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256" r:id="rId2"/>
    <p:sldId id="262" r:id="rId3"/>
    <p:sldId id="265" r:id="rId4"/>
    <p:sldId id="264" r:id="rId5"/>
    <p:sldId id="291" r:id="rId6"/>
    <p:sldId id="263" r:id="rId7"/>
    <p:sldId id="290" r:id="rId8"/>
    <p:sldId id="292" r:id="rId9"/>
    <p:sldId id="266" r:id="rId10"/>
    <p:sldId id="260" r:id="rId11"/>
    <p:sldId id="259" r:id="rId12"/>
    <p:sldId id="261" r:id="rId13"/>
    <p:sldId id="267" r:id="rId14"/>
    <p:sldId id="257" r:id="rId15"/>
    <p:sldId id="258" r:id="rId16"/>
    <p:sldId id="293" r:id="rId17"/>
    <p:sldId id="294" r:id="rId18"/>
    <p:sldId id="295" r:id="rId19"/>
    <p:sldId id="296" r:id="rId20"/>
    <p:sldId id="298" r:id="rId21"/>
    <p:sldId id="297" r:id="rId22"/>
    <p:sldId id="300" r:id="rId23"/>
    <p:sldId id="301" r:id="rId24"/>
    <p:sldId id="302" r:id="rId25"/>
    <p:sldId id="303" r:id="rId26"/>
    <p:sldId id="299" r:id="rId27"/>
    <p:sldId id="304" r:id="rId28"/>
    <p:sldId id="269" r:id="rId29"/>
    <p:sldId id="271" r:id="rId30"/>
    <p:sldId id="270" r:id="rId31"/>
    <p:sldId id="272" r:id="rId32"/>
    <p:sldId id="273" r:id="rId33"/>
    <p:sldId id="274" r:id="rId34"/>
    <p:sldId id="275" r:id="rId35"/>
    <p:sldId id="277" r:id="rId36"/>
    <p:sldId id="308" r:id="rId37"/>
    <p:sldId id="309" r:id="rId38"/>
    <p:sldId id="310" r:id="rId39"/>
    <p:sldId id="311" r:id="rId40"/>
    <p:sldId id="312" r:id="rId41"/>
    <p:sldId id="313" r:id="rId42"/>
    <p:sldId id="314" r:id="rId43"/>
    <p:sldId id="316" r:id="rId44"/>
    <p:sldId id="317" r:id="rId45"/>
    <p:sldId id="318" r:id="rId46"/>
    <p:sldId id="319" r:id="rId47"/>
    <p:sldId id="320" r:id="rId48"/>
    <p:sldId id="321" r:id="rId49"/>
    <p:sldId id="322" r:id="rId50"/>
    <p:sldId id="323" r:id="rId51"/>
    <p:sldId id="324" r:id="rId52"/>
    <p:sldId id="325" r:id="rId53"/>
    <p:sldId id="326" r:id="rId54"/>
    <p:sldId id="327" r:id="rId55"/>
    <p:sldId id="328" r:id="rId56"/>
    <p:sldId id="329" r:id="rId57"/>
    <p:sldId id="330" r:id="rId58"/>
    <p:sldId id="331" r:id="rId59"/>
    <p:sldId id="332" r:id="rId60"/>
    <p:sldId id="333" r:id="rId61"/>
    <p:sldId id="334" r:id="rId62"/>
    <p:sldId id="335" r:id="rId63"/>
    <p:sldId id="336" r:id="rId64"/>
    <p:sldId id="305" r:id="rId65"/>
    <p:sldId id="306" r:id="rId66"/>
    <p:sldId id="307" r:id="rId67"/>
    <p:sldId id="285" r:id="rId68"/>
    <p:sldId id="286" r:id="rId69"/>
    <p:sldId id="287" r:id="rId70"/>
    <p:sldId id="288" r:id="rId71"/>
    <p:sldId id="276" r:id="rId72"/>
    <p:sldId id="281" r:id="rId7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5" d="100"/>
          <a:sy n="75" d="100"/>
        </p:scale>
        <p:origin x="32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339490522757499"/>
          <c:y val="0.12101282051282"/>
          <c:w val="0.71908728721477699"/>
          <c:h val="0.76361538461538503"/>
        </c:manualLayout>
      </c:layout>
      <c:radarChart>
        <c:radarStyle val="filled"/>
        <c:varyColors val="0"/>
        <c:ser>
          <c:idx val="0"/>
          <c:order val="0"/>
          <c:tx>
            <c:strRef>
              <c:f>Sheet1!$B$1</c:f>
              <c:strCache>
                <c:ptCount val="1"/>
                <c:pt idx="0">
                  <c:v>好客户</c:v>
                </c:pt>
              </c:strCache>
            </c:strRef>
          </c:tx>
          <c:spPr>
            <a:solidFill>
              <a:srgbClr val="C98D01">
                <a:alpha val="50000"/>
              </a:srgbClr>
            </a:solidFill>
            <a:ln w="25400">
              <a:solidFill>
                <a:srgbClr val="725000"/>
              </a:solidFill>
              <a:prstDash val="sysDot"/>
            </a:ln>
            <a:effectLst/>
          </c:spPr>
          <c:cat>
            <c:strRef>
              <c:f>Sheet1!$A$2:$A$8</c:f>
              <c:strCache>
                <c:ptCount val="7"/>
                <c:pt idx="0">
                  <c:v>交易风险</c:v>
                </c:pt>
                <c:pt idx="1">
                  <c:v>时间风险</c:v>
                </c:pt>
                <c:pt idx="2">
                  <c:v>地域风险</c:v>
                </c:pt>
                <c:pt idx="3">
                  <c:v>欺诈风险</c:v>
                </c:pt>
                <c:pt idx="4">
                  <c:v>关联风险</c:v>
                </c:pt>
                <c:pt idx="5">
                  <c:v>设备风险</c:v>
                </c:pt>
                <c:pt idx="6">
                  <c:v>团伙风险</c:v>
                </c:pt>
              </c:strCache>
            </c:strRef>
          </c:cat>
          <c:val>
            <c:numRef>
              <c:f>Sheet1!$B$2:$B$8</c:f>
              <c:numCache>
                <c:formatCode>General</c:formatCode>
                <c:ptCount val="7"/>
                <c:pt idx="0">
                  <c:v>60</c:v>
                </c:pt>
                <c:pt idx="1">
                  <c:v>60</c:v>
                </c:pt>
                <c:pt idx="2">
                  <c:v>60</c:v>
                </c:pt>
                <c:pt idx="3">
                  <c:v>60</c:v>
                </c:pt>
                <c:pt idx="4">
                  <c:v>60</c:v>
                </c:pt>
                <c:pt idx="5">
                  <c:v>60</c:v>
                </c:pt>
                <c:pt idx="6">
                  <c:v>60</c:v>
                </c:pt>
              </c:numCache>
            </c:numRef>
          </c:val>
        </c:ser>
        <c:ser>
          <c:idx val="1"/>
          <c:order val="1"/>
          <c:tx>
            <c:strRef>
              <c:f>Sheet1!$C$1</c:f>
              <c:strCache>
                <c:ptCount val="1"/>
                <c:pt idx="0">
                  <c:v>坏客户</c:v>
                </c:pt>
              </c:strCache>
            </c:strRef>
          </c:tx>
          <c:spPr>
            <a:solidFill>
              <a:srgbClr val="DDC84D">
                <a:alpha val="50000"/>
              </a:srgbClr>
            </a:solidFill>
            <a:ln w="25400">
              <a:solidFill>
                <a:srgbClr val="725000"/>
              </a:solidFill>
              <a:prstDash val="sysDot"/>
            </a:ln>
            <a:effectLst/>
          </c:spPr>
          <c:cat>
            <c:strRef>
              <c:f>Sheet1!$A$2:$A$8</c:f>
              <c:strCache>
                <c:ptCount val="7"/>
                <c:pt idx="0">
                  <c:v>交易风险</c:v>
                </c:pt>
                <c:pt idx="1">
                  <c:v>时间风险</c:v>
                </c:pt>
                <c:pt idx="2">
                  <c:v>地域风险</c:v>
                </c:pt>
                <c:pt idx="3">
                  <c:v>欺诈风险</c:v>
                </c:pt>
                <c:pt idx="4">
                  <c:v>关联风险</c:v>
                </c:pt>
                <c:pt idx="5">
                  <c:v>设备风险</c:v>
                </c:pt>
                <c:pt idx="6">
                  <c:v>团伙风险</c:v>
                </c:pt>
              </c:strCache>
            </c:strRef>
          </c:cat>
          <c:val>
            <c:numRef>
              <c:f>Sheet1!$C$2:$C$8</c:f>
              <c:numCache>
                <c:formatCode>General</c:formatCode>
                <c:ptCount val="7"/>
                <c:pt idx="0">
                  <c:v>30</c:v>
                </c:pt>
                <c:pt idx="1">
                  <c:v>42</c:v>
                </c:pt>
                <c:pt idx="2">
                  <c:v>87</c:v>
                </c:pt>
                <c:pt idx="3">
                  <c:v>74</c:v>
                </c:pt>
                <c:pt idx="4">
                  <c:v>20</c:v>
                </c:pt>
                <c:pt idx="5">
                  <c:v>87</c:v>
                </c:pt>
                <c:pt idx="6">
                  <c:v>43</c:v>
                </c:pt>
              </c:numCache>
            </c:numRef>
          </c:val>
        </c:ser>
        <c:dLbls>
          <c:showLegendKey val="0"/>
          <c:showVal val="0"/>
          <c:showCatName val="0"/>
          <c:showSerName val="0"/>
          <c:showPercent val="0"/>
          <c:showBubbleSize val="0"/>
        </c:dLbls>
        <c:axId val="319169232"/>
        <c:axId val="319166432"/>
      </c:radarChart>
      <c:catAx>
        <c:axId val="3191692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 spcFirstLastPara="0" vertOverflow="ellipsis" wrap="square" anchor="ctr" anchorCtr="1"/>
          <a:lstStyle/>
          <a:p>
            <a:pPr>
              <a:defRPr lang="zh-CN" sz="2000" b="0" i="0" u="none" strike="noStrike" kern="1200" baseline="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zh-CN"/>
          </a:p>
        </c:txPr>
        <c:crossAx val="319166432"/>
        <c:crosses val="autoZero"/>
        <c:auto val="1"/>
        <c:lblAlgn val="ctr"/>
        <c:lblOffset val="100"/>
        <c:noMultiLvlLbl val="0"/>
      </c:catAx>
      <c:valAx>
        <c:axId val="319166432"/>
        <c:scaling>
          <c:orientation val="minMax"/>
          <c:max val="100"/>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1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zh-CN"/>
          </a:p>
        </c:txPr>
        <c:crossAx val="319169232"/>
        <c:crosses val="autoZero"/>
        <c:crossBetween val="between"/>
        <c:majorUnit val="50"/>
        <c:minorUnit val="50"/>
      </c:valAx>
      <c:spPr>
        <a:noFill/>
        <a:ln>
          <a:noFill/>
        </a:ln>
        <a:effectLst/>
      </c:spPr>
    </c:plotArea>
    <c:plotVisOnly val="1"/>
    <c:dispBlanksAs val="gap"/>
    <c:showDLblsOverMax val="0"/>
  </c:chart>
  <c:spPr>
    <a:noFill/>
    <a:ln>
      <a:noFill/>
    </a:ln>
    <a:effectLst/>
  </c:spPr>
  <c:txPr>
    <a:bodyPr/>
    <a:lstStyle/>
    <a:p>
      <a:pPr>
        <a:defRPr lang="zh-CN" sz="1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zh-CN"/>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
  <cs:dataPoint3D>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3D>
  <cs:dataPointLine>
    <cs:lnRef idx="0">
      <cs:styleClr val="auto"/>
    </cs:lnRef>
    <cs:fillRef idx="0"/>
    <cs:effectRef idx="0"/>
    <cs:fontRef idx="minor">
      <a:schemeClr val="tx1"/>
    </cs:fontRef>
    <cs:spPr>
      <a:ln w="25400" cap="rnd" cmpd="sng" algn="ctr">
        <a:solidFill>
          <a:schemeClr val="phClr"/>
        </a:solidFill>
        <a:prstDash val="sysDot"/>
        <a:round/>
      </a:ln>
    </cs:spPr>
  </cs:dataPointLine>
  <cs:dataPointMarker>
    <cs:lnRef idx="0">
      <cs:styleClr val="auto"/>
    </cs:lnRef>
    <cs:fillRef idx="0">
      <cs:styleClr val="auto"/>
    </cs:fillRef>
    <cs:effectRef idx="0"/>
    <cs:fontRef idx="minor">
      <a:schemeClr val="tx1"/>
    </cs:fontRef>
    <cs:spPr>
      <a:solidFill>
        <a:schemeClr val="phClr"/>
      </a:solidFill>
    </cs:spPr>
  </cs:dataPointMarker>
  <cs:dataPointMarkerLayout symbol="circle" size="6"/>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cdr:x>
      <cdr:y>0.90495</cdr:y>
    </cdr:from>
    <cdr:to>
      <cdr:x>1</cdr:x>
      <cdr:y>1</cdr:y>
    </cdr:to>
    <cdr:sp macro="" textlink="">
      <cdr:nvSpPr>
        <cdr:cNvPr id="2" name="矩形 1"/>
        <cdr:cNvSpPr/>
      </cdr:nvSpPr>
      <cdr:spPr>
        <a:xfrm xmlns:a="http://schemas.openxmlformats.org/drawingml/2006/main">
          <a:off x="4651485" y="5191864"/>
          <a:ext cx="4381043" cy="338554"/>
        </a:xfrm>
        <a:prstGeom xmlns:a="http://schemas.openxmlformats.org/drawingml/2006/main" prst="rect">
          <a:avLst/>
        </a:prstGeom>
        <a:noFill xmlns:a="http://schemas.openxmlformats.org/drawingml/2006/main"/>
      </cdr:spPr>
      <cdr:txBody>
        <a:bodyPr xmlns:a="http://schemas.openxmlformats.org/drawingml/2006/main" vert="horz" wrap="square" lIns="45720" tIns="45720" rIns="45720" bIns="45720" rtlCol="0" anchor="t" anchorCtr="0">
          <a:spAutoFit/>
        </a:bodyPr>
        <a:lstStyle xmlns:a="http://schemas.openxmlformats.org/drawingml/2006/main">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zh-CN" altLang="en-US" sz="1600" dirty="0">
              <a:latin typeface="微软雅黑" panose="020B0503020204020204" pitchFamily="34" charset="-122"/>
              <a:ea typeface="微软雅黑" panose="020B0503020204020204" pitchFamily="34" charset="-122"/>
            </a:rPr>
            <a:t>第三步：保险案件欺诈识别分析</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281784-DC0B-45FD-A685-FA35DBBF6960}" type="datetimeFigureOut">
              <a:rPr lang="zh-CN" altLang="en-US" smtClean="0"/>
              <a:t>2018/12/11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6CAD9D-0447-4891-A3B6-B7C9377BEFA5}" type="slidenum">
              <a:rPr lang="zh-CN" altLang="en-US" smtClean="0"/>
              <a:t>‹#›</a:t>
            </a:fld>
            <a:endParaRPr lang="zh-CN" altLang="en-US"/>
          </a:p>
        </p:txBody>
      </p:sp>
    </p:spTree>
    <p:extLst>
      <p:ext uri="{BB962C8B-B14F-4D97-AF65-F5344CB8AC3E}">
        <p14:creationId xmlns:p14="http://schemas.microsoft.com/office/powerpoint/2010/main" val="3300278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本页可考虑隐藏</a:t>
            </a:r>
          </a:p>
        </p:txBody>
      </p:sp>
      <p:sp>
        <p:nvSpPr>
          <p:cNvPr id="4" name="灯片编号占位符 3"/>
          <p:cNvSpPr>
            <a:spLocks noGrp="1"/>
          </p:cNvSpPr>
          <p:nvPr>
            <p:ph type="sldNum" sz="quarter" idx="10"/>
          </p:nvPr>
        </p:nvSpPr>
        <p:spPr/>
        <p:txBody>
          <a:bodyPr/>
          <a:lstStyle/>
          <a:p>
            <a:fld id="{57531275-97E5-4F55-BAA9-33DBEE669BA9}" type="slidenum">
              <a:rPr lang="zh-CN" altLang="en-US" smtClean="0"/>
              <a:t>38</a:t>
            </a:fld>
            <a:endParaRPr lang="zh-CN" altLang="en-US"/>
          </a:p>
        </p:txBody>
      </p:sp>
    </p:spTree>
    <p:extLst>
      <p:ext uri="{BB962C8B-B14F-4D97-AF65-F5344CB8AC3E}">
        <p14:creationId xmlns:p14="http://schemas.microsoft.com/office/powerpoint/2010/main" val="3107999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39</a:t>
            </a:fld>
            <a:endParaRPr lang="zh-CN" altLang="en-US"/>
          </a:p>
        </p:txBody>
      </p:sp>
    </p:spTree>
    <p:extLst>
      <p:ext uri="{BB962C8B-B14F-4D97-AF65-F5344CB8AC3E}">
        <p14:creationId xmlns:p14="http://schemas.microsoft.com/office/powerpoint/2010/main" val="3131733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40</a:t>
            </a:fld>
            <a:endParaRPr lang="zh-CN" altLang="en-US"/>
          </a:p>
        </p:txBody>
      </p:sp>
    </p:spTree>
    <p:extLst>
      <p:ext uri="{BB962C8B-B14F-4D97-AF65-F5344CB8AC3E}">
        <p14:creationId xmlns:p14="http://schemas.microsoft.com/office/powerpoint/2010/main" val="503093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solidFill>
                <a:latin typeface="方正兰亭超细黑简体" pitchFamily="2" charset="-122"/>
                <a:ea typeface="思源黑体 CN Light"/>
                <a:cs typeface="思源黑体 CN Light"/>
              </a:rPr>
              <a:t>包括证券、保险、信用卡等其他</a:t>
            </a:r>
            <a:r>
              <a:rPr lang="en-US" altLang="zh-CN" sz="2000" b="1" dirty="0">
                <a:solidFill>
                  <a:schemeClr val="tx1"/>
                </a:solidFill>
                <a:latin typeface="微软雅黑" pitchFamily="34" charset="-122"/>
                <a:ea typeface="微软雅黑" pitchFamily="34" charset="-122"/>
              </a:rPr>
              <a:t>4</a:t>
            </a:r>
            <a:r>
              <a:rPr lang="zh-CN" altLang="en-US" sz="1200" dirty="0">
                <a:solidFill>
                  <a:schemeClr val="tx1"/>
                </a:solidFill>
                <a:latin typeface="方正兰亭超细黑简体" pitchFamily="2" charset="-122"/>
                <a:ea typeface="思源黑体 CN Light"/>
                <a:cs typeface="思源黑体 CN Light"/>
              </a:rPr>
              <a:t>个业务正在优化或者陆续接入中。</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42</a:t>
            </a:fld>
            <a:endParaRPr lang="zh-CN" altLang="en-US"/>
          </a:p>
        </p:txBody>
      </p:sp>
    </p:spTree>
    <p:extLst>
      <p:ext uri="{BB962C8B-B14F-4D97-AF65-F5344CB8AC3E}">
        <p14:creationId xmlns:p14="http://schemas.microsoft.com/office/powerpoint/2010/main" val="1566753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a:ln>
            <a:solidFill>
              <a:srgbClr val="000000">
                <a:alpha val="100000"/>
              </a:srgbClr>
            </a:solidFill>
            <a:miter lim="800000"/>
          </a:ln>
        </p:spPr>
      </p:sp>
      <p:sp>
        <p:nvSpPr>
          <p:cNvPr id="3" name="备注占位符 2"/>
          <p:cNvSpPr>
            <a:spLocks noGrp="1"/>
          </p:cNvSpPr>
          <p:nvPr>
            <p:ph type="body" idx="1"/>
          </p:nvPr>
        </p:nvSpPr>
        <p:spPr/>
        <p:txBody>
          <a:bodyPr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mn-lt"/>
                <a:ea typeface="+mn-ea"/>
                <a:cs typeface="+mn-cs"/>
              </a:rPr>
              <a:t>大家都知道视频直播今年在国内非常火，腾讯的视屏服务在国内用户量是最大的，像腾讯视频，</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QQ</a:t>
            </a:r>
            <a:r>
              <a:rPr kumimoji="0" lang="zh-CN" altLang="en-US" sz="1200" b="0" i="0" u="none" strike="noStrike" kern="1200" cap="none" spc="0" normalizeH="0" baseline="0" noProof="0" dirty="0" smtClean="0">
                <a:ln>
                  <a:noFill/>
                </a:ln>
                <a:solidFill>
                  <a:schemeClr val="tx1"/>
                </a:solidFill>
                <a:effectLst/>
                <a:uLnTx/>
                <a:uFillTx/>
                <a:latin typeface="+mn-lt"/>
                <a:ea typeface="+mn-ea"/>
                <a:cs typeface="+mn-cs"/>
              </a:rPr>
              <a:t>直播 这些服务，在这个领域技术积累也非常深。</a:t>
            </a:r>
            <a:endParaRPr kumimoji="0" lang="en-US" altLang="zh-CN" sz="1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mn-lt"/>
                <a:ea typeface="+mn-ea"/>
                <a:cs typeface="+mn-cs"/>
              </a:rPr>
              <a:t>国内非常多主流</a:t>
            </a:r>
            <a:r>
              <a:rPr kumimoji="0" lang="zh-CN" altLang="en-US" sz="1200" b="0" i="0" u="none" strike="noStrike" kern="1200" cap="none" spc="0" normalizeH="0" baseline="0" noProof="0" dirty="0">
                <a:ln>
                  <a:noFill/>
                </a:ln>
                <a:solidFill>
                  <a:schemeClr val="tx1"/>
                </a:solidFill>
                <a:effectLst/>
                <a:uLnTx/>
                <a:uFillTx/>
                <a:latin typeface="+mn-lt"/>
                <a:ea typeface="+mn-ea"/>
                <a:cs typeface="+mn-cs"/>
              </a:rPr>
              <a:t>视频应用都用腾讯</a:t>
            </a:r>
            <a:r>
              <a:rPr kumimoji="0" lang="zh-CN" altLang="en-US" sz="1200" b="0" i="0" u="none" strike="noStrike" kern="1200" cap="none" spc="0" normalizeH="0" baseline="0" noProof="0" dirty="0" smtClean="0">
                <a:ln>
                  <a:noFill/>
                </a:ln>
                <a:solidFill>
                  <a:schemeClr val="tx1"/>
                </a:solidFill>
                <a:effectLst/>
                <a:uLnTx/>
                <a:uFillTx/>
                <a:latin typeface="+mn-lt"/>
                <a:ea typeface="+mn-ea"/>
                <a:cs typeface="+mn-cs"/>
              </a:rPr>
              <a:t>云，比如斗鱼，龙珠，快手，映客，大智慧，东方财富等等。</a:t>
            </a:r>
            <a:endParaRPr kumimoji="0" lang="en-US" altLang="zh-CN" sz="1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mn-lt"/>
                <a:ea typeface="+mn-ea"/>
                <a:cs typeface="+mn-cs"/>
              </a:rPr>
              <a:t>通过嵌入直播，点播服务，可以在投资顾问，保险课堂，产品推广，客户运营 等方面取得比传统模式更好的效果</a:t>
            </a:r>
            <a:endParaRPr kumimoji="0" lang="en-US" altLang="zh-CN" sz="12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kumimoji="0" lang="en-US" altLang="zh-CN" sz="1200" b="1" i="0" u="none" strike="noStrike" kern="1200" cap="none" spc="0" normalizeH="0" baseline="0" noProof="0" dirty="0" smtClean="0">
              <a:ln>
                <a:noFill/>
              </a:ln>
              <a:solidFill>
                <a:srgbClr val="0470B9"/>
              </a:solidFill>
              <a:effectLst/>
              <a:uLnTx/>
              <a:uFillTx/>
              <a:latin typeface="+mn-ea"/>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CN" altLang="en-US" sz="1200" b="1" i="0" u="none" strike="noStrike" kern="1200" cap="none" spc="0" normalizeH="0" baseline="0" noProof="0" dirty="0" smtClean="0">
                <a:ln>
                  <a:noFill/>
                </a:ln>
                <a:solidFill>
                  <a:srgbClr val="0470B9"/>
                </a:solidFill>
                <a:effectLst/>
                <a:uLnTx/>
                <a:uFillTx/>
                <a:latin typeface="+mn-ea"/>
                <a:ea typeface="+mn-ea"/>
                <a:cs typeface="+mn-cs"/>
              </a:rPr>
              <a:t>我们提供</a:t>
            </a:r>
            <a:r>
              <a:rPr lang="zh-CN" altLang="en-US" sz="1200" kern="0" dirty="0" smtClean="0">
                <a:solidFill>
                  <a:srgbClr val="282828"/>
                </a:solidFill>
                <a:latin typeface="微软雅黑" pitchFamily="34" charset="-122"/>
                <a:ea typeface="微软雅黑" pitchFamily="34" charset="-122"/>
                <a:sym typeface="微软雅黑" pitchFamily="34" charset="-122"/>
              </a:rPr>
              <a:t>全开源</a:t>
            </a:r>
            <a:r>
              <a:rPr lang="en-US" altLang="zh-CN" sz="1200" kern="0" dirty="0" smtClean="0">
                <a:solidFill>
                  <a:srgbClr val="282828"/>
                </a:solidFill>
                <a:latin typeface="微软雅黑" pitchFamily="34" charset="-122"/>
                <a:ea typeface="微软雅黑" pitchFamily="34" charset="-122"/>
                <a:sym typeface="微软雅黑" pitchFamily="34" charset="-122"/>
              </a:rPr>
              <a:t>Demo + </a:t>
            </a:r>
            <a:r>
              <a:rPr lang="zh-CN" altLang="en-US" sz="1200" kern="0" dirty="0" smtClean="0">
                <a:solidFill>
                  <a:srgbClr val="282828"/>
                </a:solidFill>
                <a:latin typeface="微软雅黑" pitchFamily="34" charset="-122"/>
                <a:ea typeface="微软雅黑" pitchFamily="34" charset="-122"/>
                <a:sym typeface="微软雅黑" pitchFamily="34" charset="-122"/>
              </a:rPr>
              <a:t>专家接入支持；</a:t>
            </a:r>
            <a:r>
              <a:rPr lang="zh-CN" altLang="en-US" sz="1200" kern="0" baseline="0" dirty="0" smtClean="0">
                <a:solidFill>
                  <a:srgbClr val="282828"/>
                </a:solidFill>
                <a:latin typeface="微软雅黑" pitchFamily="34" charset="-122"/>
                <a:ea typeface="微软雅黑" pitchFamily="34" charset="-122"/>
                <a:sym typeface="微软雅黑" pitchFamily="34" charset="-122"/>
              </a:rPr>
              <a:t> 最快</a:t>
            </a:r>
            <a:r>
              <a:rPr lang="en-US" altLang="zh-CN" sz="1200" kern="0" baseline="0" dirty="0" smtClean="0">
                <a:solidFill>
                  <a:srgbClr val="282828"/>
                </a:solidFill>
                <a:latin typeface="微软雅黑" pitchFamily="34" charset="-122"/>
                <a:ea typeface="微软雅黑" pitchFamily="34" charset="-122"/>
                <a:sym typeface="微软雅黑" pitchFamily="34" charset="-122"/>
              </a:rPr>
              <a:t>1</a:t>
            </a:r>
            <a:r>
              <a:rPr lang="zh-CN" altLang="en-US" sz="1200" kern="0" baseline="0" dirty="0" smtClean="0">
                <a:solidFill>
                  <a:srgbClr val="282828"/>
                </a:solidFill>
                <a:latin typeface="微软雅黑" pitchFamily="34" charset="-122"/>
                <a:ea typeface="微软雅黑" pitchFamily="34" charset="-122"/>
                <a:sym typeface="微软雅黑" pitchFamily="34" charset="-122"/>
              </a:rPr>
              <a:t>天内可以接入，做到</a:t>
            </a:r>
            <a:r>
              <a:rPr lang="zh-CN" altLang="en-US" sz="1200" kern="0" dirty="0" smtClean="0">
                <a:solidFill>
                  <a:srgbClr val="282828"/>
                </a:solidFill>
                <a:latin typeface="微软雅黑" pitchFamily="34" charset="-122"/>
                <a:ea typeface="微软雅黑" pitchFamily="34" charset="-122"/>
                <a:sym typeface="微软雅黑" pitchFamily="34" charset="-122"/>
              </a:rPr>
              <a:t>时延小于</a:t>
            </a:r>
            <a:r>
              <a:rPr lang="en-US" altLang="zh-CN" sz="1200" kern="0" dirty="0" smtClean="0">
                <a:solidFill>
                  <a:srgbClr val="282828"/>
                </a:solidFill>
                <a:latin typeface="微软雅黑" pitchFamily="34" charset="-122"/>
                <a:ea typeface="微软雅黑" pitchFamily="34" charset="-122"/>
                <a:sym typeface="微软雅黑" pitchFamily="34" charset="-122"/>
              </a:rPr>
              <a:t>400ms</a:t>
            </a:r>
            <a:r>
              <a:rPr lang="zh-CN" altLang="en-US" sz="1200" kern="0" dirty="0" smtClean="0">
                <a:solidFill>
                  <a:srgbClr val="282828"/>
                </a:solidFill>
                <a:latin typeface="微软雅黑" pitchFamily="34" charset="-122"/>
                <a:ea typeface="微软雅黑" pitchFamily="34" charset="-122"/>
                <a:sym typeface="微软雅黑" pitchFamily="34" charset="-122"/>
              </a:rPr>
              <a:t>，云端弹性扩容</a:t>
            </a:r>
            <a:endParaRPr lang="zh-CN" altLang="en-US" kern="0" dirty="0" smtClean="0">
              <a:solidFill>
                <a:sysClr val="windowText" lastClr="000000"/>
              </a:solidFill>
              <a:sym typeface="Calibri"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kern="0" dirty="0" smtClean="0">
              <a:solidFill>
                <a:srgbClr val="282828"/>
              </a:solidFill>
              <a:latin typeface="微软雅黑" pitchFamily="34" charset="-122"/>
              <a:ea typeface="微软雅黑" pitchFamily="34" charset="-122"/>
              <a:sym typeface="微软雅黑" pitchFamily="34" charset="-122"/>
            </a:endParaRPr>
          </a:p>
          <a:p>
            <a:pPr marL="0" marR="0" lvl="0" indent="0" algn="l" defTabSz="914400" rtl="0" eaLnBrk="0" fontAlgn="base" latinLnBrk="0" hangingPunct="0">
              <a:lnSpc>
                <a:spcPct val="100000"/>
              </a:lnSpc>
              <a:spcBef>
                <a:spcPct val="30000"/>
              </a:spcBef>
              <a:spcAft>
                <a:spcPct val="0"/>
              </a:spcAft>
              <a:buClrTx/>
              <a:buSzTx/>
              <a:buFontTx/>
              <a:buNone/>
              <a:defRPr/>
            </a:pPr>
            <a:endParaRPr kumimoji="0" lang="en-US" altLang="zh-CN" sz="1200" b="1" i="0" u="none" strike="noStrike" kern="1200" cap="none" spc="0" normalizeH="0" baseline="0" noProof="0" dirty="0">
              <a:ln>
                <a:noFill/>
              </a:ln>
              <a:solidFill>
                <a:srgbClr val="0470B9"/>
              </a:solidFill>
              <a:effectLst/>
              <a:uLnTx/>
              <a:uFillTx/>
              <a:latin typeface="+mn-ea"/>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dirty="0">
              <a:ln>
                <a:noFill/>
              </a:ln>
              <a:solidFill>
                <a:schemeClr val="tx1"/>
              </a:solidFill>
              <a:effectLst/>
              <a:uLnTx/>
              <a:uFillTx/>
              <a:latin typeface="+mn-lt"/>
              <a:ea typeface="+mn-ea"/>
              <a:cs typeface="+mn-cs"/>
            </a:endParaRPr>
          </a:p>
        </p:txBody>
      </p:sp>
      <p:sp>
        <p:nvSpPr>
          <p:cNvPr id="29700"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buChar char="•"/>
            </a:pPr>
            <a:fld id="{9A0DB2DC-4C9A-4742-B13C-FB6460FD3503}" type="slidenum">
              <a:rPr lang="zh-CN" altLang="en-US" sz="1200" dirty="0"/>
              <a:t>48</a:t>
            </a:fld>
            <a:endParaRPr lang="zh-CN" altLang="en-US" sz="1200" dirty="0"/>
          </a:p>
        </p:txBody>
      </p:sp>
    </p:spTree>
    <p:extLst>
      <p:ext uri="{BB962C8B-B14F-4D97-AF65-F5344CB8AC3E}">
        <p14:creationId xmlns:p14="http://schemas.microsoft.com/office/powerpoint/2010/main" val="66305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CF800FD-2B50-3D4F-9886-DAA391708887}" type="slidenum">
              <a:rPr kumimoji="1" lang="zh-CN" altLang="en-US" smtClean="0"/>
              <a:t>61</a:t>
            </a:fld>
            <a:endParaRPr kumimoji="1" lang="zh-CN" altLang="en-US"/>
          </a:p>
        </p:txBody>
      </p:sp>
    </p:spTree>
    <p:extLst>
      <p:ext uri="{BB962C8B-B14F-4D97-AF65-F5344CB8AC3E}">
        <p14:creationId xmlns:p14="http://schemas.microsoft.com/office/powerpoint/2010/main" val="2614539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CF800FD-2B50-3D4F-9886-DAA391708887}" type="slidenum">
              <a:rPr kumimoji="1" lang="zh-CN" altLang="en-US" smtClean="0"/>
              <a:t>62</a:t>
            </a:fld>
            <a:endParaRPr kumimoji="1" lang="zh-CN" altLang="en-US"/>
          </a:p>
        </p:txBody>
      </p:sp>
    </p:spTree>
    <p:extLst>
      <p:ext uri="{BB962C8B-B14F-4D97-AF65-F5344CB8AC3E}">
        <p14:creationId xmlns:p14="http://schemas.microsoft.com/office/powerpoint/2010/main" val="203073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CF800FD-2B50-3D4F-9886-DAA391708887}" type="slidenum">
              <a:rPr kumimoji="1" lang="zh-CN" altLang="en-US" smtClean="0"/>
              <a:t>63</a:t>
            </a:fld>
            <a:endParaRPr kumimoji="1" lang="zh-CN" altLang="en-US"/>
          </a:p>
        </p:txBody>
      </p:sp>
    </p:spTree>
    <p:extLst>
      <p:ext uri="{BB962C8B-B14F-4D97-AF65-F5344CB8AC3E}">
        <p14:creationId xmlns:p14="http://schemas.microsoft.com/office/powerpoint/2010/main" val="2454918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F930CE31-7C8A-4D90-AD30-A7D19794F7A3}" type="datetimeFigureOut">
              <a:rPr lang="zh-CN" altLang="en-US" smtClean="0"/>
              <a:t>2018/12/11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1E4ECC-6F62-4EA6-87D7-FF0A0C679090}" type="slidenum">
              <a:rPr lang="zh-CN" altLang="en-US" smtClean="0"/>
              <a:t>‹#›</a:t>
            </a:fld>
            <a:endParaRPr lang="zh-CN" altLang="en-US"/>
          </a:p>
        </p:txBody>
      </p:sp>
    </p:spTree>
    <p:extLst>
      <p:ext uri="{BB962C8B-B14F-4D97-AF65-F5344CB8AC3E}">
        <p14:creationId xmlns:p14="http://schemas.microsoft.com/office/powerpoint/2010/main" val="2152704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930CE31-7C8A-4D90-AD30-A7D19794F7A3}" type="datetimeFigureOut">
              <a:rPr lang="zh-CN" altLang="en-US" smtClean="0"/>
              <a:t>2018/12/11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1E4ECC-6F62-4EA6-87D7-FF0A0C679090}" type="slidenum">
              <a:rPr lang="zh-CN" altLang="en-US" smtClean="0"/>
              <a:t>‹#›</a:t>
            </a:fld>
            <a:endParaRPr lang="zh-CN" altLang="en-US"/>
          </a:p>
        </p:txBody>
      </p:sp>
    </p:spTree>
    <p:extLst>
      <p:ext uri="{BB962C8B-B14F-4D97-AF65-F5344CB8AC3E}">
        <p14:creationId xmlns:p14="http://schemas.microsoft.com/office/powerpoint/2010/main" val="116826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930CE31-7C8A-4D90-AD30-A7D19794F7A3}" type="datetimeFigureOut">
              <a:rPr lang="zh-CN" altLang="en-US" smtClean="0"/>
              <a:t>2018/12/11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1E4ECC-6F62-4EA6-87D7-FF0A0C679090}" type="slidenum">
              <a:rPr lang="zh-CN" altLang="en-US" smtClean="0"/>
              <a:t>‹#›</a:t>
            </a:fld>
            <a:endParaRPr lang="zh-CN" altLang="en-US"/>
          </a:p>
        </p:txBody>
      </p:sp>
    </p:spTree>
    <p:extLst>
      <p:ext uri="{BB962C8B-B14F-4D97-AF65-F5344CB8AC3E}">
        <p14:creationId xmlns:p14="http://schemas.microsoft.com/office/powerpoint/2010/main" val="20659664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3" name="Picture 9" descr="C:\Users\blueWFJ\Desktop\00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1750"/>
            <a:ext cx="12192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userDrawn="1"/>
        </p:nvSpPr>
        <p:spPr>
          <a:xfrm>
            <a:off x="0" y="0"/>
            <a:ext cx="12192000" cy="6858000"/>
          </a:xfrm>
          <a:prstGeom prst="rect">
            <a:avLst/>
          </a:prstGeom>
          <a:gradFill flip="none" rotWithShape="1">
            <a:gsLst>
              <a:gs pos="0">
                <a:srgbClr val="0099EE"/>
              </a:gs>
              <a:gs pos="100000">
                <a:srgbClr val="0063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 name="矩形 4"/>
          <p:cNvSpPr/>
          <p:nvPr userDrawn="1"/>
        </p:nvSpPr>
        <p:spPr>
          <a:xfrm>
            <a:off x="0" y="0"/>
            <a:ext cx="12192000" cy="6281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6" name="图片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488613" y="6381750"/>
            <a:ext cx="13684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C:\Users\blueWFJ\Desktop\00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1113"/>
            <a:ext cx="12217400" cy="629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p:cNvSpPr txBox="1">
            <a:spLocks noChangeArrowheads="1"/>
          </p:cNvSpPr>
          <p:nvPr userDrawn="1"/>
        </p:nvSpPr>
        <p:spPr bwMode="auto">
          <a:xfrm>
            <a:off x="550863" y="234950"/>
            <a:ext cx="6481762"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endParaRPr lang="en-US" altLang="zh-CN" sz="2400" smtClean="0">
              <a:solidFill>
                <a:srgbClr val="137AFE"/>
              </a:solidFill>
              <a:latin typeface="微软雅黑" panose="020B0503020204020204" pitchFamily="34" charset="-122"/>
              <a:ea typeface="微软雅黑" panose="020B0503020204020204" pitchFamily="34" charset="-122"/>
            </a:endParaRPr>
          </a:p>
        </p:txBody>
      </p:sp>
      <p:sp>
        <p:nvSpPr>
          <p:cNvPr id="9" name="日期占位符 2"/>
          <p:cNvSpPr txBox="1">
            <a:spLocks/>
          </p:cNvSpPr>
          <p:nvPr userDrawn="1"/>
        </p:nvSpPr>
        <p:spPr>
          <a:xfrm>
            <a:off x="185738" y="6597650"/>
            <a:ext cx="3317875" cy="365125"/>
          </a:xfrm>
          <a:prstGeom prst="rect">
            <a:avLst/>
          </a:prstGeom>
        </p:spPr>
        <p:txBody>
          <a:bodyPr anchor="ctr"/>
          <a:lstStyle>
            <a:defPPr>
              <a:defRPr lang="zh-CN"/>
            </a:defPPr>
            <a:lvl1pPr algn="l" rtl="0" eaLnBrk="1" fontAlgn="base" hangingPunct="1">
              <a:spcBef>
                <a:spcPct val="0"/>
              </a:spcBef>
              <a:spcAft>
                <a:spcPct val="0"/>
              </a:spcAft>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r>
              <a:rPr lang="en-US" altLang="zh-CN" sz="1000" dirty="0" smtClean="0"/>
              <a:t>confidential material from Tencent Cloud</a:t>
            </a:r>
          </a:p>
          <a:p>
            <a:pPr>
              <a:defRPr/>
            </a:pPr>
            <a:endParaRPr lang="zh-CN" altLang="zh-CN" sz="1000" dirty="0"/>
          </a:p>
        </p:txBody>
      </p:sp>
      <p:sp>
        <p:nvSpPr>
          <p:cNvPr id="13" name="标题 1"/>
          <p:cNvSpPr>
            <a:spLocks noGrp="1"/>
          </p:cNvSpPr>
          <p:nvPr>
            <p:ph type="title"/>
          </p:nvPr>
        </p:nvSpPr>
        <p:spPr>
          <a:xfrm>
            <a:off x="476944" y="476672"/>
            <a:ext cx="10515600" cy="568886"/>
          </a:xfrm>
        </p:spPr>
        <p:txBody>
          <a:bodyPr/>
          <a:lstStyle>
            <a:lvl1pPr>
              <a:defRPr sz="2400" b="1">
                <a:solidFill>
                  <a:srgbClr val="006EFF"/>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10" name="Footer Placeholder 4"/>
          <p:cNvSpPr>
            <a:spLocks noGrp="1"/>
          </p:cNvSpPr>
          <p:nvPr>
            <p:ph type="ftr" sz="quarter" idx="10"/>
          </p:nvPr>
        </p:nvSpPr>
        <p:spPr/>
        <p:txBody>
          <a:bodyPr/>
          <a:lstStyle>
            <a:lvl1pPr>
              <a:defRPr/>
            </a:lvl1pPr>
          </a:lstStyle>
          <a:p>
            <a:pPr>
              <a:defRPr/>
            </a:pPr>
            <a:endParaRPr lang="zh-CN" altLang="zh-CN"/>
          </a:p>
        </p:txBody>
      </p:sp>
      <p:sp>
        <p:nvSpPr>
          <p:cNvPr id="11" name="Slide Number Placeholder 5"/>
          <p:cNvSpPr>
            <a:spLocks noGrp="1"/>
          </p:cNvSpPr>
          <p:nvPr>
            <p:ph type="sldNum" sz="quarter" idx="11"/>
          </p:nvPr>
        </p:nvSpPr>
        <p:spPr/>
        <p:txBody>
          <a:bodyPr/>
          <a:lstStyle>
            <a:lvl1pPr>
              <a:defRPr/>
            </a:lvl1pPr>
          </a:lstStyle>
          <a:p>
            <a:pPr>
              <a:defRPr/>
            </a:pPr>
            <a:fld id="{174A3426-C581-4278-A5E1-C06F179CAA31}" type="slidenum">
              <a:rPr lang="zh-CN" altLang="zh-CN"/>
              <a:pPr>
                <a:defRPr/>
              </a:pPr>
              <a:t>‹#›</a:t>
            </a:fld>
            <a:endParaRPr lang="zh-CN" altLang="zh-CN"/>
          </a:p>
        </p:txBody>
      </p:sp>
    </p:spTree>
    <p:extLst>
      <p:ext uri="{BB962C8B-B14F-4D97-AF65-F5344CB8AC3E}">
        <p14:creationId xmlns:p14="http://schemas.microsoft.com/office/powerpoint/2010/main" val="30056637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pic>
        <p:nvPicPr>
          <p:cNvPr id="3" name="Picture 9" descr="C:\Users\blueWFJ\Desktop\00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1750"/>
            <a:ext cx="12192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userDrawn="1"/>
        </p:nvSpPr>
        <p:spPr>
          <a:xfrm>
            <a:off x="0" y="0"/>
            <a:ext cx="12192000" cy="6858000"/>
          </a:xfrm>
          <a:prstGeom prst="rect">
            <a:avLst/>
          </a:prstGeom>
          <a:gradFill flip="none" rotWithShape="1">
            <a:gsLst>
              <a:gs pos="0">
                <a:srgbClr val="0099EE"/>
              </a:gs>
              <a:gs pos="100000">
                <a:srgbClr val="0063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 name="矩形 4"/>
          <p:cNvSpPr/>
          <p:nvPr userDrawn="1"/>
        </p:nvSpPr>
        <p:spPr>
          <a:xfrm>
            <a:off x="0" y="0"/>
            <a:ext cx="12192000" cy="6281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6" name="图片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488613" y="6381750"/>
            <a:ext cx="13684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C:\Users\blueWFJ\Desktop\00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1113"/>
            <a:ext cx="12217400" cy="629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p:cNvSpPr txBox="1">
            <a:spLocks noChangeArrowheads="1"/>
          </p:cNvSpPr>
          <p:nvPr userDrawn="1"/>
        </p:nvSpPr>
        <p:spPr bwMode="auto">
          <a:xfrm>
            <a:off x="550863" y="234950"/>
            <a:ext cx="6481762"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endParaRPr lang="en-US" altLang="zh-CN" sz="2400" smtClean="0">
              <a:solidFill>
                <a:srgbClr val="137AFE"/>
              </a:solidFill>
              <a:latin typeface="微软雅黑" panose="020B0503020204020204" pitchFamily="34" charset="-122"/>
              <a:ea typeface="微软雅黑" panose="020B0503020204020204" pitchFamily="34" charset="-122"/>
            </a:endParaRPr>
          </a:p>
        </p:txBody>
      </p:sp>
      <p:sp>
        <p:nvSpPr>
          <p:cNvPr id="9" name="日期占位符 2"/>
          <p:cNvSpPr txBox="1">
            <a:spLocks/>
          </p:cNvSpPr>
          <p:nvPr userDrawn="1"/>
        </p:nvSpPr>
        <p:spPr>
          <a:xfrm>
            <a:off x="185738" y="6597650"/>
            <a:ext cx="3317875" cy="365125"/>
          </a:xfrm>
          <a:prstGeom prst="rect">
            <a:avLst/>
          </a:prstGeom>
        </p:spPr>
        <p:txBody>
          <a:bodyPr anchor="ctr"/>
          <a:lstStyle>
            <a:defPPr>
              <a:defRPr lang="zh-CN"/>
            </a:defPPr>
            <a:lvl1pPr algn="l" rtl="0" eaLnBrk="1" fontAlgn="base" hangingPunct="1">
              <a:spcBef>
                <a:spcPct val="0"/>
              </a:spcBef>
              <a:spcAft>
                <a:spcPct val="0"/>
              </a:spcAft>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r>
              <a:rPr lang="en-US" altLang="zh-CN" sz="1000" dirty="0" smtClean="0"/>
              <a:t>confidential material from Tencent Cloud</a:t>
            </a:r>
          </a:p>
          <a:p>
            <a:pPr>
              <a:defRPr/>
            </a:pPr>
            <a:endParaRPr lang="zh-CN" altLang="zh-CN" sz="1000" dirty="0"/>
          </a:p>
        </p:txBody>
      </p:sp>
      <p:sp>
        <p:nvSpPr>
          <p:cNvPr id="13" name="标题 1"/>
          <p:cNvSpPr>
            <a:spLocks noGrp="1"/>
          </p:cNvSpPr>
          <p:nvPr>
            <p:ph type="title"/>
          </p:nvPr>
        </p:nvSpPr>
        <p:spPr>
          <a:xfrm>
            <a:off x="476944" y="476672"/>
            <a:ext cx="10515600" cy="568886"/>
          </a:xfrm>
        </p:spPr>
        <p:txBody>
          <a:bodyPr/>
          <a:lstStyle>
            <a:lvl1pPr>
              <a:defRPr sz="2400" b="1">
                <a:solidFill>
                  <a:srgbClr val="006EFF"/>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10" name="Footer Placeholder 4"/>
          <p:cNvSpPr>
            <a:spLocks noGrp="1"/>
          </p:cNvSpPr>
          <p:nvPr>
            <p:ph type="ftr" sz="quarter" idx="10"/>
          </p:nvPr>
        </p:nvSpPr>
        <p:spPr/>
        <p:txBody>
          <a:bodyPr/>
          <a:lstStyle>
            <a:lvl1pPr>
              <a:defRPr/>
            </a:lvl1pPr>
          </a:lstStyle>
          <a:p>
            <a:pPr>
              <a:defRPr/>
            </a:pPr>
            <a:endParaRPr lang="zh-CN" altLang="zh-CN"/>
          </a:p>
        </p:txBody>
      </p:sp>
      <p:sp>
        <p:nvSpPr>
          <p:cNvPr id="11" name="Slide Number Placeholder 5"/>
          <p:cNvSpPr>
            <a:spLocks noGrp="1"/>
          </p:cNvSpPr>
          <p:nvPr>
            <p:ph type="sldNum" sz="quarter" idx="11"/>
          </p:nvPr>
        </p:nvSpPr>
        <p:spPr/>
        <p:txBody>
          <a:bodyPr/>
          <a:lstStyle>
            <a:lvl1pPr>
              <a:defRPr/>
            </a:lvl1pPr>
          </a:lstStyle>
          <a:p>
            <a:pPr>
              <a:defRPr/>
            </a:pPr>
            <a:fld id="{174A3426-C581-4278-A5E1-C06F179CAA31}" type="slidenum">
              <a:rPr lang="zh-CN" altLang="zh-CN"/>
              <a:pPr>
                <a:defRPr/>
              </a:pPr>
              <a:t>‹#›</a:t>
            </a:fld>
            <a:endParaRPr lang="zh-CN" altLang="zh-CN"/>
          </a:p>
        </p:txBody>
      </p:sp>
    </p:spTree>
    <p:extLst>
      <p:ext uri="{BB962C8B-B14F-4D97-AF65-F5344CB8AC3E}">
        <p14:creationId xmlns:p14="http://schemas.microsoft.com/office/powerpoint/2010/main" val="28574808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pic>
        <p:nvPicPr>
          <p:cNvPr id="3" name="Picture 9" descr="C:\Users\blueWFJ\Desktop\00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1750"/>
            <a:ext cx="12192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userDrawn="1"/>
        </p:nvSpPr>
        <p:spPr>
          <a:xfrm>
            <a:off x="0" y="0"/>
            <a:ext cx="12192000" cy="6858000"/>
          </a:xfrm>
          <a:prstGeom prst="rect">
            <a:avLst/>
          </a:prstGeom>
          <a:gradFill flip="none" rotWithShape="1">
            <a:gsLst>
              <a:gs pos="0">
                <a:srgbClr val="0099EE"/>
              </a:gs>
              <a:gs pos="100000">
                <a:srgbClr val="0063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 name="矩形 4"/>
          <p:cNvSpPr/>
          <p:nvPr userDrawn="1"/>
        </p:nvSpPr>
        <p:spPr>
          <a:xfrm>
            <a:off x="0" y="0"/>
            <a:ext cx="12192000" cy="6281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6" name="图片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488613" y="6381750"/>
            <a:ext cx="13684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C:\Users\blueWFJ\Desktop\00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1113"/>
            <a:ext cx="12217400" cy="629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p:cNvSpPr txBox="1">
            <a:spLocks noChangeArrowheads="1"/>
          </p:cNvSpPr>
          <p:nvPr userDrawn="1"/>
        </p:nvSpPr>
        <p:spPr bwMode="auto">
          <a:xfrm>
            <a:off x="550863" y="234950"/>
            <a:ext cx="6481762"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endParaRPr lang="en-US" altLang="zh-CN" sz="2400" smtClean="0">
              <a:solidFill>
                <a:srgbClr val="137AFE"/>
              </a:solidFill>
              <a:latin typeface="微软雅黑" panose="020B0503020204020204" pitchFamily="34" charset="-122"/>
              <a:ea typeface="微软雅黑" panose="020B0503020204020204" pitchFamily="34" charset="-122"/>
            </a:endParaRPr>
          </a:p>
        </p:txBody>
      </p:sp>
      <p:sp>
        <p:nvSpPr>
          <p:cNvPr id="9" name="日期占位符 2"/>
          <p:cNvSpPr txBox="1">
            <a:spLocks/>
          </p:cNvSpPr>
          <p:nvPr userDrawn="1"/>
        </p:nvSpPr>
        <p:spPr>
          <a:xfrm>
            <a:off x="185738" y="6597650"/>
            <a:ext cx="3317875" cy="365125"/>
          </a:xfrm>
          <a:prstGeom prst="rect">
            <a:avLst/>
          </a:prstGeom>
        </p:spPr>
        <p:txBody>
          <a:bodyPr anchor="ctr"/>
          <a:lstStyle>
            <a:defPPr>
              <a:defRPr lang="zh-CN"/>
            </a:defPPr>
            <a:lvl1pPr algn="l" rtl="0" eaLnBrk="1" fontAlgn="base" hangingPunct="1">
              <a:spcBef>
                <a:spcPct val="0"/>
              </a:spcBef>
              <a:spcAft>
                <a:spcPct val="0"/>
              </a:spcAft>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r>
              <a:rPr lang="en-US" altLang="zh-CN" sz="1000" dirty="0" smtClean="0"/>
              <a:t>confidential material from Tencent Cloud</a:t>
            </a:r>
          </a:p>
          <a:p>
            <a:pPr>
              <a:defRPr/>
            </a:pPr>
            <a:endParaRPr lang="zh-CN" altLang="zh-CN" sz="1000" dirty="0"/>
          </a:p>
        </p:txBody>
      </p:sp>
      <p:sp>
        <p:nvSpPr>
          <p:cNvPr id="13" name="标题 1"/>
          <p:cNvSpPr>
            <a:spLocks noGrp="1"/>
          </p:cNvSpPr>
          <p:nvPr>
            <p:ph type="title"/>
          </p:nvPr>
        </p:nvSpPr>
        <p:spPr>
          <a:xfrm>
            <a:off x="476944" y="476672"/>
            <a:ext cx="10515600" cy="568886"/>
          </a:xfrm>
        </p:spPr>
        <p:txBody>
          <a:bodyPr/>
          <a:lstStyle>
            <a:lvl1pPr>
              <a:defRPr sz="2400" b="1">
                <a:solidFill>
                  <a:srgbClr val="006EFF"/>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10" name="Footer Placeholder 4"/>
          <p:cNvSpPr>
            <a:spLocks noGrp="1"/>
          </p:cNvSpPr>
          <p:nvPr>
            <p:ph type="ftr" sz="quarter" idx="10"/>
          </p:nvPr>
        </p:nvSpPr>
        <p:spPr/>
        <p:txBody>
          <a:bodyPr/>
          <a:lstStyle>
            <a:lvl1pPr>
              <a:defRPr/>
            </a:lvl1pPr>
          </a:lstStyle>
          <a:p>
            <a:pPr>
              <a:defRPr/>
            </a:pPr>
            <a:endParaRPr lang="zh-CN" altLang="zh-CN"/>
          </a:p>
        </p:txBody>
      </p:sp>
      <p:sp>
        <p:nvSpPr>
          <p:cNvPr id="11" name="Slide Number Placeholder 5"/>
          <p:cNvSpPr>
            <a:spLocks noGrp="1"/>
          </p:cNvSpPr>
          <p:nvPr>
            <p:ph type="sldNum" sz="quarter" idx="11"/>
          </p:nvPr>
        </p:nvSpPr>
        <p:spPr/>
        <p:txBody>
          <a:bodyPr/>
          <a:lstStyle>
            <a:lvl1pPr>
              <a:defRPr/>
            </a:lvl1pPr>
          </a:lstStyle>
          <a:p>
            <a:pPr>
              <a:defRPr/>
            </a:pPr>
            <a:fld id="{174A3426-C581-4278-A5E1-C06F179CAA31}" type="slidenum">
              <a:rPr lang="zh-CN" altLang="zh-CN"/>
              <a:pPr>
                <a:defRPr/>
              </a:pPr>
              <a:t>‹#›</a:t>
            </a:fld>
            <a:endParaRPr lang="zh-CN" altLang="zh-CN"/>
          </a:p>
        </p:txBody>
      </p:sp>
    </p:spTree>
    <p:extLst>
      <p:ext uri="{BB962C8B-B14F-4D97-AF65-F5344CB8AC3E}">
        <p14:creationId xmlns:p14="http://schemas.microsoft.com/office/powerpoint/2010/main" val="22766487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pic>
        <p:nvPicPr>
          <p:cNvPr id="3" name="Picture 9" descr="C:\Users\blueWFJ\Desktop\00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1750"/>
            <a:ext cx="12192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userDrawn="1"/>
        </p:nvSpPr>
        <p:spPr>
          <a:xfrm>
            <a:off x="0" y="0"/>
            <a:ext cx="12192000" cy="6858000"/>
          </a:xfrm>
          <a:prstGeom prst="rect">
            <a:avLst/>
          </a:prstGeom>
          <a:gradFill flip="none" rotWithShape="1">
            <a:gsLst>
              <a:gs pos="0">
                <a:srgbClr val="0099EE"/>
              </a:gs>
              <a:gs pos="100000">
                <a:srgbClr val="0063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 name="矩形 4"/>
          <p:cNvSpPr/>
          <p:nvPr userDrawn="1"/>
        </p:nvSpPr>
        <p:spPr>
          <a:xfrm>
            <a:off x="0" y="0"/>
            <a:ext cx="12192000" cy="6281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6" name="图片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488613" y="6381750"/>
            <a:ext cx="13684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C:\Users\blueWFJ\Desktop\00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1113"/>
            <a:ext cx="12217400" cy="629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p:cNvSpPr txBox="1">
            <a:spLocks noChangeArrowheads="1"/>
          </p:cNvSpPr>
          <p:nvPr userDrawn="1"/>
        </p:nvSpPr>
        <p:spPr bwMode="auto">
          <a:xfrm>
            <a:off x="550863" y="234950"/>
            <a:ext cx="6481762"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endParaRPr lang="en-US" altLang="zh-CN" sz="2400" smtClean="0">
              <a:solidFill>
                <a:srgbClr val="137AFE"/>
              </a:solidFill>
              <a:latin typeface="微软雅黑" panose="020B0503020204020204" pitchFamily="34" charset="-122"/>
              <a:ea typeface="微软雅黑" panose="020B0503020204020204" pitchFamily="34" charset="-122"/>
            </a:endParaRPr>
          </a:p>
        </p:txBody>
      </p:sp>
      <p:sp>
        <p:nvSpPr>
          <p:cNvPr id="9" name="日期占位符 2"/>
          <p:cNvSpPr txBox="1">
            <a:spLocks/>
          </p:cNvSpPr>
          <p:nvPr userDrawn="1"/>
        </p:nvSpPr>
        <p:spPr>
          <a:xfrm>
            <a:off x="185738" y="6597650"/>
            <a:ext cx="3317875" cy="365125"/>
          </a:xfrm>
          <a:prstGeom prst="rect">
            <a:avLst/>
          </a:prstGeom>
        </p:spPr>
        <p:txBody>
          <a:bodyPr anchor="ctr"/>
          <a:lstStyle>
            <a:defPPr>
              <a:defRPr lang="zh-CN"/>
            </a:defPPr>
            <a:lvl1pPr algn="l" rtl="0" eaLnBrk="1" fontAlgn="base" hangingPunct="1">
              <a:spcBef>
                <a:spcPct val="0"/>
              </a:spcBef>
              <a:spcAft>
                <a:spcPct val="0"/>
              </a:spcAft>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r>
              <a:rPr lang="en-US" altLang="zh-CN" sz="1000" dirty="0" smtClean="0"/>
              <a:t>confidential material from Tencent Cloud</a:t>
            </a:r>
          </a:p>
          <a:p>
            <a:pPr>
              <a:defRPr/>
            </a:pPr>
            <a:endParaRPr lang="zh-CN" altLang="zh-CN" sz="1000" dirty="0"/>
          </a:p>
        </p:txBody>
      </p:sp>
      <p:sp>
        <p:nvSpPr>
          <p:cNvPr id="13" name="标题 1"/>
          <p:cNvSpPr>
            <a:spLocks noGrp="1"/>
          </p:cNvSpPr>
          <p:nvPr>
            <p:ph type="title"/>
          </p:nvPr>
        </p:nvSpPr>
        <p:spPr>
          <a:xfrm>
            <a:off x="476944" y="476672"/>
            <a:ext cx="10515600" cy="568886"/>
          </a:xfrm>
        </p:spPr>
        <p:txBody>
          <a:bodyPr/>
          <a:lstStyle>
            <a:lvl1pPr>
              <a:defRPr sz="2400" b="1">
                <a:solidFill>
                  <a:srgbClr val="006EFF"/>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10" name="Footer Placeholder 4"/>
          <p:cNvSpPr>
            <a:spLocks noGrp="1"/>
          </p:cNvSpPr>
          <p:nvPr>
            <p:ph type="ftr" sz="quarter" idx="10"/>
          </p:nvPr>
        </p:nvSpPr>
        <p:spPr/>
        <p:txBody>
          <a:bodyPr/>
          <a:lstStyle>
            <a:lvl1pPr>
              <a:defRPr/>
            </a:lvl1pPr>
          </a:lstStyle>
          <a:p>
            <a:pPr>
              <a:defRPr/>
            </a:pPr>
            <a:endParaRPr lang="zh-CN" altLang="zh-CN"/>
          </a:p>
        </p:txBody>
      </p:sp>
      <p:sp>
        <p:nvSpPr>
          <p:cNvPr id="11" name="Slide Number Placeholder 5"/>
          <p:cNvSpPr>
            <a:spLocks noGrp="1"/>
          </p:cNvSpPr>
          <p:nvPr>
            <p:ph type="sldNum" sz="quarter" idx="11"/>
          </p:nvPr>
        </p:nvSpPr>
        <p:spPr/>
        <p:txBody>
          <a:bodyPr/>
          <a:lstStyle>
            <a:lvl1pPr>
              <a:defRPr/>
            </a:lvl1pPr>
          </a:lstStyle>
          <a:p>
            <a:pPr>
              <a:defRPr/>
            </a:pPr>
            <a:fld id="{174A3426-C581-4278-A5E1-C06F179CAA31}" type="slidenum">
              <a:rPr lang="zh-CN" altLang="zh-CN"/>
              <a:pPr>
                <a:defRPr/>
              </a:pPr>
              <a:t>‹#›</a:t>
            </a:fld>
            <a:endParaRPr lang="zh-CN" altLang="zh-CN"/>
          </a:p>
        </p:txBody>
      </p:sp>
    </p:spTree>
    <p:extLst>
      <p:ext uri="{BB962C8B-B14F-4D97-AF65-F5344CB8AC3E}">
        <p14:creationId xmlns:p14="http://schemas.microsoft.com/office/powerpoint/2010/main" val="30660534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标题幻灯片">
    <p:spTree>
      <p:nvGrpSpPr>
        <p:cNvPr id="1" name=""/>
        <p:cNvGrpSpPr/>
        <p:nvPr/>
      </p:nvGrpSpPr>
      <p:grpSpPr>
        <a:xfrm>
          <a:off x="0" y="0"/>
          <a:ext cx="0" cy="0"/>
          <a:chOff x="0" y="0"/>
          <a:chExt cx="0" cy="0"/>
        </a:xfrm>
      </p:grpSpPr>
      <p:pic>
        <p:nvPicPr>
          <p:cNvPr id="3" name="Picture 9" descr="C:\Users\blueWFJ\Desktop\00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1750"/>
            <a:ext cx="12192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userDrawn="1"/>
        </p:nvSpPr>
        <p:spPr>
          <a:xfrm>
            <a:off x="0" y="0"/>
            <a:ext cx="12192000" cy="6858000"/>
          </a:xfrm>
          <a:prstGeom prst="rect">
            <a:avLst/>
          </a:prstGeom>
          <a:gradFill flip="none" rotWithShape="1">
            <a:gsLst>
              <a:gs pos="0">
                <a:srgbClr val="0099EE"/>
              </a:gs>
              <a:gs pos="100000">
                <a:srgbClr val="0063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 name="矩形 4"/>
          <p:cNvSpPr/>
          <p:nvPr userDrawn="1"/>
        </p:nvSpPr>
        <p:spPr>
          <a:xfrm>
            <a:off x="0" y="0"/>
            <a:ext cx="12192000" cy="6281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6" name="图片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488613" y="6381750"/>
            <a:ext cx="13684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C:\Users\blueWFJ\Desktop\00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1113"/>
            <a:ext cx="12217400" cy="629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p:cNvSpPr txBox="1">
            <a:spLocks noChangeArrowheads="1"/>
          </p:cNvSpPr>
          <p:nvPr userDrawn="1"/>
        </p:nvSpPr>
        <p:spPr bwMode="auto">
          <a:xfrm>
            <a:off x="550863" y="234950"/>
            <a:ext cx="6481762"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endParaRPr lang="en-US" altLang="zh-CN" sz="2400" smtClean="0">
              <a:solidFill>
                <a:srgbClr val="137AFE"/>
              </a:solidFill>
              <a:latin typeface="微软雅黑" panose="020B0503020204020204" pitchFamily="34" charset="-122"/>
              <a:ea typeface="微软雅黑" panose="020B0503020204020204" pitchFamily="34" charset="-122"/>
            </a:endParaRPr>
          </a:p>
        </p:txBody>
      </p:sp>
      <p:sp>
        <p:nvSpPr>
          <p:cNvPr id="9" name="日期占位符 2"/>
          <p:cNvSpPr txBox="1">
            <a:spLocks/>
          </p:cNvSpPr>
          <p:nvPr userDrawn="1"/>
        </p:nvSpPr>
        <p:spPr>
          <a:xfrm>
            <a:off x="185738" y="6597650"/>
            <a:ext cx="3317875" cy="365125"/>
          </a:xfrm>
          <a:prstGeom prst="rect">
            <a:avLst/>
          </a:prstGeom>
        </p:spPr>
        <p:txBody>
          <a:bodyPr anchor="ctr"/>
          <a:lstStyle>
            <a:defPPr>
              <a:defRPr lang="zh-CN"/>
            </a:defPPr>
            <a:lvl1pPr algn="l" rtl="0" eaLnBrk="1" fontAlgn="base" hangingPunct="1">
              <a:spcBef>
                <a:spcPct val="0"/>
              </a:spcBef>
              <a:spcAft>
                <a:spcPct val="0"/>
              </a:spcAft>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r>
              <a:rPr lang="en-US" altLang="zh-CN" sz="1000" dirty="0" smtClean="0"/>
              <a:t>confidential material from Tencent Cloud</a:t>
            </a:r>
          </a:p>
          <a:p>
            <a:pPr>
              <a:defRPr/>
            </a:pPr>
            <a:endParaRPr lang="zh-CN" altLang="zh-CN" sz="1000" dirty="0"/>
          </a:p>
        </p:txBody>
      </p:sp>
      <p:sp>
        <p:nvSpPr>
          <p:cNvPr id="13" name="标题 1"/>
          <p:cNvSpPr>
            <a:spLocks noGrp="1"/>
          </p:cNvSpPr>
          <p:nvPr>
            <p:ph type="title"/>
          </p:nvPr>
        </p:nvSpPr>
        <p:spPr>
          <a:xfrm>
            <a:off x="476944" y="476672"/>
            <a:ext cx="10515600" cy="568886"/>
          </a:xfrm>
        </p:spPr>
        <p:txBody>
          <a:bodyPr/>
          <a:lstStyle>
            <a:lvl1pPr>
              <a:defRPr sz="2400" b="1">
                <a:solidFill>
                  <a:srgbClr val="006EFF"/>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10" name="Footer Placeholder 4"/>
          <p:cNvSpPr>
            <a:spLocks noGrp="1"/>
          </p:cNvSpPr>
          <p:nvPr>
            <p:ph type="ftr" sz="quarter" idx="10"/>
          </p:nvPr>
        </p:nvSpPr>
        <p:spPr/>
        <p:txBody>
          <a:bodyPr/>
          <a:lstStyle>
            <a:lvl1pPr>
              <a:defRPr/>
            </a:lvl1pPr>
          </a:lstStyle>
          <a:p>
            <a:pPr>
              <a:defRPr/>
            </a:pPr>
            <a:endParaRPr lang="zh-CN" altLang="zh-CN"/>
          </a:p>
        </p:txBody>
      </p:sp>
      <p:sp>
        <p:nvSpPr>
          <p:cNvPr id="11" name="Slide Number Placeholder 5"/>
          <p:cNvSpPr>
            <a:spLocks noGrp="1"/>
          </p:cNvSpPr>
          <p:nvPr>
            <p:ph type="sldNum" sz="quarter" idx="11"/>
          </p:nvPr>
        </p:nvSpPr>
        <p:spPr/>
        <p:txBody>
          <a:bodyPr/>
          <a:lstStyle>
            <a:lvl1pPr>
              <a:defRPr/>
            </a:lvl1pPr>
          </a:lstStyle>
          <a:p>
            <a:pPr>
              <a:defRPr/>
            </a:pPr>
            <a:fld id="{174A3426-C581-4278-A5E1-C06F179CAA31}" type="slidenum">
              <a:rPr lang="zh-CN" altLang="zh-CN"/>
              <a:pPr>
                <a:defRPr/>
              </a:pPr>
              <a:t>‹#›</a:t>
            </a:fld>
            <a:endParaRPr lang="zh-CN" altLang="zh-CN"/>
          </a:p>
        </p:txBody>
      </p:sp>
    </p:spTree>
    <p:extLst>
      <p:ext uri="{BB962C8B-B14F-4D97-AF65-F5344CB8AC3E}">
        <p14:creationId xmlns:p14="http://schemas.microsoft.com/office/powerpoint/2010/main" val="22401185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标题幻灯片">
    <p:spTree>
      <p:nvGrpSpPr>
        <p:cNvPr id="1" name=""/>
        <p:cNvGrpSpPr/>
        <p:nvPr/>
      </p:nvGrpSpPr>
      <p:grpSpPr>
        <a:xfrm>
          <a:off x="0" y="0"/>
          <a:ext cx="0" cy="0"/>
          <a:chOff x="0" y="0"/>
          <a:chExt cx="0" cy="0"/>
        </a:xfrm>
      </p:grpSpPr>
      <p:pic>
        <p:nvPicPr>
          <p:cNvPr id="3" name="Picture 9" descr="C:\Users\blueWFJ\Desktop\00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1750"/>
            <a:ext cx="12192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userDrawn="1"/>
        </p:nvSpPr>
        <p:spPr>
          <a:xfrm>
            <a:off x="0" y="0"/>
            <a:ext cx="12192000" cy="6858000"/>
          </a:xfrm>
          <a:prstGeom prst="rect">
            <a:avLst/>
          </a:prstGeom>
          <a:gradFill flip="none" rotWithShape="1">
            <a:gsLst>
              <a:gs pos="0">
                <a:srgbClr val="0099EE"/>
              </a:gs>
              <a:gs pos="100000">
                <a:srgbClr val="0063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 name="矩形 4"/>
          <p:cNvSpPr/>
          <p:nvPr userDrawn="1"/>
        </p:nvSpPr>
        <p:spPr>
          <a:xfrm>
            <a:off x="0" y="0"/>
            <a:ext cx="12192000" cy="6281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6" name="图片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488613" y="6381750"/>
            <a:ext cx="13684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C:\Users\blueWFJ\Desktop\00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1113"/>
            <a:ext cx="12217400" cy="629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p:cNvSpPr txBox="1">
            <a:spLocks noChangeArrowheads="1"/>
          </p:cNvSpPr>
          <p:nvPr userDrawn="1"/>
        </p:nvSpPr>
        <p:spPr bwMode="auto">
          <a:xfrm>
            <a:off x="550863" y="234950"/>
            <a:ext cx="6481762"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endParaRPr lang="en-US" altLang="zh-CN" sz="2400" smtClean="0">
              <a:solidFill>
                <a:srgbClr val="137AFE"/>
              </a:solidFill>
              <a:latin typeface="微软雅黑" panose="020B0503020204020204" pitchFamily="34" charset="-122"/>
              <a:ea typeface="微软雅黑" panose="020B0503020204020204" pitchFamily="34" charset="-122"/>
            </a:endParaRPr>
          </a:p>
        </p:txBody>
      </p:sp>
      <p:sp>
        <p:nvSpPr>
          <p:cNvPr id="9" name="日期占位符 2"/>
          <p:cNvSpPr txBox="1">
            <a:spLocks/>
          </p:cNvSpPr>
          <p:nvPr userDrawn="1"/>
        </p:nvSpPr>
        <p:spPr>
          <a:xfrm>
            <a:off x="185738" y="6597650"/>
            <a:ext cx="3317875" cy="365125"/>
          </a:xfrm>
          <a:prstGeom prst="rect">
            <a:avLst/>
          </a:prstGeom>
        </p:spPr>
        <p:txBody>
          <a:bodyPr anchor="ctr"/>
          <a:lstStyle>
            <a:defPPr>
              <a:defRPr lang="zh-CN"/>
            </a:defPPr>
            <a:lvl1pPr algn="l" rtl="0" eaLnBrk="1" fontAlgn="base" hangingPunct="1">
              <a:spcBef>
                <a:spcPct val="0"/>
              </a:spcBef>
              <a:spcAft>
                <a:spcPct val="0"/>
              </a:spcAft>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r>
              <a:rPr lang="en-US" altLang="zh-CN" sz="1000" dirty="0" smtClean="0"/>
              <a:t>confidential material from Tencent Cloud</a:t>
            </a:r>
          </a:p>
          <a:p>
            <a:pPr>
              <a:defRPr/>
            </a:pPr>
            <a:endParaRPr lang="zh-CN" altLang="zh-CN" sz="1000" dirty="0"/>
          </a:p>
        </p:txBody>
      </p:sp>
      <p:sp>
        <p:nvSpPr>
          <p:cNvPr id="13" name="标题 1"/>
          <p:cNvSpPr>
            <a:spLocks noGrp="1"/>
          </p:cNvSpPr>
          <p:nvPr>
            <p:ph type="title"/>
          </p:nvPr>
        </p:nvSpPr>
        <p:spPr>
          <a:xfrm>
            <a:off x="476944" y="476672"/>
            <a:ext cx="10515600" cy="568886"/>
          </a:xfrm>
        </p:spPr>
        <p:txBody>
          <a:bodyPr/>
          <a:lstStyle>
            <a:lvl1pPr>
              <a:defRPr sz="2400" b="1">
                <a:solidFill>
                  <a:srgbClr val="006EFF"/>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10" name="Footer Placeholder 4"/>
          <p:cNvSpPr>
            <a:spLocks noGrp="1"/>
          </p:cNvSpPr>
          <p:nvPr>
            <p:ph type="ftr" sz="quarter" idx="10"/>
          </p:nvPr>
        </p:nvSpPr>
        <p:spPr/>
        <p:txBody>
          <a:bodyPr/>
          <a:lstStyle>
            <a:lvl1pPr>
              <a:defRPr/>
            </a:lvl1pPr>
          </a:lstStyle>
          <a:p>
            <a:pPr>
              <a:defRPr/>
            </a:pPr>
            <a:endParaRPr lang="zh-CN" altLang="zh-CN"/>
          </a:p>
        </p:txBody>
      </p:sp>
      <p:sp>
        <p:nvSpPr>
          <p:cNvPr id="11" name="Slide Number Placeholder 5"/>
          <p:cNvSpPr>
            <a:spLocks noGrp="1"/>
          </p:cNvSpPr>
          <p:nvPr>
            <p:ph type="sldNum" sz="quarter" idx="11"/>
          </p:nvPr>
        </p:nvSpPr>
        <p:spPr/>
        <p:txBody>
          <a:bodyPr/>
          <a:lstStyle>
            <a:lvl1pPr>
              <a:defRPr/>
            </a:lvl1pPr>
          </a:lstStyle>
          <a:p>
            <a:pPr>
              <a:defRPr/>
            </a:pPr>
            <a:fld id="{174A3426-C581-4278-A5E1-C06F179CAA31}" type="slidenum">
              <a:rPr lang="zh-CN" altLang="zh-CN"/>
              <a:pPr>
                <a:defRPr/>
              </a:pPr>
              <a:t>‹#›</a:t>
            </a:fld>
            <a:endParaRPr lang="zh-CN" altLang="zh-CN"/>
          </a:p>
        </p:txBody>
      </p:sp>
    </p:spTree>
    <p:extLst>
      <p:ext uri="{BB962C8B-B14F-4D97-AF65-F5344CB8AC3E}">
        <p14:creationId xmlns:p14="http://schemas.microsoft.com/office/powerpoint/2010/main" val="2963010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930CE31-7C8A-4D90-AD30-A7D19794F7A3}" type="datetimeFigureOut">
              <a:rPr lang="zh-CN" altLang="en-US" smtClean="0"/>
              <a:t>2018/12/11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1E4ECC-6F62-4EA6-87D7-FF0A0C679090}" type="slidenum">
              <a:rPr lang="zh-CN" altLang="en-US" smtClean="0"/>
              <a:t>‹#›</a:t>
            </a:fld>
            <a:endParaRPr lang="zh-CN" altLang="en-US"/>
          </a:p>
        </p:txBody>
      </p:sp>
    </p:spTree>
    <p:extLst>
      <p:ext uri="{BB962C8B-B14F-4D97-AF65-F5344CB8AC3E}">
        <p14:creationId xmlns:p14="http://schemas.microsoft.com/office/powerpoint/2010/main" val="3496430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F930CE31-7C8A-4D90-AD30-A7D19794F7A3}" type="datetimeFigureOut">
              <a:rPr lang="zh-CN" altLang="en-US" smtClean="0"/>
              <a:t>2018/12/11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1E4ECC-6F62-4EA6-87D7-FF0A0C679090}" type="slidenum">
              <a:rPr lang="zh-CN" altLang="en-US" smtClean="0"/>
              <a:t>‹#›</a:t>
            </a:fld>
            <a:endParaRPr lang="zh-CN" altLang="en-US"/>
          </a:p>
        </p:txBody>
      </p:sp>
    </p:spTree>
    <p:extLst>
      <p:ext uri="{BB962C8B-B14F-4D97-AF65-F5344CB8AC3E}">
        <p14:creationId xmlns:p14="http://schemas.microsoft.com/office/powerpoint/2010/main" val="3218586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F930CE31-7C8A-4D90-AD30-A7D19794F7A3}" type="datetimeFigureOut">
              <a:rPr lang="zh-CN" altLang="en-US" smtClean="0"/>
              <a:t>2018/12/11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21E4ECC-6F62-4EA6-87D7-FF0A0C679090}" type="slidenum">
              <a:rPr lang="zh-CN" altLang="en-US" smtClean="0"/>
              <a:t>‹#›</a:t>
            </a:fld>
            <a:endParaRPr lang="zh-CN" altLang="en-US"/>
          </a:p>
        </p:txBody>
      </p:sp>
    </p:spTree>
    <p:extLst>
      <p:ext uri="{BB962C8B-B14F-4D97-AF65-F5344CB8AC3E}">
        <p14:creationId xmlns:p14="http://schemas.microsoft.com/office/powerpoint/2010/main" val="2687948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F930CE31-7C8A-4D90-AD30-A7D19794F7A3}" type="datetimeFigureOut">
              <a:rPr lang="zh-CN" altLang="en-US" smtClean="0"/>
              <a:t>2018/12/11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21E4ECC-6F62-4EA6-87D7-FF0A0C679090}" type="slidenum">
              <a:rPr lang="zh-CN" altLang="en-US" smtClean="0"/>
              <a:t>‹#›</a:t>
            </a:fld>
            <a:endParaRPr lang="zh-CN" altLang="en-US"/>
          </a:p>
        </p:txBody>
      </p:sp>
    </p:spTree>
    <p:extLst>
      <p:ext uri="{BB962C8B-B14F-4D97-AF65-F5344CB8AC3E}">
        <p14:creationId xmlns:p14="http://schemas.microsoft.com/office/powerpoint/2010/main" val="3833623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F930CE31-7C8A-4D90-AD30-A7D19794F7A3}" type="datetimeFigureOut">
              <a:rPr lang="zh-CN" altLang="en-US" smtClean="0"/>
              <a:t>2018/12/11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21E4ECC-6F62-4EA6-87D7-FF0A0C679090}" type="slidenum">
              <a:rPr lang="zh-CN" altLang="en-US" smtClean="0"/>
              <a:t>‹#›</a:t>
            </a:fld>
            <a:endParaRPr lang="zh-CN" altLang="en-US"/>
          </a:p>
        </p:txBody>
      </p:sp>
    </p:spTree>
    <p:extLst>
      <p:ext uri="{BB962C8B-B14F-4D97-AF65-F5344CB8AC3E}">
        <p14:creationId xmlns:p14="http://schemas.microsoft.com/office/powerpoint/2010/main" val="326825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930CE31-7C8A-4D90-AD30-A7D19794F7A3}" type="datetimeFigureOut">
              <a:rPr lang="zh-CN" altLang="en-US" smtClean="0"/>
              <a:t>2018/12/11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21E4ECC-6F62-4EA6-87D7-FF0A0C679090}" type="slidenum">
              <a:rPr lang="zh-CN" altLang="en-US" smtClean="0"/>
              <a:t>‹#›</a:t>
            </a:fld>
            <a:endParaRPr lang="zh-CN" altLang="en-US"/>
          </a:p>
        </p:txBody>
      </p:sp>
    </p:spTree>
    <p:extLst>
      <p:ext uri="{BB962C8B-B14F-4D97-AF65-F5344CB8AC3E}">
        <p14:creationId xmlns:p14="http://schemas.microsoft.com/office/powerpoint/2010/main" val="3906517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F930CE31-7C8A-4D90-AD30-A7D19794F7A3}" type="datetimeFigureOut">
              <a:rPr lang="zh-CN" altLang="en-US" smtClean="0"/>
              <a:t>2018/12/11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21E4ECC-6F62-4EA6-87D7-FF0A0C679090}" type="slidenum">
              <a:rPr lang="zh-CN" altLang="en-US" smtClean="0"/>
              <a:t>‹#›</a:t>
            </a:fld>
            <a:endParaRPr lang="zh-CN" altLang="en-US"/>
          </a:p>
        </p:txBody>
      </p:sp>
    </p:spTree>
    <p:extLst>
      <p:ext uri="{BB962C8B-B14F-4D97-AF65-F5344CB8AC3E}">
        <p14:creationId xmlns:p14="http://schemas.microsoft.com/office/powerpoint/2010/main" val="40340117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F930CE31-7C8A-4D90-AD30-A7D19794F7A3}" type="datetimeFigureOut">
              <a:rPr lang="zh-CN" altLang="en-US" smtClean="0"/>
              <a:t>2018/12/11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21E4ECC-6F62-4EA6-87D7-FF0A0C679090}" type="slidenum">
              <a:rPr lang="zh-CN" altLang="en-US" smtClean="0"/>
              <a:t>‹#›</a:t>
            </a:fld>
            <a:endParaRPr lang="zh-CN" altLang="en-US"/>
          </a:p>
        </p:txBody>
      </p:sp>
    </p:spTree>
    <p:extLst>
      <p:ext uri="{BB962C8B-B14F-4D97-AF65-F5344CB8AC3E}">
        <p14:creationId xmlns:p14="http://schemas.microsoft.com/office/powerpoint/2010/main" val="28774427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30CE31-7C8A-4D90-AD30-A7D19794F7A3}" type="datetimeFigureOut">
              <a:rPr lang="zh-CN" altLang="en-US" smtClean="0"/>
              <a:t>2018/12/11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1E4ECC-6F62-4EA6-87D7-FF0A0C679090}" type="slidenum">
              <a:rPr lang="zh-CN" altLang="en-US" smtClean="0"/>
              <a:t>‹#›</a:t>
            </a:fld>
            <a:endParaRPr lang="zh-CN" altLang="en-US"/>
          </a:p>
        </p:txBody>
      </p:sp>
    </p:spTree>
    <p:extLst>
      <p:ext uri="{BB962C8B-B14F-4D97-AF65-F5344CB8AC3E}">
        <p14:creationId xmlns:p14="http://schemas.microsoft.com/office/powerpoint/2010/main" val="375311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baike.baidu.com/item/%E6%95%B0%E5%AD%97%E6%95%B0%E6%8D%AE/10237474" TargetMode="External"/><Relationship Id="rId2" Type="http://schemas.openxmlformats.org/officeDocument/2006/relationships/hyperlink" Target="https://baike.baidu.com/item/%E6%A8%A1%E6%8B%9F%E6%95%B0%E6%8D%AE/5294189"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4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e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4.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jpeg"/><Relationship Id="rId4" Type="http://schemas.openxmlformats.org/officeDocument/2006/relationships/image" Target="../media/image17.png"/><Relationship Id="rId9" Type="http://schemas.openxmlformats.org/officeDocument/2006/relationships/image" Target="../media/image22.png"/></Relationships>
</file>

<file path=ppt/slides/_rels/slide46.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3.png"/><Relationship Id="rId3" Type="http://schemas.openxmlformats.org/officeDocument/2006/relationships/image" Target="../media/image25.png"/><Relationship Id="rId7" Type="http://schemas.openxmlformats.org/officeDocument/2006/relationships/image" Target="../media/image28.png"/><Relationship Id="rId12" Type="http://schemas.openxmlformats.org/officeDocument/2006/relationships/image" Target="../media/image32.png"/><Relationship Id="rId2" Type="http://schemas.openxmlformats.org/officeDocument/2006/relationships/image" Target="../media/image24.png"/><Relationship Id="rId1" Type="http://schemas.openxmlformats.org/officeDocument/2006/relationships/slideLayout" Target="../slideLayouts/slideLayout15.xml"/><Relationship Id="rId6" Type="http://schemas.openxmlformats.org/officeDocument/2006/relationships/image" Target="../media/image27.png"/><Relationship Id="rId11" Type="http://schemas.openxmlformats.org/officeDocument/2006/relationships/image" Target="../media/image22.png"/><Relationship Id="rId5" Type="http://schemas.openxmlformats.org/officeDocument/2006/relationships/image" Target="../media/image16.jpeg"/><Relationship Id="rId10" Type="http://schemas.openxmlformats.org/officeDocument/2006/relationships/image" Target="../media/image31.png"/><Relationship Id="rId4" Type="http://schemas.openxmlformats.org/officeDocument/2006/relationships/image" Target="../media/image26.png"/><Relationship Id="rId9" Type="http://schemas.openxmlformats.org/officeDocument/2006/relationships/image" Target="../media/image30.png"/><Relationship Id="rId14"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png"/><Relationship Id="rId9" Type="http://schemas.openxmlformats.org/officeDocument/2006/relationships/image" Target="../media/image41.jpeg"/></Relationships>
</file>

<file path=ppt/slides/_rels/slide4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3.png"/><Relationship Id="rId1" Type="http://schemas.openxmlformats.org/officeDocument/2006/relationships/slideLayout" Target="../slideLayouts/slideLayout1.xml"/><Relationship Id="rId4" Type="http://schemas.openxmlformats.org/officeDocument/2006/relationships/image" Target="../media/image57.jpeg"/></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3.png"/><Relationship Id="rId1" Type="http://schemas.openxmlformats.org/officeDocument/2006/relationships/slideLayout" Target="../slideLayouts/slideLayout1.xml"/><Relationship Id="rId4" Type="http://schemas.openxmlformats.org/officeDocument/2006/relationships/image" Target="../media/image58.jpe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6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9.jpeg"/><Relationship Id="rId5" Type="http://schemas.openxmlformats.org/officeDocument/2006/relationships/image" Target="../media/image42.png"/><Relationship Id="rId4" Type="http://schemas.openxmlformats.org/officeDocument/2006/relationships/image" Target="../media/image53.png"/></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63.emf"/><Relationship Id="rId5" Type="http://schemas.openxmlformats.org/officeDocument/2006/relationships/image" Target="../media/image62.png"/><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3.png"/><Relationship Id="rId1" Type="http://schemas.openxmlformats.org/officeDocument/2006/relationships/slideLayout" Target="../slideLayouts/slideLayout1.xml"/><Relationship Id="rId5" Type="http://schemas.openxmlformats.org/officeDocument/2006/relationships/image" Target="../media/image66.jpeg"/><Relationship Id="rId4" Type="http://schemas.openxmlformats.org/officeDocument/2006/relationships/image" Target="../media/image65.jpeg"/></Relationships>
</file>

<file path=ppt/slides/_rels/slide58.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image" Target="../media/image42.png"/><Relationship Id="rId7" Type="http://schemas.openxmlformats.org/officeDocument/2006/relationships/image" Target="../media/image70.jpe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jpeg"/></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6.xml.rels><?xml version="1.0" encoding="UTF-8" standalone="yes"?>
<Relationships xmlns="http://schemas.openxmlformats.org/package/2006/relationships"><Relationship Id="rId2" Type="http://schemas.openxmlformats.org/officeDocument/2006/relationships/hyperlink" Target="https://baike.baidu.com/item/%E4%BF%A1%E6%81%AF"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slideLayout" Target="../slideLayouts/slideLayout2.xml"/><Relationship Id="rId7" Type="http://schemas.openxmlformats.org/officeDocument/2006/relationships/image" Target="../media/image74.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3.png"/><Relationship Id="rId5" Type="http://schemas.openxmlformats.org/officeDocument/2006/relationships/image" Target="../media/image42.png"/><Relationship Id="rId4" Type="http://schemas.openxmlformats.org/officeDocument/2006/relationships/notesSlide" Target="../notesSlides/notesSlide6.xml"/><Relationship Id="rId9" Type="http://schemas.openxmlformats.org/officeDocument/2006/relationships/image" Target="../media/image76.png"/></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53.png"/></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变革中的保险</a:t>
            </a:r>
            <a:r>
              <a:rPr lang="zh-CN" altLang="en-US" dirty="0"/>
              <a:t>科技</a:t>
            </a:r>
          </a:p>
        </p:txBody>
      </p:sp>
      <p:sp>
        <p:nvSpPr>
          <p:cNvPr id="3" name="副标题 2"/>
          <p:cNvSpPr>
            <a:spLocks noGrp="1"/>
          </p:cNvSpPr>
          <p:nvPr>
            <p:ph type="subTitle" idx="1"/>
          </p:nvPr>
        </p:nvSpPr>
        <p:spPr/>
        <p:txBody>
          <a:bodyPr/>
          <a:lstStyle/>
          <a:p>
            <a:r>
              <a:rPr lang="zh-CN" altLang="en-US" dirty="0" smtClean="0"/>
              <a:t>大数据与人工智能</a:t>
            </a:r>
            <a:endParaRPr lang="zh-CN" altLang="en-US" dirty="0"/>
          </a:p>
        </p:txBody>
      </p:sp>
    </p:spTree>
    <p:extLst>
      <p:ext uri="{BB962C8B-B14F-4D97-AF65-F5344CB8AC3E}">
        <p14:creationId xmlns:p14="http://schemas.microsoft.com/office/powerpoint/2010/main" val="31094244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大数据</a:t>
            </a:r>
            <a:endParaRPr lang="zh-CN" altLang="en-US" dirty="0"/>
          </a:p>
        </p:txBody>
      </p:sp>
      <p:sp>
        <p:nvSpPr>
          <p:cNvPr id="3" name="内容占位符 2"/>
          <p:cNvSpPr>
            <a:spLocks noGrp="1"/>
          </p:cNvSpPr>
          <p:nvPr>
            <p:ph idx="1"/>
          </p:nvPr>
        </p:nvSpPr>
        <p:spPr/>
        <p:txBody>
          <a:bodyPr/>
          <a:lstStyle/>
          <a:p>
            <a:r>
              <a:rPr lang="zh-CN" altLang="en-US" dirty="0" smtClean="0"/>
              <a:t>我们有多少数据</a:t>
            </a:r>
            <a:endParaRPr lang="en-US" altLang="zh-CN" dirty="0" smtClean="0"/>
          </a:p>
          <a:p>
            <a:r>
              <a:rPr lang="zh-CN" altLang="en-US" dirty="0" smtClean="0"/>
              <a:t>这些数据是多长时间形成的</a:t>
            </a:r>
            <a:endParaRPr lang="en-US" altLang="zh-CN" dirty="0" smtClean="0"/>
          </a:p>
          <a:p>
            <a:endParaRPr lang="en-US" altLang="zh-CN" dirty="0"/>
          </a:p>
          <a:p>
            <a:r>
              <a:rPr lang="zh-CN" altLang="zh-CN" dirty="0"/>
              <a:t>今天，随着我们大数据时代，人类平均每天会生成</a:t>
            </a:r>
            <a:r>
              <a:rPr lang="en-US" altLang="zh-CN" dirty="0"/>
              <a:t>2.2EB</a:t>
            </a:r>
            <a:r>
              <a:rPr lang="zh-CN" altLang="zh-CN" dirty="0"/>
              <a:t>（</a:t>
            </a:r>
            <a:r>
              <a:rPr lang="en-US" altLang="zh-CN" dirty="0"/>
              <a:t>23</a:t>
            </a:r>
            <a:r>
              <a:rPr lang="zh-CN" altLang="zh-CN" dirty="0"/>
              <a:t>亿</a:t>
            </a:r>
            <a:r>
              <a:rPr lang="en-US" altLang="zh-CN" dirty="0"/>
              <a:t>GB</a:t>
            </a:r>
            <a:r>
              <a:rPr lang="zh-CN" altLang="zh-CN" dirty="0"/>
              <a:t>）数据，全球数据总量中有</a:t>
            </a:r>
            <a:r>
              <a:rPr lang="en-US" altLang="zh-CN" dirty="0"/>
              <a:t>90%</a:t>
            </a:r>
            <a:r>
              <a:rPr lang="zh-CN" altLang="zh-CN" dirty="0"/>
              <a:t>是过去</a:t>
            </a:r>
            <a:r>
              <a:rPr lang="en-US" altLang="zh-CN" dirty="0"/>
              <a:t>24</a:t>
            </a:r>
            <a:r>
              <a:rPr lang="zh-CN" altLang="zh-CN" dirty="0"/>
              <a:t>个月创建的。</a:t>
            </a:r>
          </a:p>
          <a:p>
            <a:endParaRPr lang="zh-CN" altLang="en-US" dirty="0" smtClean="0"/>
          </a:p>
          <a:p>
            <a:endParaRPr lang="en-US" altLang="zh-CN" dirty="0" smtClean="0"/>
          </a:p>
        </p:txBody>
      </p:sp>
    </p:spTree>
    <p:extLst>
      <p:ext uri="{BB962C8B-B14F-4D97-AF65-F5344CB8AC3E}">
        <p14:creationId xmlns:p14="http://schemas.microsoft.com/office/powerpoint/2010/main" val="41346061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大数据</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427342817"/>
              </p:ext>
            </p:extLst>
          </p:nvPr>
        </p:nvGraphicFramePr>
        <p:xfrm>
          <a:off x="838196" y="1804811"/>
          <a:ext cx="7744488" cy="4351338"/>
        </p:xfrm>
        <a:graphic>
          <a:graphicData uri="http://schemas.openxmlformats.org/drawingml/2006/table">
            <a:tbl>
              <a:tblPr/>
              <a:tblGrid>
                <a:gridCol w="1936122"/>
                <a:gridCol w="1936122"/>
                <a:gridCol w="1936122"/>
                <a:gridCol w="1936122"/>
              </a:tblGrid>
              <a:tr h="768541">
                <a:tc>
                  <a:txBody>
                    <a:bodyPr/>
                    <a:lstStyle/>
                    <a:p>
                      <a:pPr algn="ctr"/>
                      <a:r>
                        <a:rPr lang="zh-CN" altLang="en-US" sz="1000" b="1">
                          <a:solidFill>
                            <a:srgbClr val="333333"/>
                          </a:solidFill>
                          <a:effectLst/>
                        </a:rPr>
                        <a:t>倍数和分数</a:t>
                      </a:r>
                      <a:endParaRPr lang="zh-CN" altLang="en-US" sz="1000">
                        <a:solidFill>
                          <a:srgbClr val="333333"/>
                        </a:solidFill>
                        <a:effectLst/>
                      </a:endParaRP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zh-CN" altLang="en-US" sz="1000" b="1">
                          <a:solidFill>
                            <a:srgbClr val="333333"/>
                          </a:solidFill>
                          <a:effectLst/>
                        </a:rPr>
                        <a:t>词头</a:t>
                      </a:r>
                      <a:endParaRPr lang="zh-CN" altLang="en-US" sz="1000">
                        <a:solidFill>
                          <a:srgbClr val="333333"/>
                        </a:solidFill>
                        <a:effectLst/>
                      </a:endParaRP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zh-CN" altLang="en-US" sz="1000" b="1">
                          <a:solidFill>
                            <a:srgbClr val="333333"/>
                          </a:solidFill>
                          <a:effectLst/>
                        </a:rPr>
                        <a:t>符号</a:t>
                      </a:r>
                      <a:endParaRPr lang="zh-CN" altLang="en-US" sz="1000">
                        <a:solidFill>
                          <a:srgbClr val="333333"/>
                        </a:solidFill>
                        <a:effectLst/>
                      </a:endParaRP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zh-CN" altLang="en-US" sz="1000" b="1">
                          <a:solidFill>
                            <a:srgbClr val="333333"/>
                          </a:solidFill>
                          <a:effectLst/>
                        </a:rPr>
                        <a:t>英文</a:t>
                      </a:r>
                      <a:endParaRPr lang="zh-CN" altLang="en-US" sz="1000">
                        <a:solidFill>
                          <a:srgbClr val="333333"/>
                        </a:solidFill>
                        <a:effectLst/>
                      </a:endParaRP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r>
              <a:tr h="466714">
                <a:tc>
                  <a:txBody>
                    <a:bodyPr/>
                    <a:lstStyle/>
                    <a:p>
                      <a:pPr algn="ctr"/>
                      <a:r>
                        <a:rPr lang="en-US" altLang="zh-CN" sz="1000">
                          <a:solidFill>
                            <a:srgbClr val="333333"/>
                          </a:solidFill>
                          <a:effectLst/>
                        </a:rPr>
                        <a:t>10^24</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zh-CN" altLang="en-US" sz="1000">
                          <a:solidFill>
                            <a:srgbClr val="333333"/>
                          </a:solidFill>
                          <a:effectLst/>
                        </a:rPr>
                        <a:t>尧（它）</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en-US" sz="1000">
                          <a:solidFill>
                            <a:srgbClr val="333333"/>
                          </a:solidFill>
                          <a:effectLst/>
                        </a:rPr>
                        <a:t>Y</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en-US" sz="1000">
                          <a:solidFill>
                            <a:srgbClr val="333333"/>
                          </a:solidFill>
                          <a:effectLst/>
                        </a:rPr>
                        <a:t>Yotta</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r>
              <a:tr h="466714">
                <a:tc>
                  <a:txBody>
                    <a:bodyPr/>
                    <a:lstStyle/>
                    <a:p>
                      <a:pPr algn="ctr"/>
                      <a:r>
                        <a:rPr lang="en-US" altLang="zh-CN" sz="1000">
                          <a:solidFill>
                            <a:srgbClr val="333333"/>
                          </a:solidFill>
                          <a:effectLst/>
                        </a:rPr>
                        <a:t>10^21</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zh-CN" altLang="en-US" sz="1000">
                          <a:solidFill>
                            <a:srgbClr val="333333"/>
                          </a:solidFill>
                          <a:effectLst/>
                        </a:rPr>
                        <a:t>泽（它）</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en-US" sz="1000">
                          <a:solidFill>
                            <a:srgbClr val="333333"/>
                          </a:solidFill>
                          <a:effectLst/>
                        </a:rPr>
                        <a:t>Z</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en-US" sz="1000">
                          <a:solidFill>
                            <a:srgbClr val="333333"/>
                          </a:solidFill>
                          <a:effectLst/>
                        </a:rPr>
                        <a:t>Zetta</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r>
              <a:tr h="617627">
                <a:tc>
                  <a:txBody>
                    <a:bodyPr/>
                    <a:lstStyle/>
                    <a:p>
                      <a:pPr algn="ctr"/>
                      <a:r>
                        <a:rPr lang="en-US" altLang="zh-CN" sz="1000">
                          <a:solidFill>
                            <a:srgbClr val="333333"/>
                          </a:solidFill>
                          <a:effectLst/>
                        </a:rPr>
                        <a:t>10^18</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zh-CN" altLang="en-US" sz="1000">
                          <a:solidFill>
                            <a:srgbClr val="333333"/>
                          </a:solidFill>
                          <a:effectLst/>
                        </a:rPr>
                        <a:t>艾（可萨）</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en-US" sz="1000">
                          <a:solidFill>
                            <a:srgbClr val="333333"/>
                          </a:solidFill>
                          <a:effectLst/>
                        </a:rPr>
                        <a:t>E</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en-US" sz="1000">
                          <a:solidFill>
                            <a:srgbClr val="333333"/>
                          </a:solidFill>
                          <a:effectLst/>
                        </a:rPr>
                        <a:t>Exa</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r>
              <a:tr h="466714">
                <a:tc>
                  <a:txBody>
                    <a:bodyPr/>
                    <a:lstStyle/>
                    <a:p>
                      <a:pPr algn="ctr"/>
                      <a:r>
                        <a:rPr lang="en-US" altLang="zh-CN" sz="1000">
                          <a:solidFill>
                            <a:srgbClr val="333333"/>
                          </a:solidFill>
                          <a:effectLst/>
                        </a:rPr>
                        <a:t>10^15</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zh-CN" altLang="en-US" sz="1000">
                          <a:solidFill>
                            <a:srgbClr val="333333"/>
                          </a:solidFill>
                          <a:effectLst/>
                        </a:rPr>
                        <a:t>拍（它）</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en-US" sz="1000">
                          <a:solidFill>
                            <a:srgbClr val="333333"/>
                          </a:solidFill>
                          <a:effectLst/>
                        </a:rPr>
                        <a:t>P</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en-US" sz="1000">
                          <a:solidFill>
                            <a:srgbClr val="333333"/>
                          </a:solidFill>
                          <a:effectLst/>
                        </a:rPr>
                        <a:t>Peta</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r>
              <a:tr h="466714">
                <a:tc>
                  <a:txBody>
                    <a:bodyPr/>
                    <a:lstStyle/>
                    <a:p>
                      <a:pPr algn="ctr"/>
                      <a:r>
                        <a:rPr lang="en-US" altLang="zh-CN" sz="1000">
                          <a:solidFill>
                            <a:srgbClr val="333333"/>
                          </a:solidFill>
                          <a:effectLst/>
                        </a:rPr>
                        <a:t>10^12</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zh-CN" altLang="en-US" sz="1000">
                          <a:solidFill>
                            <a:srgbClr val="333333"/>
                          </a:solidFill>
                          <a:effectLst/>
                        </a:rPr>
                        <a:t>太（拉）</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en-US" sz="1000">
                          <a:solidFill>
                            <a:srgbClr val="333333"/>
                          </a:solidFill>
                          <a:effectLst/>
                        </a:rPr>
                        <a:t>T</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en-US" sz="1000">
                          <a:solidFill>
                            <a:srgbClr val="333333"/>
                          </a:solidFill>
                          <a:effectLst/>
                        </a:rPr>
                        <a:t>Tera</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r>
              <a:tr h="466714">
                <a:tc>
                  <a:txBody>
                    <a:bodyPr/>
                    <a:lstStyle/>
                    <a:p>
                      <a:pPr algn="ctr"/>
                      <a:r>
                        <a:rPr lang="en-US" altLang="zh-CN" sz="1000">
                          <a:solidFill>
                            <a:srgbClr val="333333"/>
                          </a:solidFill>
                          <a:effectLst/>
                        </a:rPr>
                        <a:t>10^9</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zh-CN" altLang="en-US" sz="1000">
                          <a:solidFill>
                            <a:srgbClr val="333333"/>
                          </a:solidFill>
                          <a:effectLst/>
                        </a:rPr>
                        <a:t>吉（咖）</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en-US" sz="1000">
                          <a:solidFill>
                            <a:srgbClr val="333333"/>
                          </a:solidFill>
                          <a:effectLst/>
                        </a:rPr>
                        <a:t>G</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en-US" sz="1000">
                          <a:solidFill>
                            <a:srgbClr val="333333"/>
                          </a:solidFill>
                          <a:effectLst/>
                        </a:rPr>
                        <a:t>Giga</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r>
              <a:tr h="315800">
                <a:tc>
                  <a:txBody>
                    <a:bodyPr/>
                    <a:lstStyle/>
                    <a:p>
                      <a:pPr algn="ctr"/>
                      <a:r>
                        <a:rPr lang="en-US" altLang="zh-CN" sz="1000">
                          <a:solidFill>
                            <a:srgbClr val="333333"/>
                          </a:solidFill>
                          <a:effectLst/>
                        </a:rPr>
                        <a:t>10^6</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zh-CN" altLang="en-US" sz="1000">
                          <a:solidFill>
                            <a:srgbClr val="333333"/>
                          </a:solidFill>
                          <a:effectLst/>
                        </a:rPr>
                        <a:t>兆</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en-US" sz="1000">
                          <a:solidFill>
                            <a:srgbClr val="333333"/>
                          </a:solidFill>
                          <a:effectLst/>
                        </a:rPr>
                        <a:t>M</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en-US" sz="1000">
                          <a:solidFill>
                            <a:srgbClr val="333333"/>
                          </a:solidFill>
                          <a:effectLst/>
                        </a:rPr>
                        <a:t>Mega</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r>
              <a:tr h="315800">
                <a:tc>
                  <a:txBody>
                    <a:bodyPr/>
                    <a:lstStyle/>
                    <a:p>
                      <a:pPr algn="ctr"/>
                      <a:r>
                        <a:rPr lang="en-US" altLang="zh-CN" sz="1000">
                          <a:solidFill>
                            <a:srgbClr val="333333"/>
                          </a:solidFill>
                          <a:effectLst/>
                        </a:rPr>
                        <a:t>10^3</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zh-CN" altLang="en-US" sz="1000">
                          <a:solidFill>
                            <a:srgbClr val="333333"/>
                          </a:solidFill>
                          <a:effectLst/>
                        </a:rPr>
                        <a:t>千</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en-US" sz="1000">
                          <a:solidFill>
                            <a:srgbClr val="333333"/>
                          </a:solidFill>
                          <a:effectLst/>
                        </a:rPr>
                        <a:t>k</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en-US" sz="1000" dirty="0">
                          <a:solidFill>
                            <a:srgbClr val="333333"/>
                          </a:solidFill>
                          <a:effectLst/>
                        </a:rPr>
                        <a:t>kilo</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19546306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大数据</a:t>
            </a:r>
            <a:endParaRPr lang="zh-CN" altLang="en-US" dirty="0"/>
          </a:p>
        </p:txBody>
      </p:sp>
      <p:sp>
        <p:nvSpPr>
          <p:cNvPr id="3" name="内容占位符 2"/>
          <p:cNvSpPr>
            <a:spLocks noGrp="1"/>
          </p:cNvSpPr>
          <p:nvPr>
            <p:ph idx="1"/>
          </p:nvPr>
        </p:nvSpPr>
        <p:spPr/>
        <p:txBody>
          <a:bodyPr/>
          <a:lstStyle/>
          <a:p>
            <a:r>
              <a:rPr lang="zh-CN" altLang="en-US" dirty="0" smtClean="0"/>
              <a:t>地球上面有多少沙子</a:t>
            </a:r>
            <a:endParaRPr lang="en-US" altLang="zh-CN" dirty="0" smtClean="0"/>
          </a:p>
          <a:p>
            <a:r>
              <a:rPr lang="zh-CN" altLang="en-US" dirty="0" smtClean="0"/>
              <a:t>宇宙内部有多少原子</a:t>
            </a:r>
            <a:endParaRPr lang="en-US" altLang="zh-CN" dirty="0" smtClean="0"/>
          </a:p>
          <a:p>
            <a:r>
              <a:rPr lang="zh-CN" altLang="en-US" dirty="0" smtClean="0"/>
              <a:t>宇宙形成了多少时间</a:t>
            </a:r>
            <a:endParaRPr lang="en-US" altLang="zh-CN" dirty="0" smtClean="0"/>
          </a:p>
          <a:p>
            <a:endParaRPr lang="en-US" altLang="zh-CN" dirty="0"/>
          </a:p>
        </p:txBody>
      </p:sp>
    </p:spTree>
    <p:extLst>
      <p:ext uri="{BB962C8B-B14F-4D97-AF65-F5344CB8AC3E}">
        <p14:creationId xmlns:p14="http://schemas.microsoft.com/office/powerpoint/2010/main" val="1617520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未来我们还会更快的增加数据</a:t>
            </a:r>
            <a:endParaRPr lang="en-US" altLang="zh-CN" dirty="0" smtClean="0"/>
          </a:p>
          <a:p>
            <a:endParaRPr lang="en-US" altLang="zh-CN" dirty="0" smtClean="0"/>
          </a:p>
          <a:p>
            <a:r>
              <a:rPr lang="en-US" altLang="zh-CN" dirty="0" smtClean="0"/>
              <a:t>5G</a:t>
            </a:r>
            <a:r>
              <a:rPr lang="zh-CN" altLang="en-US" dirty="0" smtClean="0"/>
              <a:t>时代，物联网时代</a:t>
            </a:r>
            <a:endParaRPr lang="zh-CN" altLang="en-US" dirty="0"/>
          </a:p>
        </p:txBody>
      </p:sp>
    </p:spTree>
    <p:extLst>
      <p:ext uri="{BB962C8B-B14F-4D97-AF65-F5344CB8AC3E}">
        <p14:creationId xmlns:p14="http://schemas.microsoft.com/office/powerpoint/2010/main" val="1532133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大数据</a:t>
            </a:r>
            <a:endParaRPr lang="zh-CN" altLang="en-US" dirty="0"/>
          </a:p>
        </p:txBody>
      </p:sp>
      <p:sp>
        <p:nvSpPr>
          <p:cNvPr id="3" name="内容占位符 2"/>
          <p:cNvSpPr>
            <a:spLocks noGrp="1"/>
          </p:cNvSpPr>
          <p:nvPr>
            <p:ph idx="1"/>
          </p:nvPr>
        </p:nvSpPr>
        <p:spPr/>
        <p:txBody>
          <a:bodyPr/>
          <a:lstStyle/>
          <a:p>
            <a:r>
              <a:rPr lang="zh-CN" altLang="zh-CN" dirty="0"/>
              <a:t>我国《促进大数据发展行动纲要》对大数据的表述是：“大数据是以容量大、类型多、存取速度快、应用价值高为主要特征的数据集合，正快速发展为对数量巨大、来源分散、格式多样的数据进行采集、存储和关联分析，从中发现新知识、创造新价值、提升新能力的新一代信息技术和服务业态。”</a:t>
            </a:r>
          </a:p>
          <a:p>
            <a:pPr lvl="0"/>
            <a:r>
              <a:rPr lang="zh-CN" altLang="zh-CN" dirty="0" smtClean="0"/>
              <a:t>。</a:t>
            </a:r>
            <a:endParaRPr lang="zh-CN" altLang="zh-CN" dirty="0"/>
          </a:p>
          <a:p>
            <a:endParaRPr lang="zh-CN" altLang="en-US" dirty="0"/>
          </a:p>
        </p:txBody>
      </p:sp>
    </p:spTree>
    <p:extLst>
      <p:ext uri="{BB962C8B-B14F-4D97-AF65-F5344CB8AC3E}">
        <p14:creationId xmlns:p14="http://schemas.microsoft.com/office/powerpoint/2010/main" val="11815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en-US" altLang="zh-CN" dirty="0" smtClean="0"/>
              <a:t>【</a:t>
            </a:r>
            <a:r>
              <a:rPr lang="zh-CN" altLang="en-US" dirty="0" smtClean="0"/>
              <a:t>麦肯锡全球研究所</a:t>
            </a:r>
            <a:r>
              <a:rPr lang="en-US" altLang="zh-CN" dirty="0" smtClean="0"/>
              <a:t>】</a:t>
            </a:r>
            <a:r>
              <a:rPr lang="zh-CN" altLang="en-US" dirty="0" smtClean="0"/>
              <a:t>一种规模大到在获取、存储、管理、分析方面大大超出了传统数据库软件工具能力范围的数据集合，具有海量的数据规模</a:t>
            </a:r>
            <a:r>
              <a:rPr lang="en-US" altLang="zh-CN" dirty="0"/>
              <a:t>(Volume) </a:t>
            </a:r>
            <a:r>
              <a:rPr lang="zh-CN" altLang="en-US" dirty="0" smtClean="0"/>
              <a:t>、快速的数据流转</a:t>
            </a:r>
            <a:r>
              <a:rPr lang="en-US" altLang="zh-CN" dirty="0"/>
              <a:t>(Velocity) </a:t>
            </a:r>
            <a:r>
              <a:rPr lang="zh-CN" altLang="en-US" dirty="0" smtClean="0"/>
              <a:t>、多样的数据类型</a:t>
            </a:r>
            <a:r>
              <a:rPr lang="en-US" altLang="zh-CN" dirty="0"/>
              <a:t>(Variety)</a:t>
            </a:r>
            <a:r>
              <a:rPr lang="zh-CN" altLang="en-US" dirty="0" smtClean="0"/>
              <a:t>和价值密度低</a:t>
            </a:r>
            <a:r>
              <a:rPr lang="en-US" altLang="zh-CN" dirty="0"/>
              <a:t>(Value)</a:t>
            </a:r>
            <a:r>
              <a:rPr lang="zh-CN" altLang="en-US" dirty="0" smtClean="0"/>
              <a:t>四大特征。</a:t>
            </a:r>
            <a:endParaRPr lang="en-US" altLang="zh-CN" dirty="0"/>
          </a:p>
          <a:p>
            <a:endParaRPr lang="zh-CN" altLang="en-US" dirty="0"/>
          </a:p>
        </p:txBody>
      </p:sp>
    </p:spTree>
    <p:extLst>
      <p:ext uri="{BB962C8B-B14F-4D97-AF65-F5344CB8AC3E}">
        <p14:creationId xmlns:p14="http://schemas.microsoft.com/office/powerpoint/2010/main" val="362094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海量的数据规模</a:t>
            </a:r>
            <a:r>
              <a:rPr lang="en-US" altLang="zh-CN" dirty="0"/>
              <a:t>(Volume)</a:t>
            </a:r>
            <a:endParaRPr lang="zh-CN" altLang="en-US" dirty="0"/>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4091160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快速的数据流转</a:t>
            </a:r>
            <a:r>
              <a:rPr lang="en-US" altLang="zh-CN" dirty="0"/>
              <a:t>(Velocity)</a:t>
            </a:r>
            <a:endParaRPr lang="zh-CN" altLang="en-US" dirty="0"/>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3855647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多样的数据类型</a:t>
            </a:r>
            <a:r>
              <a:rPr lang="en-US" altLang="zh-CN" dirty="0"/>
              <a:t>(Variety)</a:t>
            </a:r>
            <a:endParaRPr lang="zh-CN" altLang="en-US" dirty="0"/>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2757558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价值密度低</a:t>
            </a:r>
            <a:r>
              <a:rPr lang="en-US" altLang="zh-CN" dirty="0"/>
              <a:t>(Value)</a:t>
            </a:r>
            <a:endParaRPr lang="zh-CN" altLang="en-US" dirty="0"/>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3678068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a:t>
            </a:r>
            <a:endParaRPr lang="zh-CN" altLang="en-US" dirty="0"/>
          </a:p>
        </p:txBody>
      </p:sp>
      <p:sp>
        <p:nvSpPr>
          <p:cNvPr id="3" name="内容占位符 2"/>
          <p:cNvSpPr>
            <a:spLocks noGrp="1"/>
          </p:cNvSpPr>
          <p:nvPr>
            <p:ph idx="1"/>
          </p:nvPr>
        </p:nvSpPr>
        <p:spPr/>
        <p:txBody>
          <a:bodyPr/>
          <a:lstStyle/>
          <a:p>
            <a:r>
              <a:rPr lang="zh-CN" altLang="en-US" dirty="0" smtClean="0"/>
              <a:t>科学实验、检验、统计等所获得的和用于科学研究、技术设计、查证、决策等的数值</a:t>
            </a:r>
            <a:endParaRPr lang="en-US" altLang="zh-CN" dirty="0" smtClean="0"/>
          </a:p>
          <a:p>
            <a:endParaRPr lang="en-US" altLang="zh-CN" dirty="0"/>
          </a:p>
          <a:p>
            <a:r>
              <a:rPr lang="zh-CN" altLang="en-US" dirty="0"/>
              <a:t>数据</a:t>
            </a:r>
            <a:r>
              <a:rPr lang="en-US" altLang="zh-CN" dirty="0"/>
              <a:t>(data)</a:t>
            </a:r>
            <a:r>
              <a:rPr lang="zh-CN" altLang="en-US" dirty="0"/>
              <a:t>是事实或观察的结果，是对客观事物的逻辑归纳，是用于表示客观事物的未经加工的的原始素材。</a:t>
            </a:r>
          </a:p>
          <a:p>
            <a:r>
              <a:rPr lang="zh-CN" altLang="en-US" dirty="0"/>
              <a:t>数据可以是连续的值，比如声音、图像，称为</a:t>
            </a:r>
            <a:r>
              <a:rPr lang="zh-CN" altLang="en-US" dirty="0">
                <a:hlinkClick r:id="rId2"/>
              </a:rPr>
              <a:t>模拟数据</a:t>
            </a:r>
            <a:r>
              <a:rPr lang="zh-CN" altLang="en-US" dirty="0"/>
              <a:t>。也可以是离散的，如符号、文字，称为</a:t>
            </a:r>
            <a:r>
              <a:rPr lang="zh-CN" altLang="en-US" dirty="0">
                <a:hlinkClick r:id="rId3"/>
              </a:rPr>
              <a:t>数字数据</a:t>
            </a:r>
            <a:r>
              <a:rPr lang="zh-CN" altLang="en-US" dirty="0"/>
              <a:t>。</a:t>
            </a:r>
          </a:p>
          <a:p>
            <a:endParaRPr lang="zh-CN" altLang="en-US" dirty="0"/>
          </a:p>
        </p:txBody>
      </p:sp>
    </p:spTree>
    <p:extLst>
      <p:ext uri="{BB962C8B-B14F-4D97-AF65-F5344CB8AC3E}">
        <p14:creationId xmlns:p14="http://schemas.microsoft.com/office/powerpoint/2010/main" val="10380510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麦肯锡在</a:t>
            </a:r>
            <a:r>
              <a:rPr lang="en-US" altLang="zh-CN" dirty="0"/>
              <a:t>《</a:t>
            </a:r>
            <a:r>
              <a:rPr lang="zh-CN" altLang="en-US" dirty="0"/>
              <a:t>大数据：创新、竞争和生产力的下一个新领域</a:t>
            </a:r>
            <a:r>
              <a:rPr lang="en-US" altLang="zh-CN" dirty="0"/>
              <a:t>》</a:t>
            </a:r>
            <a:r>
              <a:rPr lang="zh-CN" altLang="en-US" dirty="0"/>
              <a:t>报告中指出，“大数据之大，通常是指数据量大到超过传统数据处理工具的处理能力，是相对和动态的概念。此外，大数据又被引申为解决问题的方法，即通过收集、分析海量数据获得有价值信息，并通过实验、算法和模型，从而发现规律、收集有价值的见解和帮助形成新的商业模式”。</a:t>
            </a:r>
          </a:p>
          <a:p>
            <a:endParaRPr lang="zh-CN" altLang="en-US" dirty="0"/>
          </a:p>
        </p:txBody>
      </p:sp>
    </p:spTree>
    <p:extLst>
      <p:ext uri="{BB962C8B-B14F-4D97-AF65-F5344CB8AC3E}">
        <p14:creationId xmlns:p14="http://schemas.microsoft.com/office/powerpoint/2010/main" val="16242180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zh-CN" dirty="0"/>
              <a:t>广义的大数据强调的是思维方式，强调使用大量多样且快速更新的数据来预测相应趋势，寻找各种现象之间的相关性，而狭义的大数据被视为技术，是一种挖掘分析数据的计算机技术，运用云计算、机器学习等计算机手段，对人们在互联网上留存的信息进行收集、加工、再创造的计算机技术。</a:t>
            </a:r>
            <a:endParaRPr lang="zh-CN" altLang="en-US" dirty="0"/>
          </a:p>
        </p:txBody>
      </p:sp>
    </p:spTree>
    <p:extLst>
      <p:ext uri="{BB962C8B-B14F-4D97-AF65-F5344CB8AC3E}">
        <p14:creationId xmlns:p14="http://schemas.microsoft.com/office/powerpoint/2010/main" val="982393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大数据应用的搜索引擎时代</a:t>
            </a:r>
            <a:endParaRPr lang="zh-CN" altLang="en-US" dirty="0"/>
          </a:p>
        </p:txBody>
      </p:sp>
      <p:sp>
        <p:nvSpPr>
          <p:cNvPr id="3" name="内容占位符 2"/>
          <p:cNvSpPr>
            <a:spLocks noGrp="1"/>
          </p:cNvSpPr>
          <p:nvPr>
            <p:ph idx="1"/>
          </p:nvPr>
        </p:nvSpPr>
        <p:spPr/>
        <p:txBody>
          <a:bodyPr/>
          <a:lstStyle/>
          <a:p>
            <a:r>
              <a:rPr lang="zh-CN" altLang="en-US" dirty="0" smtClean="0"/>
              <a:t>百度</a:t>
            </a:r>
            <a:endParaRPr lang="en-US" altLang="zh-CN" dirty="0" smtClean="0"/>
          </a:p>
          <a:p>
            <a:r>
              <a:rPr lang="en-US" altLang="zh-CN" dirty="0" smtClean="0"/>
              <a:t>Google</a:t>
            </a:r>
          </a:p>
          <a:p>
            <a:endParaRPr lang="zh-CN" altLang="en-US" dirty="0"/>
          </a:p>
        </p:txBody>
      </p:sp>
    </p:spTree>
    <p:extLst>
      <p:ext uri="{BB962C8B-B14F-4D97-AF65-F5344CB8AC3E}">
        <p14:creationId xmlns:p14="http://schemas.microsoft.com/office/powerpoint/2010/main" val="396967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大数据应用的数据仓库时代</a:t>
            </a:r>
            <a:endParaRPr lang="zh-CN" altLang="en-US" dirty="0"/>
          </a:p>
        </p:txBody>
      </p:sp>
      <p:sp>
        <p:nvSpPr>
          <p:cNvPr id="3" name="内容占位符 2"/>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3830123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大数据应用的数据挖掘时代</a:t>
            </a:r>
            <a:endParaRPr lang="zh-CN" altLang="en-US" dirty="0"/>
          </a:p>
        </p:txBody>
      </p:sp>
      <p:sp>
        <p:nvSpPr>
          <p:cNvPr id="3" name="内容占位符 2"/>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11555314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大数据应用的机器学习时代</a:t>
            </a:r>
            <a:endParaRPr lang="zh-CN" altLang="en-US" dirty="0"/>
          </a:p>
        </p:txBody>
      </p:sp>
      <p:sp>
        <p:nvSpPr>
          <p:cNvPr id="3" name="内容占位符 2"/>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5365445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新技术的使用</a:t>
            </a:r>
            <a:endParaRPr lang="zh-CN" altLang="en-US" dirty="0"/>
          </a:p>
        </p:txBody>
      </p:sp>
      <p:sp>
        <p:nvSpPr>
          <p:cNvPr id="3" name="内容占位符 2"/>
          <p:cNvSpPr>
            <a:spLocks noGrp="1"/>
          </p:cNvSpPr>
          <p:nvPr>
            <p:ph idx="1"/>
          </p:nvPr>
        </p:nvSpPr>
        <p:spPr/>
        <p:txBody>
          <a:bodyPr/>
          <a:lstStyle/>
          <a:p>
            <a:r>
              <a:rPr lang="zh-CN" altLang="en-US" dirty="0" smtClean="0"/>
              <a:t>这部分先空着</a:t>
            </a:r>
            <a:endParaRPr lang="zh-CN" altLang="en-US" dirty="0"/>
          </a:p>
        </p:txBody>
      </p:sp>
    </p:spTree>
    <p:extLst>
      <p:ext uri="{BB962C8B-B14F-4D97-AF65-F5344CB8AC3E}">
        <p14:creationId xmlns:p14="http://schemas.microsoft.com/office/powerpoint/2010/main" val="17450862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zh-CN" altLang="en-US" dirty="0"/>
              <a:t>工信部将做好以下四个方面的工作：</a:t>
            </a:r>
          </a:p>
          <a:p>
            <a:r>
              <a:rPr lang="zh-CN" altLang="en-US" b="1" dirty="0"/>
              <a:t>一是</a:t>
            </a:r>
            <a:r>
              <a:rPr lang="zh-CN" altLang="en-US" dirty="0"/>
              <a:t>支持大数据技术与物联网、云计算、人工智能等新兴技术发展，推出一批性能好、功能强的大数据产品和解决方案，持续创新大数据服务模式，打造先进的大数据技术产品体系。</a:t>
            </a:r>
          </a:p>
          <a:p>
            <a:r>
              <a:rPr lang="zh-CN" altLang="en-US" b="1" dirty="0"/>
              <a:t>二是</a:t>
            </a:r>
            <a:r>
              <a:rPr lang="zh-CN" altLang="en-US" dirty="0"/>
              <a:t>完善产业生态，优化产业布局，进一步加强信息基础设施的建设，优化数据中心、区域的布局，推动公共数据资源开放共享，培育面向大数据的专业服务支持，给予大数据的创新创业开展，继续培育一批有行业影响力和带动力的行业龙头企业，支持创新型中小企业特色化发展。</a:t>
            </a:r>
          </a:p>
          <a:p>
            <a:r>
              <a:rPr lang="zh-CN" altLang="en-US" b="1" dirty="0"/>
              <a:t>三是</a:t>
            </a:r>
            <a:r>
              <a:rPr lang="zh-CN" altLang="en-US" dirty="0"/>
              <a:t>加快大数据技术产品在各个领域的应用，促进跨行业、跨领域的融合型大数据应用，实现供需有效对接，推动经济发展新模式、新业态的培育和壮大。</a:t>
            </a:r>
          </a:p>
          <a:p>
            <a:r>
              <a:rPr lang="zh-CN" altLang="en-US" b="1" dirty="0"/>
              <a:t>四是</a:t>
            </a:r>
            <a:r>
              <a:rPr lang="zh-CN" altLang="en-US" dirty="0"/>
              <a:t>优化发展环节，激发市场活力，强化大数据安全保障技术、治理和能力建设，为大数据发展提供指引和保障。深化大数据领域国际合作，加强专业化复合型人才的培养，支持领军型人才的发展，增强大数据发展能力。</a:t>
            </a:r>
          </a:p>
          <a:p>
            <a:endParaRPr lang="zh-CN" altLang="en-US" dirty="0"/>
          </a:p>
        </p:txBody>
      </p:sp>
    </p:spTree>
    <p:extLst>
      <p:ext uri="{BB962C8B-B14F-4D97-AF65-F5344CB8AC3E}">
        <p14:creationId xmlns:p14="http://schemas.microsoft.com/office/powerpoint/2010/main" val="1246631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保险经济的新风口</a:t>
            </a:r>
            <a:r>
              <a:rPr lang="en-US" altLang="zh-CN" dirty="0"/>
              <a:t>——“</a:t>
            </a:r>
            <a:r>
              <a:rPr lang="zh-CN" altLang="en-US" dirty="0"/>
              <a:t>大数据</a:t>
            </a:r>
            <a:r>
              <a:rPr lang="en-US" altLang="zh-CN" dirty="0"/>
              <a:t>+”</a:t>
            </a:r>
            <a:r>
              <a:rPr lang="zh-CN" altLang="en-US" dirty="0"/>
              <a:t>，保险的行业特征决定其与经济生产和社会生活密切相关，有着最直接的动力做大数据营销。面对转型和挑战，大数据对保险业是一个千载难逢的好机会。</a:t>
            </a:r>
          </a:p>
        </p:txBody>
      </p:sp>
    </p:spTree>
    <p:extLst>
      <p:ext uri="{BB962C8B-B14F-4D97-AF65-F5344CB8AC3E}">
        <p14:creationId xmlns:p14="http://schemas.microsoft.com/office/powerpoint/2010/main" val="23946161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10000"/>
          </a:bodyPr>
          <a:lstStyle/>
          <a:p>
            <a:r>
              <a:rPr lang="zh-CN" altLang="en-US" dirty="0"/>
              <a:t>保险行业利用大数据可以实现互联网获客、精准营销、大数据风控、客户管理、运营优化、非现场稽核等领域</a:t>
            </a:r>
            <a:r>
              <a:rPr lang="zh-CN" altLang="en-US" dirty="0" smtClean="0"/>
              <a:t>。</a:t>
            </a:r>
            <a:endParaRPr lang="en-US" altLang="zh-CN" dirty="0" smtClean="0"/>
          </a:p>
          <a:p>
            <a:r>
              <a:rPr lang="zh-CN" altLang="zh-CN" dirty="0"/>
              <a:t>对外管理，从保险价值链条出发，以案例填充：</a:t>
            </a:r>
          </a:p>
          <a:p>
            <a:pPr lvl="1"/>
            <a:r>
              <a:rPr lang="zh-CN" altLang="zh-CN" dirty="0"/>
              <a:t>用户（客户洞察）</a:t>
            </a:r>
          </a:p>
          <a:p>
            <a:pPr lvl="1"/>
            <a:r>
              <a:rPr lang="zh-CN" altLang="zh-CN" dirty="0"/>
              <a:t>产品（设计、定价）</a:t>
            </a:r>
          </a:p>
          <a:p>
            <a:pPr lvl="1"/>
            <a:r>
              <a:rPr lang="zh-CN" altLang="zh-CN" dirty="0"/>
              <a:t>场景（销售、渠道）</a:t>
            </a:r>
          </a:p>
          <a:p>
            <a:pPr lvl="1"/>
            <a:r>
              <a:rPr lang="zh-CN" altLang="zh-CN" dirty="0"/>
              <a:t>运营（承保、理赔、双核、再保、收付、风控、客服）</a:t>
            </a:r>
          </a:p>
          <a:p>
            <a:r>
              <a:rPr lang="zh-CN" altLang="zh-CN" dirty="0"/>
              <a:t>对内管理，</a:t>
            </a:r>
          </a:p>
          <a:p>
            <a:pPr lvl="1"/>
            <a:r>
              <a:rPr lang="zh-CN" altLang="zh-CN" dirty="0"/>
              <a:t>财务</a:t>
            </a:r>
          </a:p>
          <a:p>
            <a:pPr lvl="1"/>
            <a:r>
              <a:rPr lang="zh-CN" altLang="zh-CN" dirty="0"/>
              <a:t>人力</a:t>
            </a:r>
          </a:p>
          <a:p>
            <a:pPr lvl="1"/>
            <a:r>
              <a:rPr lang="zh-CN" altLang="zh-CN" dirty="0"/>
              <a:t>投资</a:t>
            </a:r>
          </a:p>
          <a:p>
            <a:pPr lvl="1"/>
            <a:r>
              <a:rPr lang="zh-CN" altLang="zh-CN" dirty="0"/>
              <a:t>……</a:t>
            </a:r>
          </a:p>
          <a:p>
            <a:endParaRPr lang="zh-CN" altLang="en-US" dirty="0"/>
          </a:p>
        </p:txBody>
      </p:sp>
    </p:spTree>
    <p:extLst>
      <p:ext uri="{BB962C8B-B14F-4D97-AF65-F5344CB8AC3E}">
        <p14:creationId xmlns:p14="http://schemas.microsoft.com/office/powerpoint/2010/main" val="3768187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a:t>
            </a:r>
            <a:endParaRPr lang="zh-CN" altLang="en-US" dirty="0"/>
          </a:p>
        </p:txBody>
      </p:sp>
      <p:sp>
        <p:nvSpPr>
          <p:cNvPr id="3" name="内容占位符 2"/>
          <p:cNvSpPr>
            <a:spLocks noGrp="1"/>
          </p:cNvSpPr>
          <p:nvPr>
            <p:ph idx="1"/>
          </p:nvPr>
        </p:nvSpPr>
        <p:spPr/>
        <p:txBody>
          <a:bodyPr/>
          <a:lstStyle/>
          <a:p>
            <a:r>
              <a:rPr lang="zh-CN" altLang="en-US" dirty="0" smtClean="0"/>
              <a:t>在计算机科学中，数据是指所有能输入到计算机并被计算机程序处理的符号的介质的总称，是用于输入电子计算机进行处理，具有一定意义的数字、字母、符号和模拟量等的通称。</a:t>
            </a:r>
            <a:endParaRPr lang="en-US" altLang="zh-CN" dirty="0" smtClean="0"/>
          </a:p>
          <a:p>
            <a:r>
              <a:rPr lang="zh-CN" altLang="en-US" dirty="0" smtClean="0"/>
              <a:t>在计算机系统中，数据以二进制信息单元</a:t>
            </a:r>
            <a:r>
              <a:rPr lang="en-US" altLang="zh-CN" dirty="0" smtClean="0"/>
              <a:t>0,1</a:t>
            </a:r>
            <a:r>
              <a:rPr lang="zh-CN" altLang="en-US" dirty="0" smtClean="0"/>
              <a:t>的形式表示。</a:t>
            </a:r>
          </a:p>
          <a:p>
            <a:endParaRPr lang="zh-CN" altLang="en-US" b="1" dirty="0"/>
          </a:p>
        </p:txBody>
      </p:sp>
    </p:spTree>
    <p:extLst>
      <p:ext uri="{BB962C8B-B14F-4D97-AF65-F5344CB8AC3E}">
        <p14:creationId xmlns:p14="http://schemas.microsoft.com/office/powerpoint/2010/main" val="6578032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2050" name="Picture 2" descr="http://5b0988e595225.cdn.sohucs.com/images/20171202/3c2f8b3ca4a94eb0992c58e9d66ed79d.jpe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32000" y="2312194"/>
            <a:ext cx="8128000" cy="337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74639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074" name="Picture 2" descr="http://5b0988e595225.cdn.sohucs.com/images/20171202/8013105aedb74264bb2cb37d16132a23.jpe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60417" y="1825625"/>
            <a:ext cx="727116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85870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通过发放上万个车载设备，设备月在线率、</a:t>
            </a:r>
            <a:r>
              <a:rPr lang="en-US" altLang="zh-CN" dirty="0"/>
              <a:t>APP</a:t>
            </a:r>
            <a:r>
              <a:rPr lang="zh-CN" altLang="en-US" dirty="0"/>
              <a:t>月活率均在</a:t>
            </a:r>
            <a:r>
              <a:rPr lang="en-US" altLang="zh-CN" dirty="0"/>
              <a:t>80%</a:t>
            </a:r>
            <a:r>
              <a:rPr lang="zh-CN" altLang="en-US" dirty="0"/>
              <a:t>以上，平均日数据传输量数百万条。通过采集到的车辆行驶信息，建立驾驶行为评分模型和</a:t>
            </a:r>
            <a:r>
              <a:rPr lang="en-US" altLang="zh-CN" dirty="0"/>
              <a:t>UBI</a:t>
            </a:r>
            <a:r>
              <a:rPr lang="zh-CN" altLang="en-US" dirty="0"/>
              <a:t>车辆定价模型，应用于未来的产品定价和个性化、差异化服务场景中。</a:t>
            </a:r>
          </a:p>
          <a:p>
            <a:r>
              <a:rPr lang="en-US" altLang="zh-CN" dirty="0"/>
              <a:t>UBI</a:t>
            </a:r>
            <a:r>
              <a:rPr lang="zh-CN" altLang="en-US" dirty="0"/>
              <a:t>车险让实时风险评估与精准定价成为可能，保险公司可以主动选择低风险驾驶者，减少理赔管理并主动预防理赔事故的发生。另外，提供差异化的产品与服务有助于保险公司打造特色，获取增值收益。</a:t>
            </a:r>
          </a:p>
          <a:p>
            <a:endParaRPr lang="zh-CN" altLang="en-US" dirty="0"/>
          </a:p>
        </p:txBody>
      </p:sp>
    </p:spTree>
    <p:extLst>
      <p:ext uri="{BB962C8B-B14F-4D97-AF65-F5344CB8AC3E}">
        <p14:creationId xmlns:p14="http://schemas.microsoft.com/office/powerpoint/2010/main" val="15809965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098" name="Picture 2" descr="http://5b0988e595225.cdn.sohucs.com/images/20171202/fde13799f64f4ccbbe599488b872a561.jpe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32000" y="1956594"/>
            <a:ext cx="8128000" cy="408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4102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zh-CN" altLang="en-US" dirty="0"/>
              <a:t>车险理赔热力</a:t>
            </a:r>
            <a:r>
              <a:rPr lang="zh-CN" altLang="en-US" dirty="0" smtClean="0"/>
              <a:t>图</a:t>
            </a:r>
            <a:r>
              <a:rPr lang="en-US" altLang="zh-CN" dirty="0" smtClean="0"/>
              <a:t>——</a:t>
            </a:r>
            <a:r>
              <a:rPr lang="zh-CN" altLang="en-US" dirty="0" smtClean="0"/>
              <a:t>中保信那个，还有大货车那个</a:t>
            </a:r>
            <a:endParaRPr lang="zh-CN" altLang="en-US" dirty="0"/>
          </a:p>
        </p:txBody>
      </p:sp>
    </p:spTree>
    <p:extLst>
      <p:ext uri="{BB962C8B-B14F-4D97-AF65-F5344CB8AC3E}">
        <p14:creationId xmlns:p14="http://schemas.microsoft.com/office/powerpoint/2010/main" val="38165424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对互联网用户线上行为数据收集、清洗、挖掘，分析用户线上行为数据，丰富客户画像、提升运营管理水平、优化客户服务体验、挖掘销售机会，为客户脱媒、客户直通、客户互动提供系统服务和数据支持。</a:t>
            </a:r>
          </a:p>
        </p:txBody>
      </p:sp>
    </p:spTree>
    <p:extLst>
      <p:ext uri="{BB962C8B-B14F-4D97-AF65-F5344CB8AC3E}">
        <p14:creationId xmlns:p14="http://schemas.microsoft.com/office/powerpoint/2010/main" val="16954036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13" name="内容占位符 2"/>
          <p:cNvSpPr>
            <a:spLocks noGrp="1" noChangeArrowheads="1"/>
          </p:cNvSpPr>
          <p:nvPr/>
        </p:nvSpPr>
        <p:spPr bwMode="auto">
          <a:xfrm>
            <a:off x="7016355" y="2276873"/>
            <a:ext cx="4973637" cy="2405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5721" tIns="62860" rIns="125721" bIns="62860"/>
          <a:lstStyle>
            <a:lvl1pPr defTabSz="1006475">
              <a:spcBef>
                <a:spcPct val="20000"/>
              </a:spcBef>
              <a:buChar char="•"/>
              <a:defRPr sz="2500">
                <a:solidFill>
                  <a:srgbClr val="BFBFBF"/>
                </a:solidFill>
                <a:latin typeface="微软雅黑" pitchFamily="34" charset="-122"/>
                <a:ea typeface="微软雅黑" pitchFamily="34" charset="-122"/>
                <a:sym typeface="Arial" pitchFamily="34" charset="0"/>
              </a:defRPr>
            </a:lvl1pPr>
            <a:lvl2pPr marL="817880" indent="-314325" defTabSz="1006475">
              <a:spcBef>
                <a:spcPct val="20000"/>
              </a:spcBef>
              <a:buChar char="–"/>
              <a:defRPr sz="2200">
                <a:solidFill>
                  <a:srgbClr val="BFBFBF"/>
                </a:solidFill>
                <a:latin typeface="微软雅黑" pitchFamily="34" charset="-122"/>
                <a:ea typeface="微软雅黑" pitchFamily="34" charset="-122"/>
                <a:sym typeface="Arial" pitchFamily="34" charset="0"/>
              </a:defRPr>
            </a:lvl2pPr>
            <a:lvl3pPr marL="1257300" indent="-250825" defTabSz="1006475">
              <a:spcBef>
                <a:spcPct val="20000"/>
              </a:spcBef>
              <a:buChar char="•"/>
              <a:defRPr sz="1900">
                <a:solidFill>
                  <a:srgbClr val="BFBFBF"/>
                </a:solidFill>
                <a:latin typeface="微软雅黑" pitchFamily="34" charset="-122"/>
                <a:ea typeface="微软雅黑" pitchFamily="34" charset="-122"/>
                <a:sym typeface="Arial" pitchFamily="34" charset="0"/>
              </a:defRPr>
            </a:lvl3pPr>
            <a:lvl4pPr marL="1760855" indent="-250825" defTabSz="1006475">
              <a:spcBef>
                <a:spcPct val="20000"/>
              </a:spcBef>
              <a:buChar char="–"/>
              <a:defRPr sz="1600">
                <a:solidFill>
                  <a:srgbClr val="BFBFBF"/>
                </a:solidFill>
                <a:latin typeface="微软雅黑" pitchFamily="34" charset="-122"/>
                <a:ea typeface="微软雅黑" pitchFamily="34" charset="-122"/>
                <a:sym typeface="Arial" pitchFamily="34" charset="0"/>
              </a:defRPr>
            </a:lvl4pPr>
            <a:lvl5pPr marL="2263775" indent="-250825" defTabSz="1006475">
              <a:spcBef>
                <a:spcPct val="20000"/>
              </a:spcBef>
              <a:buChar char="»"/>
              <a:defRPr sz="1600">
                <a:solidFill>
                  <a:srgbClr val="BFBFBF"/>
                </a:solidFill>
                <a:latin typeface="微软雅黑" pitchFamily="34" charset="-122"/>
                <a:ea typeface="微软雅黑" pitchFamily="34" charset="-122"/>
                <a:sym typeface="Arial" pitchFamily="34" charset="0"/>
              </a:defRPr>
            </a:lvl5pPr>
            <a:lvl6pPr marL="2720975" indent="-250825" defTabSz="1006475" eaLnBrk="0" fontAlgn="base" hangingPunct="0">
              <a:spcBef>
                <a:spcPct val="20000"/>
              </a:spcBef>
              <a:spcAft>
                <a:spcPct val="0"/>
              </a:spcAft>
              <a:buChar char="»"/>
              <a:defRPr sz="1600">
                <a:solidFill>
                  <a:srgbClr val="BFBFBF"/>
                </a:solidFill>
                <a:latin typeface="微软雅黑" pitchFamily="34" charset="-122"/>
                <a:ea typeface="微软雅黑" pitchFamily="34" charset="-122"/>
                <a:sym typeface="Arial" pitchFamily="34" charset="0"/>
              </a:defRPr>
            </a:lvl6pPr>
            <a:lvl7pPr marL="3178175" indent="-250825" defTabSz="1006475" eaLnBrk="0" fontAlgn="base" hangingPunct="0">
              <a:spcBef>
                <a:spcPct val="20000"/>
              </a:spcBef>
              <a:spcAft>
                <a:spcPct val="0"/>
              </a:spcAft>
              <a:buChar char="»"/>
              <a:defRPr sz="1600">
                <a:solidFill>
                  <a:srgbClr val="BFBFBF"/>
                </a:solidFill>
                <a:latin typeface="微软雅黑" pitchFamily="34" charset="-122"/>
                <a:ea typeface="微软雅黑" pitchFamily="34" charset="-122"/>
                <a:sym typeface="Arial" pitchFamily="34" charset="0"/>
              </a:defRPr>
            </a:lvl7pPr>
            <a:lvl8pPr marL="3635375" indent="-250825" defTabSz="1006475" eaLnBrk="0" fontAlgn="base" hangingPunct="0">
              <a:spcBef>
                <a:spcPct val="20000"/>
              </a:spcBef>
              <a:spcAft>
                <a:spcPct val="0"/>
              </a:spcAft>
              <a:buChar char="»"/>
              <a:defRPr sz="1600">
                <a:solidFill>
                  <a:srgbClr val="BFBFBF"/>
                </a:solidFill>
                <a:latin typeface="微软雅黑" pitchFamily="34" charset="-122"/>
                <a:ea typeface="微软雅黑" pitchFamily="34" charset="-122"/>
                <a:sym typeface="Arial" pitchFamily="34" charset="0"/>
              </a:defRPr>
            </a:lvl8pPr>
            <a:lvl9pPr marL="4092575" indent="-250825" defTabSz="1006475" eaLnBrk="0" fontAlgn="base" hangingPunct="0">
              <a:spcBef>
                <a:spcPct val="20000"/>
              </a:spcBef>
              <a:spcAft>
                <a:spcPct val="0"/>
              </a:spcAft>
              <a:buChar char="»"/>
              <a:defRPr sz="1600">
                <a:solidFill>
                  <a:srgbClr val="BFBFBF"/>
                </a:solidFill>
                <a:latin typeface="微软雅黑" pitchFamily="34" charset="-122"/>
                <a:ea typeface="微软雅黑" pitchFamily="34" charset="-122"/>
                <a:sym typeface="Arial" pitchFamily="34" charset="0"/>
              </a:defRPr>
            </a:lvl9pPr>
          </a:lstStyle>
          <a:p>
            <a:pPr>
              <a:lnSpc>
                <a:spcPct val="150000"/>
              </a:lnSpc>
              <a:buFontTx/>
              <a:buChar char="•"/>
            </a:pPr>
            <a:r>
              <a:rPr lang="zh-CN" altLang="en-US" sz="1600" dirty="0">
                <a:solidFill>
                  <a:schemeClr val="tx1">
                    <a:lumMod val="65000"/>
                    <a:lumOff val="35000"/>
                  </a:schemeClr>
                </a:solidFill>
                <a:sym typeface="微软雅黑" pitchFamily="34" charset="-122"/>
              </a:rPr>
              <a:t>意图理解：利用分类算法把问题分为专业与闲聊  </a:t>
            </a:r>
          </a:p>
          <a:p>
            <a:pPr>
              <a:lnSpc>
                <a:spcPct val="150000"/>
              </a:lnSpc>
              <a:buFontTx/>
              <a:buChar char="•"/>
            </a:pPr>
            <a:r>
              <a:rPr lang="zh-CN" altLang="en-US" sz="1600" dirty="0">
                <a:solidFill>
                  <a:schemeClr val="tx1">
                    <a:lumMod val="65000"/>
                    <a:lumOff val="35000"/>
                  </a:schemeClr>
                </a:solidFill>
                <a:sym typeface="微软雅黑" pitchFamily="34" charset="-122"/>
              </a:rPr>
              <a:t>专业语义模糊：采用图谱引导和推理</a:t>
            </a:r>
          </a:p>
          <a:p>
            <a:pPr>
              <a:lnSpc>
                <a:spcPct val="150000"/>
              </a:lnSpc>
              <a:buFontTx/>
              <a:buChar char="•"/>
            </a:pPr>
            <a:r>
              <a:rPr lang="zh-CN" altLang="en-US" sz="1600" dirty="0">
                <a:solidFill>
                  <a:schemeClr val="tx1">
                    <a:lumMod val="65000"/>
                    <a:lumOff val="35000"/>
                  </a:schemeClr>
                </a:solidFill>
                <a:sym typeface="微软雅黑" pitchFamily="34" charset="-122"/>
              </a:rPr>
              <a:t>专业语义明确：采用基于语义相似检索</a:t>
            </a:r>
          </a:p>
          <a:p>
            <a:pPr>
              <a:lnSpc>
                <a:spcPct val="150000"/>
              </a:lnSpc>
              <a:buFontTx/>
              <a:buChar char="•"/>
            </a:pPr>
            <a:r>
              <a:rPr lang="zh-CN" altLang="en-US" sz="1600" dirty="0">
                <a:solidFill>
                  <a:schemeClr val="tx1">
                    <a:lumMod val="65000"/>
                    <a:lumOff val="35000"/>
                  </a:schemeClr>
                </a:solidFill>
                <a:sym typeface="微软雅黑" pitchFamily="34" charset="-122"/>
              </a:rPr>
              <a:t>推荐等任务：采用槽填充方案</a:t>
            </a:r>
          </a:p>
          <a:p>
            <a:pPr>
              <a:lnSpc>
                <a:spcPct val="150000"/>
              </a:lnSpc>
              <a:buFontTx/>
              <a:buChar char="•"/>
            </a:pPr>
            <a:r>
              <a:rPr lang="zh-CN" altLang="en-US" sz="1600" dirty="0">
                <a:solidFill>
                  <a:schemeClr val="tx1">
                    <a:lumMod val="65000"/>
                    <a:lumOff val="35000"/>
                  </a:schemeClr>
                </a:solidFill>
                <a:sym typeface="微软雅黑" pitchFamily="34" charset="-122"/>
              </a:rPr>
              <a:t>引导闲聊：采用基于LSTM的深度学习的方法</a:t>
            </a:r>
            <a:endParaRPr lang="zh-CN" altLang="en-US" sz="1600" i="1" dirty="0">
              <a:solidFill>
                <a:schemeClr val="tx1">
                  <a:lumMod val="65000"/>
                  <a:lumOff val="35000"/>
                </a:schemeClr>
              </a:solidFill>
              <a:latin typeface="Arial" pitchFamily="34" charset="0"/>
              <a:sym typeface="微软雅黑" pitchFamily="34" charset="-122"/>
            </a:endParaRPr>
          </a:p>
        </p:txBody>
      </p:sp>
      <p:sp>
        <p:nvSpPr>
          <p:cNvPr id="3" name="文本框 2"/>
          <p:cNvSpPr txBox="1"/>
          <p:nvPr/>
        </p:nvSpPr>
        <p:spPr>
          <a:xfrm>
            <a:off x="7020969" y="1220755"/>
            <a:ext cx="4935967" cy="954044"/>
          </a:xfrm>
          <a:prstGeom prst="rect">
            <a:avLst/>
          </a:prstGeom>
          <a:noFill/>
        </p:spPr>
        <p:txBody>
          <a:bodyPr wrap="none" rtlCol="0" anchor="t">
            <a:spAutoFit/>
          </a:bodyPr>
          <a:lstStyle/>
          <a:p>
            <a:pPr>
              <a:lnSpc>
                <a:spcPct val="150000"/>
              </a:lnSpc>
            </a:pPr>
            <a:r>
              <a:rPr lang="zh-CN" altLang="en-US" sz="2133" dirty="0">
                <a:latin typeface="微软雅黑" charset="0"/>
                <a:ea typeface="微软雅黑" charset="0"/>
                <a:sym typeface="+mn-ea"/>
              </a:rPr>
              <a:t>整合多项技术，打造智能客服</a:t>
            </a:r>
            <a:endParaRPr lang="en-US" altLang="zh-CN" sz="2133" dirty="0">
              <a:latin typeface="微软雅黑" charset="0"/>
              <a:ea typeface="微软雅黑" charset="0"/>
              <a:sym typeface="+mn-ea"/>
            </a:endParaRPr>
          </a:p>
          <a:p>
            <a:pPr>
              <a:lnSpc>
                <a:spcPct val="150000"/>
              </a:lnSpc>
            </a:pPr>
            <a:r>
              <a:rPr lang="en-US" altLang="zh-CN" sz="1600" dirty="0">
                <a:latin typeface="微软雅黑" charset="0"/>
                <a:ea typeface="微软雅黑" charset="0"/>
                <a:sym typeface="+mn-ea"/>
              </a:rPr>
              <a:t>——</a:t>
            </a:r>
            <a:r>
              <a:rPr lang="zh-CN" altLang="en-US" sz="1600" dirty="0">
                <a:latin typeface="微软雅黑" charset="0"/>
                <a:ea typeface="微软雅黑" charset="0"/>
                <a:sym typeface="+mn-ea"/>
              </a:rPr>
              <a:t>支持多轮对话、支持自学习，应对复杂客服情境</a:t>
            </a:r>
            <a:endParaRPr lang="zh-CN" altLang="en-US" sz="1600" dirty="0"/>
          </a:p>
        </p:txBody>
      </p:sp>
      <p:cxnSp>
        <p:nvCxnSpPr>
          <p:cNvPr id="27" name="直接连接符 26">
            <a:extLst>
              <a:ext uri="{FF2B5EF4-FFF2-40B4-BE49-F238E27FC236}">
                <a16:creationId xmlns:a16="http://schemas.microsoft.com/office/drawing/2014/main" xmlns="" id="{E3565847-B2D7-4C38-8FD7-0F28B08FC892}"/>
              </a:ext>
            </a:extLst>
          </p:cNvPr>
          <p:cNvCxnSpPr/>
          <p:nvPr/>
        </p:nvCxnSpPr>
        <p:spPr>
          <a:xfrm flipH="1">
            <a:off x="6576053" y="1713196"/>
            <a:ext cx="0" cy="4176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1" name="组合 30">
            <a:extLst>
              <a:ext uri="{FF2B5EF4-FFF2-40B4-BE49-F238E27FC236}">
                <a16:creationId xmlns:a16="http://schemas.microsoft.com/office/drawing/2014/main" xmlns="" id="{900C18A9-9519-4AAA-A667-61AB831EA7A8}"/>
              </a:ext>
            </a:extLst>
          </p:cNvPr>
          <p:cNvGrpSpPr/>
          <p:nvPr/>
        </p:nvGrpSpPr>
        <p:grpSpPr>
          <a:xfrm>
            <a:off x="1103446" y="1560356"/>
            <a:ext cx="4757737" cy="4187815"/>
            <a:chOff x="4870847" y="957271"/>
            <a:chExt cx="3568303" cy="3140861"/>
          </a:xfrm>
        </p:grpSpPr>
        <p:sp>
          <p:nvSpPr>
            <p:cNvPr id="32" name="文本框 1">
              <a:extLst>
                <a:ext uri="{FF2B5EF4-FFF2-40B4-BE49-F238E27FC236}">
                  <a16:creationId xmlns:a16="http://schemas.microsoft.com/office/drawing/2014/main" xmlns="" id="{380AE029-5B52-4A12-B75E-10C908F620AF}"/>
                </a:ext>
              </a:extLst>
            </p:cNvPr>
            <p:cNvSpPr txBox="1">
              <a:spLocks noChangeArrowheads="1"/>
            </p:cNvSpPr>
            <p:nvPr/>
          </p:nvSpPr>
          <p:spPr bwMode="auto">
            <a:xfrm>
              <a:off x="6086873" y="2318857"/>
              <a:ext cx="1107281" cy="300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2000" b="1" dirty="0">
                  <a:solidFill>
                    <a:schemeClr val="tx1">
                      <a:lumMod val="65000"/>
                      <a:lumOff val="35000"/>
                    </a:schemeClr>
                  </a:solidFill>
                  <a:latin typeface="微软雅黑" pitchFamily="34" charset="-122"/>
                  <a:ea typeface="微软雅黑" pitchFamily="34" charset="-122"/>
                  <a:sym typeface="微软雅黑" pitchFamily="34" charset="-122"/>
                </a:rPr>
                <a:t>智能客服</a:t>
              </a:r>
            </a:p>
          </p:txBody>
        </p:sp>
        <p:sp>
          <p:nvSpPr>
            <p:cNvPr id="33" name="Arc 18">
              <a:extLst>
                <a:ext uri="{FF2B5EF4-FFF2-40B4-BE49-F238E27FC236}">
                  <a16:creationId xmlns:a16="http://schemas.microsoft.com/office/drawing/2014/main" xmlns="" id="{CA9680F0-125A-4491-8957-5D1C30369705}"/>
                </a:ext>
              </a:extLst>
            </p:cNvPr>
            <p:cNvSpPr/>
            <p:nvPr/>
          </p:nvSpPr>
          <p:spPr bwMode="auto">
            <a:xfrm>
              <a:off x="5539882" y="957271"/>
              <a:ext cx="809619" cy="810916"/>
            </a:xfrm>
            <a:custGeom>
              <a:avLst/>
              <a:gdLst>
                <a:gd name="T0" fmla="*/ 1079371 w 1080000"/>
                <a:gd name="T1" fmla="*/ 566052 h 1080000"/>
                <a:gd name="T2" fmla="*/ 521972 w 1080000"/>
                <a:gd name="T3" fmla="*/ 1079699 h 1080000"/>
                <a:gd name="T4" fmla="*/ 92 w 1080000"/>
                <a:gd name="T5" fmla="*/ 530001 h 1080000"/>
                <a:gd name="T6" fmla="*/ 541967 w 1080000"/>
                <a:gd name="T7" fmla="*/ 3 h 1080000"/>
                <a:gd name="T8" fmla="*/ 1079965 w 1080000"/>
                <a:gd name="T9" fmla="*/ 533936 h 1080000"/>
                <a:gd name="T10" fmla="*/ 540000 w 1080000"/>
                <a:gd name="T11" fmla="*/ 540000 h 1080000"/>
                <a:gd name="T12" fmla="*/ 1079371 w 1080000"/>
                <a:gd name="T13" fmla="*/ 566052 h 1080000"/>
                <a:gd name="T14" fmla="*/ 1079371 w 1080000"/>
                <a:gd name="T15" fmla="*/ 566052 h 1080000"/>
                <a:gd name="T16" fmla="*/ 521972 w 1080000"/>
                <a:gd name="T17" fmla="*/ 1079699 h 1080000"/>
                <a:gd name="T18" fmla="*/ 92 w 1080000"/>
                <a:gd name="T19" fmla="*/ 530001 h 1080000"/>
                <a:gd name="T20" fmla="*/ 541967 w 1080000"/>
                <a:gd name="T21" fmla="*/ 3 h 1080000"/>
                <a:gd name="T22" fmla="*/ 1079965 w 1080000"/>
                <a:gd name="T23" fmla="*/ 533936 h 108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0000" h="1080000" stroke="0">
                  <a:moveTo>
                    <a:pt x="1079371" y="566052"/>
                  </a:moveTo>
                  <a:cubicBezTo>
                    <a:pt x="1065134" y="860811"/>
                    <a:pt x="816910" y="1089551"/>
                    <a:pt x="521972" y="1079699"/>
                  </a:cubicBezTo>
                  <a:cubicBezTo>
                    <a:pt x="227034" y="1069847"/>
                    <a:pt x="-5372" y="825053"/>
                    <a:pt x="92" y="530001"/>
                  </a:cubicBezTo>
                  <a:cubicBezTo>
                    <a:pt x="5556" y="234949"/>
                    <a:pt x="246867" y="-1072"/>
                    <a:pt x="541967" y="3"/>
                  </a:cubicBezTo>
                  <a:cubicBezTo>
                    <a:pt x="837067" y="1078"/>
                    <a:pt x="1076652" y="238853"/>
                    <a:pt x="1079965" y="533936"/>
                  </a:cubicBezTo>
                  <a:lnTo>
                    <a:pt x="540000" y="540000"/>
                  </a:lnTo>
                  <a:lnTo>
                    <a:pt x="1079371" y="566052"/>
                  </a:lnTo>
                  <a:close/>
                </a:path>
                <a:path w="1080000" h="1080000" fill="none">
                  <a:moveTo>
                    <a:pt x="1079371" y="566052"/>
                  </a:moveTo>
                  <a:cubicBezTo>
                    <a:pt x="1065134" y="860811"/>
                    <a:pt x="816910" y="1089551"/>
                    <a:pt x="521972" y="1079699"/>
                  </a:cubicBezTo>
                  <a:cubicBezTo>
                    <a:pt x="227034" y="1069847"/>
                    <a:pt x="-5372" y="825053"/>
                    <a:pt x="92" y="530001"/>
                  </a:cubicBezTo>
                  <a:cubicBezTo>
                    <a:pt x="5556" y="234949"/>
                    <a:pt x="246867" y="-1072"/>
                    <a:pt x="541967" y="3"/>
                  </a:cubicBezTo>
                  <a:cubicBezTo>
                    <a:pt x="837067" y="1078"/>
                    <a:pt x="1076652" y="238853"/>
                    <a:pt x="1079965" y="533936"/>
                  </a:cubicBezTo>
                </a:path>
              </a:pathLst>
            </a:custGeom>
            <a:noFill/>
            <a:ln w="123825" cap="rnd" cmpd="sng">
              <a:solidFill>
                <a:srgbClr val="6699FF"/>
              </a:solidFill>
              <a:miter lim="800000"/>
            </a:ln>
            <a:extLst>
              <a:ext uri="{909E8E84-426E-40DD-AFC4-6F175D3DCCD1}">
                <a14:hiddenFill xmlns:a14="http://schemas.microsoft.com/office/drawing/2010/main">
                  <a:solidFill>
                    <a:srgbClr val="FFFFFF"/>
                  </a:solidFill>
                </a14:hiddenFill>
              </a:ext>
            </a:extLst>
          </p:spPr>
          <p:txBody>
            <a:bodyPr anchor="ctr"/>
            <a:lstStyle/>
            <a:p>
              <a:endParaRPr lang="zh-CN" altLang="en-US">
                <a:solidFill>
                  <a:schemeClr val="tx1">
                    <a:lumMod val="65000"/>
                    <a:lumOff val="35000"/>
                  </a:schemeClr>
                </a:solidFill>
              </a:endParaRPr>
            </a:p>
          </p:txBody>
        </p:sp>
        <p:sp>
          <p:nvSpPr>
            <p:cNvPr id="34" name="文本框 28">
              <a:extLst>
                <a:ext uri="{FF2B5EF4-FFF2-40B4-BE49-F238E27FC236}">
                  <a16:creationId xmlns:a16="http://schemas.microsoft.com/office/drawing/2014/main" xmlns="" id="{44518AB5-64BF-4C4E-A8D7-E5247F8A5618}"/>
                </a:ext>
              </a:extLst>
            </p:cNvPr>
            <p:cNvSpPr txBox="1">
              <a:spLocks noChangeArrowheads="1"/>
            </p:cNvSpPr>
            <p:nvPr/>
          </p:nvSpPr>
          <p:spPr bwMode="auto">
            <a:xfrm>
              <a:off x="5650545" y="1131401"/>
              <a:ext cx="562373" cy="43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语义分析</a:t>
              </a:r>
            </a:p>
          </p:txBody>
        </p:sp>
        <p:sp>
          <p:nvSpPr>
            <p:cNvPr id="35" name="Arc 18">
              <a:extLst>
                <a:ext uri="{FF2B5EF4-FFF2-40B4-BE49-F238E27FC236}">
                  <a16:creationId xmlns:a16="http://schemas.microsoft.com/office/drawing/2014/main" xmlns="" id="{B18536CE-C862-4ED7-BF42-A39D9AC5A064}"/>
                </a:ext>
              </a:extLst>
            </p:cNvPr>
            <p:cNvSpPr/>
            <p:nvPr/>
          </p:nvSpPr>
          <p:spPr bwMode="auto">
            <a:xfrm>
              <a:off x="4870847" y="2146853"/>
              <a:ext cx="809625" cy="809726"/>
            </a:xfrm>
            <a:custGeom>
              <a:avLst/>
              <a:gdLst>
                <a:gd name="T0" fmla="*/ 1079371 w 1080000"/>
                <a:gd name="T1" fmla="*/ 566052 h 1080000"/>
                <a:gd name="T2" fmla="*/ 521972 w 1080000"/>
                <a:gd name="T3" fmla="*/ 1079699 h 1080000"/>
                <a:gd name="T4" fmla="*/ 92 w 1080000"/>
                <a:gd name="T5" fmla="*/ 530001 h 1080000"/>
                <a:gd name="T6" fmla="*/ 541967 w 1080000"/>
                <a:gd name="T7" fmla="*/ 3 h 1080000"/>
                <a:gd name="T8" fmla="*/ 1079965 w 1080000"/>
                <a:gd name="T9" fmla="*/ 533936 h 1080000"/>
                <a:gd name="T10" fmla="*/ 540000 w 1080000"/>
                <a:gd name="T11" fmla="*/ 540000 h 1080000"/>
                <a:gd name="T12" fmla="*/ 1079371 w 1080000"/>
                <a:gd name="T13" fmla="*/ 566052 h 1080000"/>
                <a:gd name="T14" fmla="*/ 1079371 w 1080000"/>
                <a:gd name="T15" fmla="*/ 566052 h 1080000"/>
                <a:gd name="T16" fmla="*/ 521972 w 1080000"/>
                <a:gd name="T17" fmla="*/ 1079699 h 1080000"/>
                <a:gd name="T18" fmla="*/ 92 w 1080000"/>
                <a:gd name="T19" fmla="*/ 530001 h 1080000"/>
                <a:gd name="T20" fmla="*/ 541967 w 1080000"/>
                <a:gd name="T21" fmla="*/ 3 h 1080000"/>
                <a:gd name="T22" fmla="*/ 1079965 w 1080000"/>
                <a:gd name="T23" fmla="*/ 533936 h 108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0000" h="1080000" stroke="0">
                  <a:moveTo>
                    <a:pt x="1079371" y="566052"/>
                  </a:moveTo>
                  <a:cubicBezTo>
                    <a:pt x="1065134" y="860811"/>
                    <a:pt x="816910" y="1089551"/>
                    <a:pt x="521972" y="1079699"/>
                  </a:cubicBezTo>
                  <a:cubicBezTo>
                    <a:pt x="227034" y="1069847"/>
                    <a:pt x="-5372" y="825053"/>
                    <a:pt x="92" y="530001"/>
                  </a:cubicBezTo>
                  <a:cubicBezTo>
                    <a:pt x="5556" y="234949"/>
                    <a:pt x="246867" y="-1072"/>
                    <a:pt x="541967" y="3"/>
                  </a:cubicBezTo>
                  <a:cubicBezTo>
                    <a:pt x="837067" y="1078"/>
                    <a:pt x="1076652" y="238853"/>
                    <a:pt x="1079965" y="533936"/>
                  </a:cubicBezTo>
                  <a:lnTo>
                    <a:pt x="540000" y="540000"/>
                  </a:lnTo>
                  <a:lnTo>
                    <a:pt x="1079371" y="566052"/>
                  </a:lnTo>
                  <a:close/>
                </a:path>
                <a:path w="1080000" h="1080000" fill="none">
                  <a:moveTo>
                    <a:pt x="1079371" y="566052"/>
                  </a:moveTo>
                  <a:cubicBezTo>
                    <a:pt x="1065134" y="860811"/>
                    <a:pt x="816910" y="1089551"/>
                    <a:pt x="521972" y="1079699"/>
                  </a:cubicBezTo>
                  <a:cubicBezTo>
                    <a:pt x="227034" y="1069847"/>
                    <a:pt x="-5372" y="825053"/>
                    <a:pt x="92" y="530001"/>
                  </a:cubicBezTo>
                  <a:cubicBezTo>
                    <a:pt x="5556" y="234949"/>
                    <a:pt x="246867" y="-1072"/>
                    <a:pt x="541967" y="3"/>
                  </a:cubicBezTo>
                  <a:cubicBezTo>
                    <a:pt x="837067" y="1078"/>
                    <a:pt x="1076652" y="238853"/>
                    <a:pt x="1079965" y="533936"/>
                  </a:cubicBezTo>
                </a:path>
              </a:pathLst>
            </a:custGeom>
            <a:noFill/>
            <a:ln w="123825" cap="rnd" cmpd="sng">
              <a:solidFill>
                <a:srgbClr val="0F85F1"/>
              </a:solidFill>
              <a:miter lim="800000"/>
            </a:ln>
            <a:extLst>
              <a:ext uri="{909E8E84-426E-40DD-AFC4-6F175D3DCCD1}">
                <a14:hiddenFill xmlns:a14="http://schemas.microsoft.com/office/drawing/2010/main">
                  <a:solidFill>
                    <a:srgbClr val="FFFFFF"/>
                  </a:solidFill>
                </a14:hiddenFill>
              </a:ext>
            </a:extLst>
          </p:spPr>
          <p:txBody>
            <a:bodyPr anchor="ctr"/>
            <a:lstStyle/>
            <a:p>
              <a:endParaRPr lang="zh-CN" altLang="en-US">
                <a:solidFill>
                  <a:schemeClr val="tx1">
                    <a:lumMod val="65000"/>
                    <a:lumOff val="35000"/>
                  </a:schemeClr>
                </a:solidFill>
              </a:endParaRPr>
            </a:p>
          </p:txBody>
        </p:sp>
        <p:sp>
          <p:nvSpPr>
            <p:cNvPr id="36" name="文本框 29">
              <a:extLst>
                <a:ext uri="{FF2B5EF4-FFF2-40B4-BE49-F238E27FC236}">
                  <a16:creationId xmlns:a16="http://schemas.microsoft.com/office/drawing/2014/main" xmlns="" id="{EBE5B216-65F7-4473-B42D-06AF597507D1}"/>
                </a:ext>
              </a:extLst>
            </p:cNvPr>
            <p:cNvSpPr txBox="1">
              <a:spLocks noChangeArrowheads="1"/>
            </p:cNvSpPr>
            <p:nvPr/>
          </p:nvSpPr>
          <p:spPr bwMode="auto">
            <a:xfrm>
              <a:off x="4967851" y="2298949"/>
              <a:ext cx="592931" cy="43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知识图谱</a:t>
              </a:r>
            </a:p>
          </p:txBody>
        </p:sp>
        <p:grpSp>
          <p:nvGrpSpPr>
            <p:cNvPr id="37" name="组合 2">
              <a:extLst>
                <a:ext uri="{FF2B5EF4-FFF2-40B4-BE49-F238E27FC236}">
                  <a16:creationId xmlns:a16="http://schemas.microsoft.com/office/drawing/2014/main" xmlns="" id="{E7C3A950-B177-49B3-AFA9-B73245CA16DC}"/>
                </a:ext>
              </a:extLst>
            </p:cNvPr>
            <p:cNvGrpSpPr/>
            <p:nvPr/>
          </p:nvGrpSpPr>
          <p:grpSpPr bwMode="auto">
            <a:xfrm>
              <a:off x="5470922" y="3264196"/>
              <a:ext cx="810816" cy="810916"/>
              <a:chOff x="30162" y="0"/>
              <a:chExt cx="1081088" cy="1081087"/>
            </a:xfrm>
          </p:grpSpPr>
          <p:sp>
            <p:nvSpPr>
              <p:cNvPr id="50" name="Arc 18">
                <a:extLst>
                  <a:ext uri="{FF2B5EF4-FFF2-40B4-BE49-F238E27FC236}">
                    <a16:creationId xmlns:a16="http://schemas.microsoft.com/office/drawing/2014/main" xmlns="" id="{5876C321-170D-418C-B01E-4F10CF174293}"/>
                  </a:ext>
                </a:extLst>
              </p:cNvPr>
              <p:cNvSpPr/>
              <p:nvPr/>
            </p:nvSpPr>
            <p:spPr bwMode="auto">
              <a:xfrm>
                <a:off x="30162" y="0"/>
                <a:ext cx="1081088" cy="1081087"/>
              </a:xfrm>
              <a:custGeom>
                <a:avLst/>
                <a:gdLst>
                  <a:gd name="T0" fmla="*/ 1079371 w 1080000"/>
                  <a:gd name="T1" fmla="*/ 566052 h 1080000"/>
                  <a:gd name="T2" fmla="*/ 521972 w 1080000"/>
                  <a:gd name="T3" fmla="*/ 1079699 h 1080000"/>
                  <a:gd name="T4" fmla="*/ 92 w 1080000"/>
                  <a:gd name="T5" fmla="*/ 530001 h 1080000"/>
                  <a:gd name="T6" fmla="*/ 541967 w 1080000"/>
                  <a:gd name="T7" fmla="*/ 3 h 1080000"/>
                  <a:gd name="T8" fmla="*/ 1079965 w 1080000"/>
                  <a:gd name="T9" fmla="*/ 533936 h 1080000"/>
                  <a:gd name="T10" fmla="*/ 540000 w 1080000"/>
                  <a:gd name="T11" fmla="*/ 540000 h 1080000"/>
                  <a:gd name="T12" fmla="*/ 1079371 w 1080000"/>
                  <a:gd name="T13" fmla="*/ 566052 h 1080000"/>
                  <a:gd name="T14" fmla="*/ 1079371 w 1080000"/>
                  <a:gd name="T15" fmla="*/ 566052 h 1080000"/>
                  <a:gd name="T16" fmla="*/ 521972 w 1080000"/>
                  <a:gd name="T17" fmla="*/ 1079699 h 1080000"/>
                  <a:gd name="T18" fmla="*/ 92 w 1080000"/>
                  <a:gd name="T19" fmla="*/ 530001 h 1080000"/>
                  <a:gd name="T20" fmla="*/ 541967 w 1080000"/>
                  <a:gd name="T21" fmla="*/ 3 h 1080000"/>
                  <a:gd name="T22" fmla="*/ 1079965 w 1080000"/>
                  <a:gd name="T23" fmla="*/ 533936 h 108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0000" h="1080000" stroke="0">
                    <a:moveTo>
                      <a:pt x="1079371" y="566052"/>
                    </a:moveTo>
                    <a:cubicBezTo>
                      <a:pt x="1065134" y="860811"/>
                      <a:pt x="816910" y="1089551"/>
                      <a:pt x="521972" y="1079699"/>
                    </a:cubicBezTo>
                    <a:cubicBezTo>
                      <a:pt x="227034" y="1069847"/>
                      <a:pt x="-5372" y="825053"/>
                      <a:pt x="92" y="530001"/>
                    </a:cubicBezTo>
                    <a:cubicBezTo>
                      <a:pt x="5556" y="234949"/>
                      <a:pt x="246867" y="-1072"/>
                      <a:pt x="541967" y="3"/>
                    </a:cubicBezTo>
                    <a:cubicBezTo>
                      <a:pt x="837067" y="1078"/>
                      <a:pt x="1076652" y="238853"/>
                      <a:pt x="1079965" y="533936"/>
                    </a:cubicBezTo>
                    <a:lnTo>
                      <a:pt x="540000" y="540000"/>
                    </a:lnTo>
                    <a:lnTo>
                      <a:pt x="1079371" y="566052"/>
                    </a:lnTo>
                    <a:close/>
                  </a:path>
                  <a:path w="1080000" h="1080000" fill="none">
                    <a:moveTo>
                      <a:pt x="1079371" y="566052"/>
                    </a:moveTo>
                    <a:cubicBezTo>
                      <a:pt x="1065134" y="860811"/>
                      <a:pt x="816910" y="1089551"/>
                      <a:pt x="521972" y="1079699"/>
                    </a:cubicBezTo>
                    <a:cubicBezTo>
                      <a:pt x="227034" y="1069847"/>
                      <a:pt x="-5372" y="825053"/>
                      <a:pt x="92" y="530001"/>
                    </a:cubicBezTo>
                    <a:cubicBezTo>
                      <a:pt x="5556" y="234949"/>
                      <a:pt x="246867" y="-1072"/>
                      <a:pt x="541967" y="3"/>
                    </a:cubicBezTo>
                    <a:cubicBezTo>
                      <a:pt x="837067" y="1078"/>
                      <a:pt x="1076652" y="238853"/>
                      <a:pt x="1079965" y="533936"/>
                    </a:cubicBezTo>
                  </a:path>
                </a:pathLst>
              </a:custGeom>
              <a:noFill/>
              <a:ln w="123825" cap="rnd" cmpd="sng">
                <a:solidFill>
                  <a:srgbClr val="CCECFF"/>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a:solidFill>
                    <a:schemeClr val="tx1">
                      <a:lumMod val="65000"/>
                      <a:lumOff val="35000"/>
                    </a:schemeClr>
                  </a:solidFill>
                </a:endParaRPr>
              </a:p>
            </p:txBody>
          </p:sp>
          <p:sp>
            <p:nvSpPr>
              <p:cNvPr id="51" name="文本框 30">
                <a:extLst>
                  <a:ext uri="{FF2B5EF4-FFF2-40B4-BE49-F238E27FC236}">
                    <a16:creationId xmlns:a16="http://schemas.microsoft.com/office/drawing/2014/main" xmlns="" id="{90CCD253-534A-4760-B366-D81A6668D395}"/>
                  </a:ext>
                </a:extLst>
              </p:cNvPr>
              <p:cNvSpPr txBox="1">
                <a:spLocks noChangeArrowheads="1"/>
              </p:cNvSpPr>
              <p:nvPr/>
            </p:nvSpPr>
            <p:spPr bwMode="auto">
              <a:xfrm>
                <a:off x="139925" y="253306"/>
                <a:ext cx="851431" cy="584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语音合成</a:t>
                </a:r>
              </a:p>
            </p:txBody>
          </p:sp>
        </p:grpSp>
        <p:sp>
          <p:nvSpPr>
            <p:cNvPr id="38" name="Arc 18">
              <a:extLst>
                <a:ext uri="{FF2B5EF4-FFF2-40B4-BE49-F238E27FC236}">
                  <a16:creationId xmlns:a16="http://schemas.microsoft.com/office/drawing/2014/main" xmlns="" id="{1FA548AB-379A-4E58-BAAE-0AF59D0C822A}"/>
                </a:ext>
              </a:extLst>
            </p:cNvPr>
            <p:cNvSpPr/>
            <p:nvPr/>
          </p:nvSpPr>
          <p:spPr bwMode="auto">
            <a:xfrm>
              <a:off x="7629525" y="2130182"/>
              <a:ext cx="809625" cy="810917"/>
            </a:xfrm>
            <a:custGeom>
              <a:avLst/>
              <a:gdLst>
                <a:gd name="T0" fmla="*/ 1079371 w 1080000"/>
                <a:gd name="T1" fmla="*/ 566052 h 1080000"/>
                <a:gd name="T2" fmla="*/ 521972 w 1080000"/>
                <a:gd name="T3" fmla="*/ 1079699 h 1080000"/>
                <a:gd name="T4" fmla="*/ 92 w 1080000"/>
                <a:gd name="T5" fmla="*/ 530001 h 1080000"/>
                <a:gd name="T6" fmla="*/ 541967 w 1080000"/>
                <a:gd name="T7" fmla="*/ 3 h 1080000"/>
                <a:gd name="T8" fmla="*/ 1079965 w 1080000"/>
                <a:gd name="T9" fmla="*/ 533936 h 1080000"/>
                <a:gd name="T10" fmla="*/ 540000 w 1080000"/>
                <a:gd name="T11" fmla="*/ 540000 h 1080000"/>
                <a:gd name="T12" fmla="*/ 1079371 w 1080000"/>
                <a:gd name="T13" fmla="*/ 566052 h 1080000"/>
                <a:gd name="T14" fmla="*/ 1079371 w 1080000"/>
                <a:gd name="T15" fmla="*/ 566052 h 1080000"/>
                <a:gd name="T16" fmla="*/ 521972 w 1080000"/>
                <a:gd name="T17" fmla="*/ 1079699 h 1080000"/>
                <a:gd name="T18" fmla="*/ 92 w 1080000"/>
                <a:gd name="T19" fmla="*/ 530001 h 1080000"/>
                <a:gd name="T20" fmla="*/ 541967 w 1080000"/>
                <a:gd name="T21" fmla="*/ 3 h 1080000"/>
                <a:gd name="T22" fmla="*/ 1079965 w 1080000"/>
                <a:gd name="T23" fmla="*/ 533936 h 108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0000" h="1080000" stroke="0">
                  <a:moveTo>
                    <a:pt x="1079371" y="566052"/>
                  </a:moveTo>
                  <a:cubicBezTo>
                    <a:pt x="1065134" y="860811"/>
                    <a:pt x="816910" y="1089551"/>
                    <a:pt x="521972" y="1079699"/>
                  </a:cubicBezTo>
                  <a:cubicBezTo>
                    <a:pt x="227034" y="1069847"/>
                    <a:pt x="-5372" y="825053"/>
                    <a:pt x="92" y="530001"/>
                  </a:cubicBezTo>
                  <a:cubicBezTo>
                    <a:pt x="5556" y="234949"/>
                    <a:pt x="246867" y="-1072"/>
                    <a:pt x="541967" y="3"/>
                  </a:cubicBezTo>
                  <a:cubicBezTo>
                    <a:pt x="837067" y="1078"/>
                    <a:pt x="1076652" y="238853"/>
                    <a:pt x="1079965" y="533936"/>
                  </a:cubicBezTo>
                  <a:lnTo>
                    <a:pt x="540000" y="540000"/>
                  </a:lnTo>
                  <a:lnTo>
                    <a:pt x="1079371" y="566052"/>
                  </a:lnTo>
                  <a:close/>
                </a:path>
                <a:path w="1080000" h="1080000" fill="none">
                  <a:moveTo>
                    <a:pt x="1079371" y="566052"/>
                  </a:moveTo>
                  <a:cubicBezTo>
                    <a:pt x="1065134" y="860811"/>
                    <a:pt x="816910" y="1089551"/>
                    <a:pt x="521972" y="1079699"/>
                  </a:cubicBezTo>
                  <a:cubicBezTo>
                    <a:pt x="227034" y="1069847"/>
                    <a:pt x="-5372" y="825053"/>
                    <a:pt x="92" y="530001"/>
                  </a:cubicBezTo>
                  <a:cubicBezTo>
                    <a:pt x="5556" y="234949"/>
                    <a:pt x="246867" y="-1072"/>
                    <a:pt x="541967" y="3"/>
                  </a:cubicBezTo>
                  <a:cubicBezTo>
                    <a:pt x="837067" y="1078"/>
                    <a:pt x="1076652" y="238853"/>
                    <a:pt x="1079965" y="533936"/>
                  </a:cubicBezTo>
                </a:path>
              </a:pathLst>
            </a:custGeom>
            <a:noFill/>
            <a:ln w="123825" cap="rnd" cmpd="sng">
              <a:solidFill>
                <a:srgbClr val="0F85F1"/>
              </a:solidFill>
              <a:miter lim="800000"/>
            </a:ln>
            <a:extLst>
              <a:ext uri="{909E8E84-426E-40DD-AFC4-6F175D3DCCD1}">
                <a14:hiddenFill xmlns:a14="http://schemas.microsoft.com/office/drawing/2010/main">
                  <a:solidFill>
                    <a:srgbClr val="FFFFFF"/>
                  </a:solidFill>
                </a14:hiddenFill>
              </a:ext>
            </a:extLst>
          </p:spPr>
          <p:txBody>
            <a:bodyPr anchor="ctr"/>
            <a:lstStyle/>
            <a:p>
              <a:endParaRPr lang="zh-CN" altLang="en-US">
                <a:solidFill>
                  <a:schemeClr val="tx1">
                    <a:lumMod val="65000"/>
                    <a:lumOff val="35000"/>
                  </a:schemeClr>
                </a:solidFill>
              </a:endParaRPr>
            </a:p>
          </p:txBody>
        </p:sp>
        <p:sp>
          <p:nvSpPr>
            <p:cNvPr id="39" name="文本框 31">
              <a:extLst>
                <a:ext uri="{FF2B5EF4-FFF2-40B4-BE49-F238E27FC236}">
                  <a16:creationId xmlns:a16="http://schemas.microsoft.com/office/drawing/2014/main" xmlns="" id="{6974EFEE-CE16-4F09-8955-32D716C49B56}"/>
                </a:ext>
              </a:extLst>
            </p:cNvPr>
            <p:cNvSpPr txBox="1">
              <a:spLocks noChangeArrowheads="1"/>
            </p:cNvSpPr>
            <p:nvPr/>
          </p:nvSpPr>
          <p:spPr bwMode="auto">
            <a:xfrm>
              <a:off x="7725569" y="2318857"/>
              <a:ext cx="620713" cy="43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语音识别</a:t>
              </a:r>
            </a:p>
          </p:txBody>
        </p:sp>
        <p:sp>
          <p:nvSpPr>
            <p:cNvPr id="40" name="Arc 18">
              <a:extLst>
                <a:ext uri="{FF2B5EF4-FFF2-40B4-BE49-F238E27FC236}">
                  <a16:creationId xmlns:a16="http://schemas.microsoft.com/office/drawing/2014/main" xmlns="" id="{469C2EE8-35F5-4D0B-83F7-A500E1D21342}"/>
                </a:ext>
              </a:extLst>
            </p:cNvPr>
            <p:cNvSpPr/>
            <p:nvPr/>
          </p:nvSpPr>
          <p:spPr bwMode="auto">
            <a:xfrm>
              <a:off x="6936184" y="3288406"/>
              <a:ext cx="809625" cy="809726"/>
            </a:xfrm>
            <a:custGeom>
              <a:avLst/>
              <a:gdLst>
                <a:gd name="T0" fmla="*/ 1079371 w 1080000"/>
                <a:gd name="T1" fmla="*/ 566052 h 1080000"/>
                <a:gd name="T2" fmla="*/ 521972 w 1080000"/>
                <a:gd name="T3" fmla="*/ 1079699 h 1080000"/>
                <a:gd name="T4" fmla="*/ 92 w 1080000"/>
                <a:gd name="T5" fmla="*/ 530001 h 1080000"/>
                <a:gd name="T6" fmla="*/ 541967 w 1080000"/>
                <a:gd name="T7" fmla="*/ 3 h 1080000"/>
                <a:gd name="T8" fmla="*/ 1079965 w 1080000"/>
                <a:gd name="T9" fmla="*/ 533936 h 1080000"/>
                <a:gd name="T10" fmla="*/ 540000 w 1080000"/>
                <a:gd name="T11" fmla="*/ 540000 h 1080000"/>
                <a:gd name="T12" fmla="*/ 1079371 w 1080000"/>
                <a:gd name="T13" fmla="*/ 566052 h 1080000"/>
                <a:gd name="T14" fmla="*/ 1079371 w 1080000"/>
                <a:gd name="T15" fmla="*/ 566052 h 1080000"/>
                <a:gd name="T16" fmla="*/ 521972 w 1080000"/>
                <a:gd name="T17" fmla="*/ 1079699 h 1080000"/>
                <a:gd name="T18" fmla="*/ 92 w 1080000"/>
                <a:gd name="T19" fmla="*/ 530001 h 1080000"/>
                <a:gd name="T20" fmla="*/ 541967 w 1080000"/>
                <a:gd name="T21" fmla="*/ 3 h 1080000"/>
                <a:gd name="T22" fmla="*/ 1079965 w 1080000"/>
                <a:gd name="T23" fmla="*/ 533936 h 108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0000" h="1080000" stroke="0">
                  <a:moveTo>
                    <a:pt x="1079371" y="566052"/>
                  </a:moveTo>
                  <a:cubicBezTo>
                    <a:pt x="1065134" y="860811"/>
                    <a:pt x="816910" y="1089551"/>
                    <a:pt x="521972" y="1079699"/>
                  </a:cubicBezTo>
                  <a:cubicBezTo>
                    <a:pt x="227034" y="1069847"/>
                    <a:pt x="-5372" y="825053"/>
                    <a:pt x="92" y="530001"/>
                  </a:cubicBezTo>
                  <a:cubicBezTo>
                    <a:pt x="5556" y="234949"/>
                    <a:pt x="246867" y="-1072"/>
                    <a:pt x="541967" y="3"/>
                  </a:cubicBezTo>
                  <a:cubicBezTo>
                    <a:pt x="837067" y="1078"/>
                    <a:pt x="1076652" y="238853"/>
                    <a:pt x="1079965" y="533936"/>
                  </a:cubicBezTo>
                  <a:lnTo>
                    <a:pt x="540000" y="540000"/>
                  </a:lnTo>
                  <a:lnTo>
                    <a:pt x="1079371" y="566052"/>
                  </a:lnTo>
                  <a:close/>
                </a:path>
                <a:path w="1080000" h="1080000" fill="none">
                  <a:moveTo>
                    <a:pt x="1079371" y="566052"/>
                  </a:moveTo>
                  <a:cubicBezTo>
                    <a:pt x="1065134" y="860811"/>
                    <a:pt x="816910" y="1089551"/>
                    <a:pt x="521972" y="1079699"/>
                  </a:cubicBezTo>
                  <a:cubicBezTo>
                    <a:pt x="227034" y="1069847"/>
                    <a:pt x="-5372" y="825053"/>
                    <a:pt x="92" y="530001"/>
                  </a:cubicBezTo>
                  <a:cubicBezTo>
                    <a:pt x="5556" y="234949"/>
                    <a:pt x="246867" y="-1072"/>
                    <a:pt x="541967" y="3"/>
                  </a:cubicBezTo>
                  <a:cubicBezTo>
                    <a:pt x="837067" y="1078"/>
                    <a:pt x="1076652" y="238853"/>
                    <a:pt x="1079965" y="533936"/>
                  </a:cubicBezTo>
                </a:path>
              </a:pathLst>
            </a:custGeom>
            <a:noFill/>
            <a:ln w="123825" cap="rnd" cmpd="sng">
              <a:solidFill>
                <a:srgbClr val="6699FF"/>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a:solidFill>
                  <a:schemeClr val="tx1">
                    <a:lumMod val="65000"/>
                    <a:lumOff val="35000"/>
                  </a:schemeClr>
                </a:solidFill>
              </a:endParaRPr>
            </a:p>
          </p:txBody>
        </p:sp>
        <p:sp>
          <p:nvSpPr>
            <p:cNvPr id="41" name="文本框 37">
              <a:extLst>
                <a:ext uri="{FF2B5EF4-FFF2-40B4-BE49-F238E27FC236}">
                  <a16:creationId xmlns:a16="http://schemas.microsoft.com/office/drawing/2014/main" xmlns="" id="{CC474F10-1650-42B0-AD68-9580F082FB1E}"/>
                </a:ext>
              </a:extLst>
            </p:cNvPr>
            <p:cNvSpPr txBox="1">
              <a:spLocks noChangeArrowheads="1"/>
            </p:cNvSpPr>
            <p:nvPr/>
          </p:nvSpPr>
          <p:spPr bwMode="auto">
            <a:xfrm>
              <a:off x="7074348" y="3481265"/>
              <a:ext cx="532803" cy="43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情绪分析</a:t>
              </a:r>
            </a:p>
          </p:txBody>
        </p:sp>
        <p:sp>
          <p:nvSpPr>
            <p:cNvPr id="42" name="Arc 18">
              <a:extLst>
                <a:ext uri="{FF2B5EF4-FFF2-40B4-BE49-F238E27FC236}">
                  <a16:creationId xmlns:a16="http://schemas.microsoft.com/office/drawing/2014/main" xmlns="" id="{B9C71120-E43C-420B-AD9D-ACD76B126F41}"/>
                </a:ext>
              </a:extLst>
            </p:cNvPr>
            <p:cNvSpPr/>
            <p:nvPr/>
          </p:nvSpPr>
          <p:spPr bwMode="auto">
            <a:xfrm>
              <a:off x="7071916" y="983469"/>
              <a:ext cx="809625" cy="809726"/>
            </a:xfrm>
            <a:custGeom>
              <a:avLst/>
              <a:gdLst>
                <a:gd name="T0" fmla="*/ 1079371 w 1080000"/>
                <a:gd name="T1" fmla="*/ 566052 h 1080000"/>
                <a:gd name="T2" fmla="*/ 521972 w 1080000"/>
                <a:gd name="T3" fmla="*/ 1079699 h 1080000"/>
                <a:gd name="T4" fmla="*/ 92 w 1080000"/>
                <a:gd name="T5" fmla="*/ 530001 h 1080000"/>
                <a:gd name="T6" fmla="*/ 541967 w 1080000"/>
                <a:gd name="T7" fmla="*/ 3 h 1080000"/>
                <a:gd name="T8" fmla="*/ 1079965 w 1080000"/>
                <a:gd name="T9" fmla="*/ 533936 h 1080000"/>
                <a:gd name="T10" fmla="*/ 540000 w 1080000"/>
                <a:gd name="T11" fmla="*/ 540000 h 1080000"/>
                <a:gd name="T12" fmla="*/ 1079371 w 1080000"/>
                <a:gd name="T13" fmla="*/ 566052 h 1080000"/>
                <a:gd name="T14" fmla="*/ 1079371 w 1080000"/>
                <a:gd name="T15" fmla="*/ 566052 h 1080000"/>
                <a:gd name="T16" fmla="*/ 521972 w 1080000"/>
                <a:gd name="T17" fmla="*/ 1079699 h 1080000"/>
                <a:gd name="T18" fmla="*/ 92 w 1080000"/>
                <a:gd name="T19" fmla="*/ 530001 h 1080000"/>
                <a:gd name="T20" fmla="*/ 541967 w 1080000"/>
                <a:gd name="T21" fmla="*/ 3 h 1080000"/>
                <a:gd name="T22" fmla="*/ 1079965 w 1080000"/>
                <a:gd name="T23" fmla="*/ 533936 h 108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0000" h="1080000" stroke="0">
                  <a:moveTo>
                    <a:pt x="1079371" y="566052"/>
                  </a:moveTo>
                  <a:cubicBezTo>
                    <a:pt x="1065134" y="860811"/>
                    <a:pt x="816910" y="1089551"/>
                    <a:pt x="521972" y="1079699"/>
                  </a:cubicBezTo>
                  <a:cubicBezTo>
                    <a:pt x="227034" y="1069847"/>
                    <a:pt x="-5372" y="825053"/>
                    <a:pt x="92" y="530001"/>
                  </a:cubicBezTo>
                  <a:cubicBezTo>
                    <a:pt x="5556" y="234949"/>
                    <a:pt x="246867" y="-1072"/>
                    <a:pt x="541967" y="3"/>
                  </a:cubicBezTo>
                  <a:cubicBezTo>
                    <a:pt x="837067" y="1078"/>
                    <a:pt x="1076652" y="238853"/>
                    <a:pt x="1079965" y="533936"/>
                  </a:cubicBezTo>
                  <a:lnTo>
                    <a:pt x="540000" y="540000"/>
                  </a:lnTo>
                  <a:lnTo>
                    <a:pt x="1079371" y="566052"/>
                  </a:lnTo>
                  <a:close/>
                </a:path>
                <a:path w="1080000" h="1080000" fill="none">
                  <a:moveTo>
                    <a:pt x="1079371" y="566052"/>
                  </a:moveTo>
                  <a:cubicBezTo>
                    <a:pt x="1065134" y="860811"/>
                    <a:pt x="816910" y="1089551"/>
                    <a:pt x="521972" y="1079699"/>
                  </a:cubicBezTo>
                  <a:cubicBezTo>
                    <a:pt x="227034" y="1069847"/>
                    <a:pt x="-5372" y="825053"/>
                    <a:pt x="92" y="530001"/>
                  </a:cubicBezTo>
                  <a:cubicBezTo>
                    <a:pt x="5556" y="234949"/>
                    <a:pt x="246867" y="-1072"/>
                    <a:pt x="541967" y="3"/>
                  </a:cubicBezTo>
                  <a:cubicBezTo>
                    <a:pt x="837067" y="1078"/>
                    <a:pt x="1076652" y="238853"/>
                    <a:pt x="1079965" y="533936"/>
                  </a:cubicBezTo>
                </a:path>
              </a:pathLst>
            </a:custGeom>
            <a:noFill/>
            <a:ln w="123825" cap="rnd" cmpd="sng">
              <a:solidFill>
                <a:srgbClr val="CCECFF"/>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a:solidFill>
                  <a:schemeClr val="tx1">
                    <a:lumMod val="65000"/>
                    <a:lumOff val="35000"/>
                  </a:schemeClr>
                </a:solidFill>
              </a:endParaRPr>
            </a:p>
          </p:txBody>
        </p:sp>
        <p:sp>
          <p:nvSpPr>
            <p:cNvPr id="43" name="文本框 40">
              <a:extLst>
                <a:ext uri="{FF2B5EF4-FFF2-40B4-BE49-F238E27FC236}">
                  <a16:creationId xmlns:a16="http://schemas.microsoft.com/office/drawing/2014/main" xmlns="" id="{85FCC0AA-5BF8-479C-B70C-FD31D4FF79A8}"/>
                </a:ext>
              </a:extLst>
            </p:cNvPr>
            <p:cNvSpPr txBox="1">
              <a:spLocks noChangeArrowheads="1"/>
            </p:cNvSpPr>
            <p:nvPr/>
          </p:nvSpPr>
          <p:spPr bwMode="auto">
            <a:xfrm>
              <a:off x="7200144" y="1151948"/>
              <a:ext cx="563959" cy="43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情境分析</a:t>
              </a:r>
            </a:p>
          </p:txBody>
        </p:sp>
        <p:sp>
          <p:nvSpPr>
            <p:cNvPr id="44" name="Arc 18">
              <a:extLst>
                <a:ext uri="{FF2B5EF4-FFF2-40B4-BE49-F238E27FC236}">
                  <a16:creationId xmlns:a16="http://schemas.microsoft.com/office/drawing/2014/main" xmlns="" id="{EF6A3633-9781-4094-9715-F02036F089F4}"/>
                </a:ext>
              </a:extLst>
            </p:cNvPr>
            <p:cNvSpPr/>
            <p:nvPr/>
          </p:nvSpPr>
          <p:spPr bwMode="auto">
            <a:xfrm>
              <a:off x="5942094" y="1789820"/>
              <a:ext cx="1383506" cy="1383678"/>
            </a:xfrm>
            <a:custGeom>
              <a:avLst/>
              <a:gdLst>
                <a:gd name="T0" fmla="*/ 95870 w 1844675"/>
                <a:gd name="T1" fmla="*/ 1331798 h 1844675"/>
                <a:gd name="T2" fmla="*/ 78819 w 1844675"/>
                <a:gd name="T3" fmla="*/ 549265 h 1844675"/>
                <a:gd name="T4" fmla="*/ 922338 w 1844675"/>
                <a:gd name="T5" fmla="*/ 922338 h 1844675"/>
                <a:gd name="T6" fmla="*/ 95870 w 1844675"/>
                <a:gd name="T7" fmla="*/ 1331798 h 1844675"/>
                <a:gd name="T8" fmla="*/ 95870 w 1844675"/>
                <a:gd name="T9" fmla="*/ 1331798 h 1844675"/>
                <a:gd name="T10" fmla="*/ 78819 w 1844675"/>
                <a:gd name="T11" fmla="*/ 549265 h 1844675"/>
              </a:gdLst>
              <a:ahLst/>
              <a:cxnLst>
                <a:cxn ang="0">
                  <a:pos x="T0" y="T1"/>
                </a:cxn>
                <a:cxn ang="0">
                  <a:pos x="T2" y="T3"/>
                </a:cxn>
                <a:cxn ang="0">
                  <a:pos x="T4" y="T5"/>
                </a:cxn>
                <a:cxn ang="0">
                  <a:pos x="T6" y="T7"/>
                </a:cxn>
                <a:cxn ang="0">
                  <a:pos x="T8" y="T9"/>
                </a:cxn>
                <a:cxn ang="0">
                  <a:pos x="T10" y="T11"/>
                </a:cxn>
              </a:cxnLst>
              <a:rect l="0" t="0" r="r" b="b"/>
              <a:pathLst>
                <a:path w="1844675" h="1844675" stroke="0">
                  <a:moveTo>
                    <a:pt x="95870" y="1331798"/>
                  </a:moveTo>
                  <a:cubicBezTo>
                    <a:pt x="-25699" y="1086419"/>
                    <a:pt x="-31947" y="799707"/>
                    <a:pt x="78819" y="549265"/>
                  </a:cubicBezTo>
                  <a:lnTo>
                    <a:pt x="922338" y="922338"/>
                  </a:lnTo>
                  <a:lnTo>
                    <a:pt x="95870" y="1331798"/>
                  </a:lnTo>
                  <a:close/>
                </a:path>
                <a:path w="1844675" h="1844675" fill="none">
                  <a:moveTo>
                    <a:pt x="95870" y="1331798"/>
                  </a:moveTo>
                  <a:cubicBezTo>
                    <a:pt x="-25699" y="1086419"/>
                    <a:pt x="-31947" y="799707"/>
                    <a:pt x="78819" y="549265"/>
                  </a:cubicBezTo>
                </a:path>
              </a:pathLst>
            </a:custGeom>
            <a:noFill/>
            <a:ln w="123825" cap="rnd" cmpd="sng">
              <a:solidFill>
                <a:srgbClr val="0F85F1"/>
              </a:solidFill>
              <a:miter lim="800000"/>
            </a:ln>
            <a:extLst>
              <a:ext uri="{909E8E84-426E-40DD-AFC4-6F175D3DCCD1}">
                <a14:hiddenFill xmlns:a14="http://schemas.microsoft.com/office/drawing/2010/main">
                  <a:solidFill>
                    <a:srgbClr val="FFFFFF"/>
                  </a:solidFill>
                </a14:hiddenFill>
              </a:ext>
            </a:extLst>
          </p:spPr>
          <p:txBody>
            <a:bodyPr anchor="ctr"/>
            <a:lstStyle/>
            <a:p>
              <a:endParaRPr lang="zh-CN" altLang="en-US">
                <a:solidFill>
                  <a:schemeClr val="tx1">
                    <a:lumMod val="65000"/>
                    <a:lumOff val="35000"/>
                  </a:schemeClr>
                </a:solidFill>
              </a:endParaRPr>
            </a:p>
          </p:txBody>
        </p:sp>
        <p:sp>
          <p:nvSpPr>
            <p:cNvPr id="45" name="Arc 18">
              <a:extLst>
                <a:ext uri="{FF2B5EF4-FFF2-40B4-BE49-F238E27FC236}">
                  <a16:creationId xmlns:a16="http://schemas.microsoft.com/office/drawing/2014/main" xmlns="" id="{73E68DC4-CF80-410F-BFF8-4466F83A5B6E}"/>
                </a:ext>
              </a:extLst>
            </p:cNvPr>
            <p:cNvSpPr/>
            <p:nvPr/>
          </p:nvSpPr>
          <p:spPr bwMode="auto">
            <a:xfrm>
              <a:off x="5943285" y="1775531"/>
              <a:ext cx="1383506" cy="1383678"/>
            </a:xfrm>
            <a:custGeom>
              <a:avLst/>
              <a:gdLst>
                <a:gd name="T0" fmla="*/ 806771 w 1844675"/>
                <a:gd name="T1" fmla="*/ 1837406 h 1844675"/>
                <a:gd name="T2" fmla="*/ 135144 w 1844675"/>
                <a:gd name="T3" fmla="*/ 1402998 h 1844675"/>
                <a:gd name="T4" fmla="*/ 922338 w 1844675"/>
                <a:gd name="T5" fmla="*/ 922338 h 1844675"/>
                <a:gd name="T6" fmla="*/ 806771 w 1844675"/>
                <a:gd name="T7" fmla="*/ 1837406 h 1844675"/>
                <a:gd name="T8" fmla="*/ 806771 w 1844675"/>
                <a:gd name="T9" fmla="*/ 1837406 h 1844675"/>
                <a:gd name="T10" fmla="*/ 135144 w 1844675"/>
                <a:gd name="T11" fmla="*/ 1402998 h 1844675"/>
              </a:gdLst>
              <a:ahLst/>
              <a:cxnLst>
                <a:cxn ang="0">
                  <a:pos x="T0" y="T1"/>
                </a:cxn>
                <a:cxn ang="0">
                  <a:pos x="T2" y="T3"/>
                </a:cxn>
                <a:cxn ang="0">
                  <a:pos x="T4" y="T5"/>
                </a:cxn>
                <a:cxn ang="0">
                  <a:pos x="T6" y="T7"/>
                </a:cxn>
                <a:cxn ang="0">
                  <a:pos x="T8" y="T9"/>
                </a:cxn>
                <a:cxn ang="0">
                  <a:pos x="T10" y="T11"/>
                </a:cxn>
              </a:cxnLst>
              <a:rect l="0" t="0" r="r" b="b"/>
              <a:pathLst>
                <a:path w="1844675" h="1844675" stroke="0">
                  <a:moveTo>
                    <a:pt x="806771" y="1837406"/>
                  </a:moveTo>
                  <a:cubicBezTo>
                    <a:pt x="528488" y="1802261"/>
                    <a:pt x="281319" y="1642392"/>
                    <a:pt x="135144" y="1402998"/>
                  </a:cubicBezTo>
                  <a:lnTo>
                    <a:pt x="922338" y="922338"/>
                  </a:lnTo>
                  <a:lnTo>
                    <a:pt x="806771" y="1837406"/>
                  </a:lnTo>
                  <a:close/>
                </a:path>
                <a:path w="1844675" h="1844675" fill="none">
                  <a:moveTo>
                    <a:pt x="806771" y="1837406"/>
                  </a:moveTo>
                  <a:cubicBezTo>
                    <a:pt x="528488" y="1802261"/>
                    <a:pt x="281319" y="1642392"/>
                    <a:pt x="135144" y="1402998"/>
                  </a:cubicBezTo>
                </a:path>
              </a:pathLst>
            </a:custGeom>
            <a:noFill/>
            <a:ln w="123825" cap="rnd" cmpd="sng">
              <a:solidFill>
                <a:srgbClr val="CCECFF"/>
              </a:solidFill>
              <a:miter lim="800000"/>
            </a:ln>
            <a:extLst>
              <a:ext uri="{909E8E84-426E-40DD-AFC4-6F175D3DCCD1}">
                <a14:hiddenFill xmlns:a14="http://schemas.microsoft.com/office/drawing/2010/main">
                  <a:solidFill>
                    <a:srgbClr val="FFFFFF"/>
                  </a:solidFill>
                </a14:hiddenFill>
              </a:ext>
            </a:extLst>
          </p:spPr>
          <p:txBody>
            <a:bodyPr anchor="ctr"/>
            <a:lstStyle/>
            <a:p>
              <a:endParaRPr lang="zh-CN" altLang="en-US">
                <a:solidFill>
                  <a:schemeClr val="tx1">
                    <a:lumMod val="65000"/>
                    <a:lumOff val="35000"/>
                  </a:schemeClr>
                </a:solidFill>
              </a:endParaRPr>
            </a:p>
          </p:txBody>
        </p:sp>
        <p:sp>
          <p:nvSpPr>
            <p:cNvPr id="46" name="Arc 18">
              <a:extLst>
                <a:ext uri="{FF2B5EF4-FFF2-40B4-BE49-F238E27FC236}">
                  <a16:creationId xmlns:a16="http://schemas.microsoft.com/office/drawing/2014/main" xmlns="" id="{A03A4938-EB58-4FE4-AD45-91D541170787}"/>
                </a:ext>
              </a:extLst>
            </p:cNvPr>
            <p:cNvSpPr/>
            <p:nvPr/>
          </p:nvSpPr>
          <p:spPr bwMode="auto">
            <a:xfrm>
              <a:off x="5941618" y="1771918"/>
              <a:ext cx="1383506" cy="1383678"/>
            </a:xfrm>
            <a:custGeom>
              <a:avLst/>
              <a:gdLst>
                <a:gd name="T0" fmla="*/ 1701537 w 1844675"/>
                <a:gd name="T1" fmla="*/ 1415849 h 1844675"/>
                <a:gd name="T2" fmla="*/ 868580 w 1844675"/>
                <a:gd name="T3" fmla="*/ 1843107 h 1844675"/>
                <a:gd name="T4" fmla="*/ 922338 w 1844675"/>
                <a:gd name="T5" fmla="*/ 922338 h 1844675"/>
                <a:gd name="T6" fmla="*/ 1701537 w 1844675"/>
                <a:gd name="T7" fmla="*/ 1415849 h 1844675"/>
                <a:gd name="T8" fmla="*/ 1701537 w 1844675"/>
                <a:gd name="T9" fmla="*/ 1415849 h 1844675"/>
                <a:gd name="T10" fmla="*/ 868580 w 1844675"/>
                <a:gd name="T11" fmla="*/ 1843107 h 1844675"/>
              </a:gdLst>
              <a:ahLst/>
              <a:cxnLst>
                <a:cxn ang="0">
                  <a:pos x="T0" y="T1"/>
                </a:cxn>
                <a:cxn ang="0">
                  <a:pos x="T2" y="T3"/>
                </a:cxn>
                <a:cxn ang="0">
                  <a:pos x="T4" y="T5"/>
                </a:cxn>
                <a:cxn ang="0">
                  <a:pos x="T6" y="T7"/>
                </a:cxn>
                <a:cxn ang="0">
                  <a:pos x="T8" y="T9"/>
                </a:cxn>
                <a:cxn ang="0">
                  <a:pos x="T10" y="T11"/>
                </a:cxn>
              </a:cxnLst>
              <a:rect l="0" t="0" r="r" b="b"/>
              <a:pathLst>
                <a:path w="1844675" h="1844675" stroke="0">
                  <a:moveTo>
                    <a:pt x="1701537" y="1415849"/>
                  </a:moveTo>
                  <a:cubicBezTo>
                    <a:pt x="1522163" y="1699060"/>
                    <a:pt x="1203247" y="1862646"/>
                    <a:pt x="868580" y="1843107"/>
                  </a:cubicBezTo>
                  <a:lnTo>
                    <a:pt x="922338" y="922338"/>
                  </a:lnTo>
                  <a:lnTo>
                    <a:pt x="1701537" y="1415849"/>
                  </a:lnTo>
                  <a:close/>
                </a:path>
                <a:path w="1844675" h="1844675" fill="none">
                  <a:moveTo>
                    <a:pt x="1701537" y="1415849"/>
                  </a:moveTo>
                  <a:cubicBezTo>
                    <a:pt x="1522163" y="1699060"/>
                    <a:pt x="1203247" y="1862646"/>
                    <a:pt x="868580" y="1843107"/>
                  </a:cubicBezTo>
                </a:path>
              </a:pathLst>
            </a:custGeom>
            <a:noFill/>
            <a:ln w="123825" cap="rnd" cmpd="sng">
              <a:solidFill>
                <a:srgbClr val="6699FF"/>
              </a:solidFill>
              <a:miter lim="800000"/>
            </a:ln>
            <a:extLst>
              <a:ext uri="{909E8E84-426E-40DD-AFC4-6F175D3DCCD1}">
                <a14:hiddenFill xmlns:a14="http://schemas.microsoft.com/office/drawing/2010/main">
                  <a:solidFill>
                    <a:srgbClr val="FFFFFF"/>
                  </a:solidFill>
                </a14:hiddenFill>
              </a:ext>
            </a:extLst>
          </p:spPr>
          <p:txBody>
            <a:bodyPr anchor="ctr"/>
            <a:lstStyle/>
            <a:p>
              <a:endParaRPr lang="zh-CN" altLang="en-US">
                <a:solidFill>
                  <a:schemeClr val="tx1">
                    <a:lumMod val="65000"/>
                    <a:lumOff val="35000"/>
                  </a:schemeClr>
                </a:solidFill>
              </a:endParaRPr>
            </a:p>
          </p:txBody>
        </p:sp>
        <p:sp>
          <p:nvSpPr>
            <p:cNvPr id="47" name="Arc 18">
              <a:extLst>
                <a:ext uri="{FF2B5EF4-FFF2-40B4-BE49-F238E27FC236}">
                  <a16:creationId xmlns:a16="http://schemas.microsoft.com/office/drawing/2014/main" xmlns="" id="{63F39376-F924-4A2E-8D4F-F9C553F81EB1}"/>
                </a:ext>
              </a:extLst>
            </p:cNvPr>
            <p:cNvSpPr/>
            <p:nvPr/>
          </p:nvSpPr>
          <p:spPr bwMode="auto">
            <a:xfrm>
              <a:off x="5941975" y="1767195"/>
              <a:ext cx="1383506" cy="1383678"/>
            </a:xfrm>
            <a:custGeom>
              <a:avLst/>
              <a:gdLst>
                <a:gd name="T0" fmla="*/ 1789419 w 1844675"/>
                <a:gd name="T1" fmla="*/ 607892 h 1844675"/>
                <a:gd name="T2" fmla="*/ 1728923 w 1844675"/>
                <a:gd name="T3" fmla="*/ 1369693 h 1844675"/>
                <a:gd name="T4" fmla="*/ 922338 w 1844675"/>
                <a:gd name="T5" fmla="*/ 922338 h 1844675"/>
                <a:gd name="T6" fmla="*/ 1789419 w 1844675"/>
                <a:gd name="T7" fmla="*/ 607892 h 1844675"/>
                <a:gd name="T8" fmla="*/ 1789419 w 1844675"/>
                <a:gd name="T9" fmla="*/ 607892 h 1844675"/>
                <a:gd name="T10" fmla="*/ 1728923 w 1844675"/>
                <a:gd name="T11" fmla="*/ 1369693 h 1844675"/>
              </a:gdLst>
              <a:ahLst/>
              <a:cxnLst>
                <a:cxn ang="0">
                  <a:pos x="T0" y="T1"/>
                </a:cxn>
                <a:cxn ang="0">
                  <a:pos x="T2" y="T3"/>
                </a:cxn>
                <a:cxn ang="0">
                  <a:pos x="T4" y="T5"/>
                </a:cxn>
                <a:cxn ang="0">
                  <a:pos x="T6" y="T7"/>
                </a:cxn>
                <a:cxn ang="0">
                  <a:pos x="T8" y="T9"/>
                </a:cxn>
                <a:cxn ang="0">
                  <a:pos x="T10" y="T11"/>
                </a:cxn>
              </a:cxnLst>
              <a:rect l="0" t="0" r="r" b="b"/>
              <a:pathLst>
                <a:path w="1844675" h="1844675" stroke="0">
                  <a:moveTo>
                    <a:pt x="1789419" y="607892"/>
                  </a:moveTo>
                  <a:cubicBezTo>
                    <a:pt x="1880348" y="858628"/>
                    <a:pt x="1858286" y="1136451"/>
                    <a:pt x="1728923" y="1369693"/>
                  </a:cubicBezTo>
                  <a:lnTo>
                    <a:pt x="922338" y="922338"/>
                  </a:lnTo>
                  <a:lnTo>
                    <a:pt x="1789419" y="607892"/>
                  </a:lnTo>
                  <a:close/>
                </a:path>
                <a:path w="1844675" h="1844675" fill="none">
                  <a:moveTo>
                    <a:pt x="1789419" y="607892"/>
                  </a:moveTo>
                  <a:cubicBezTo>
                    <a:pt x="1880348" y="858628"/>
                    <a:pt x="1858286" y="1136451"/>
                    <a:pt x="1728923" y="1369693"/>
                  </a:cubicBezTo>
                </a:path>
              </a:pathLst>
            </a:custGeom>
            <a:noFill/>
            <a:ln w="123825" cap="rnd" cmpd="sng">
              <a:solidFill>
                <a:srgbClr val="0F85F1"/>
              </a:solidFill>
              <a:miter lim="800000"/>
            </a:ln>
            <a:extLst>
              <a:ext uri="{909E8E84-426E-40DD-AFC4-6F175D3DCCD1}">
                <a14:hiddenFill xmlns:a14="http://schemas.microsoft.com/office/drawing/2010/main">
                  <a:solidFill>
                    <a:srgbClr val="FFFFFF"/>
                  </a:solidFill>
                </a14:hiddenFill>
              </a:ext>
            </a:extLst>
          </p:spPr>
          <p:txBody>
            <a:bodyPr anchor="ctr"/>
            <a:lstStyle/>
            <a:p>
              <a:endParaRPr lang="zh-CN" altLang="en-US">
                <a:solidFill>
                  <a:schemeClr val="tx1">
                    <a:lumMod val="65000"/>
                    <a:lumOff val="35000"/>
                  </a:schemeClr>
                </a:solidFill>
              </a:endParaRPr>
            </a:p>
          </p:txBody>
        </p:sp>
        <p:sp>
          <p:nvSpPr>
            <p:cNvPr id="48" name="Arc 18">
              <a:extLst>
                <a:ext uri="{FF2B5EF4-FFF2-40B4-BE49-F238E27FC236}">
                  <a16:creationId xmlns:a16="http://schemas.microsoft.com/office/drawing/2014/main" xmlns="" id="{D1A56C7C-492C-4B21-A2C3-7DDDCB89E2AE}"/>
                </a:ext>
              </a:extLst>
            </p:cNvPr>
            <p:cNvSpPr/>
            <p:nvPr/>
          </p:nvSpPr>
          <p:spPr bwMode="auto">
            <a:xfrm>
              <a:off x="5946499" y="1777793"/>
              <a:ext cx="1383506" cy="1383678"/>
            </a:xfrm>
            <a:custGeom>
              <a:avLst/>
              <a:gdLst>
                <a:gd name="T0" fmla="*/ 1125479 w 1844675"/>
                <a:gd name="T1" fmla="*/ 22649 h 1844675"/>
                <a:gd name="T2" fmla="*/ 1761510 w 1844675"/>
                <a:gd name="T3" fmla="*/ 539590 h 1844675"/>
                <a:gd name="T4" fmla="*/ 922338 w 1844675"/>
                <a:gd name="T5" fmla="*/ 922338 h 1844675"/>
                <a:gd name="T6" fmla="*/ 1125479 w 1844675"/>
                <a:gd name="T7" fmla="*/ 22649 h 1844675"/>
                <a:gd name="T8" fmla="*/ 1125479 w 1844675"/>
                <a:gd name="T9" fmla="*/ 22649 h 1844675"/>
                <a:gd name="T10" fmla="*/ 1761510 w 1844675"/>
                <a:gd name="T11" fmla="*/ 539590 h 1844675"/>
              </a:gdLst>
              <a:ahLst/>
              <a:cxnLst>
                <a:cxn ang="0">
                  <a:pos x="T0" y="T1"/>
                </a:cxn>
                <a:cxn ang="0">
                  <a:pos x="T2" y="T3"/>
                </a:cxn>
                <a:cxn ang="0">
                  <a:pos x="T4" y="T5"/>
                </a:cxn>
                <a:cxn ang="0">
                  <a:pos x="T6" y="T7"/>
                </a:cxn>
                <a:cxn ang="0">
                  <a:pos x="T8" y="T9"/>
                </a:cxn>
                <a:cxn ang="0">
                  <a:pos x="T10" y="T11"/>
                </a:cxn>
              </a:cxnLst>
              <a:rect l="0" t="0" r="r" b="b"/>
              <a:pathLst>
                <a:path w="1844675" h="1844675" stroke="0">
                  <a:moveTo>
                    <a:pt x="1125479" y="22649"/>
                  </a:moveTo>
                  <a:cubicBezTo>
                    <a:pt x="1406611" y="86126"/>
                    <a:pt x="1641910" y="277368"/>
                    <a:pt x="1761510" y="539590"/>
                  </a:cubicBezTo>
                  <a:lnTo>
                    <a:pt x="922338" y="922338"/>
                  </a:lnTo>
                  <a:lnTo>
                    <a:pt x="1125479" y="22649"/>
                  </a:lnTo>
                  <a:close/>
                </a:path>
                <a:path w="1844675" h="1844675" fill="none">
                  <a:moveTo>
                    <a:pt x="1125479" y="22649"/>
                  </a:moveTo>
                  <a:cubicBezTo>
                    <a:pt x="1406611" y="86126"/>
                    <a:pt x="1641910" y="277368"/>
                    <a:pt x="1761510" y="539590"/>
                  </a:cubicBezTo>
                </a:path>
              </a:pathLst>
            </a:custGeom>
            <a:noFill/>
            <a:ln w="123825" cap="rnd" cmpd="sng">
              <a:solidFill>
                <a:srgbClr val="CCECFF"/>
              </a:solidFill>
              <a:miter lim="800000"/>
            </a:ln>
            <a:extLst>
              <a:ext uri="{909E8E84-426E-40DD-AFC4-6F175D3DCCD1}">
                <a14:hiddenFill xmlns:a14="http://schemas.microsoft.com/office/drawing/2010/main">
                  <a:solidFill>
                    <a:srgbClr val="FFFFFF"/>
                  </a:solidFill>
                </a14:hiddenFill>
              </a:ext>
            </a:extLst>
          </p:spPr>
          <p:txBody>
            <a:bodyPr anchor="ctr"/>
            <a:lstStyle/>
            <a:p>
              <a:endParaRPr lang="zh-CN" altLang="en-US">
                <a:solidFill>
                  <a:schemeClr val="tx1">
                    <a:lumMod val="65000"/>
                    <a:lumOff val="35000"/>
                  </a:schemeClr>
                </a:solidFill>
              </a:endParaRPr>
            </a:p>
          </p:txBody>
        </p:sp>
        <p:sp>
          <p:nvSpPr>
            <p:cNvPr id="49" name="Arc 18">
              <a:extLst>
                <a:ext uri="{FF2B5EF4-FFF2-40B4-BE49-F238E27FC236}">
                  <a16:creationId xmlns:a16="http://schemas.microsoft.com/office/drawing/2014/main" xmlns="" id="{24FB5CCF-D94B-45BC-B82A-71DB10DB0CC0}"/>
                </a:ext>
              </a:extLst>
            </p:cNvPr>
            <p:cNvSpPr/>
            <p:nvPr/>
          </p:nvSpPr>
          <p:spPr bwMode="auto">
            <a:xfrm>
              <a:off x="5948761" y="1779698"/>
              <a:ext cx="1383506" cy="1383678"/>
            </a:xfrm>
            <a:custGeom>
              <a:avLst/>
              <a:gdLst>
                <a:gd name="T0" fmla="*/ 99423 w 1844675"/>
                <a:gd name="T1" fmla="*/ 505783 h 1844675"/>
                <a:gd name="T2" fmla="*/ 1077078 w 1844675"/>
                <a:gd name="T3" fmla="*/ 13073 h 1844675"/>
                <a:gd name="T4" fmla="*/ 922338 w 1844675"/>
                <a:gd name="T5" fmla="*/ 922338 h 1844675"/>
                <a:gd name="T6" fmla="*/ 99423 w 1844675"/>
                <a:gd name="T7" fmla="*/ 505783 h 1844675"/>
                <a:gd name="T8" fmla="*/ 99423 w 1844675"/>
                <a:gd name="T9" fmla="*/ 505783 h 1844675"/>
                <a:gd name="T10" fmla="*/ 1077078 w 1844675"/>
                <a:gd name="T11" fmla="*/ 13073 h 1844675"/>
              </a:gdLst>
              <a:ahLst/>
              <a:cxnLst>
                <a:cxn ang="0">
                  <a:pos x="T0" y="T1"/>
                </a:cxn>
                <a:cxn ang="0">
                  <a:pos x="T2" y="T3"/>
                </a:cxn>
                <a:cxn ang="0">
                  <a:pos x="T4" y="T5"/>
                </a:cxn>
                <a:cxn ang="0">
                  <a:pos x="T6" y="T7"/>
                </a:cxn>
                <a:cxn ang="0">
                  <a:pos x="T8" y="T9"/>
                </a:cxn>
                <a:cxn ang="0">
                  <a:pos x="T10" y="T11"/>
                </a:cxn>
              </a:cxnLst>
              <a:rect l="0" t="0" r="r" b="b"/>
              <a:pathLst>
                <a:path w="1844675" h="1844675" stroke="0">
                  <a:moveTo>
                    <a:pt x="99423" y="505783"/>
                  </a:moveTo>
                  <a:cubicBezTo>
                    <a:pt x="282058" y="144983"/>
                    <a:pt x="678418" y="-54771"/>
                    <a:pt x="1077078" y="13073"/>
                  </a:cubicBezTo>
                  <a:lnTo>
                    <a:pt x="922338" y="922338"/>
                  </a:lnTo>
                  <a:lnTo>
                    <a:pt x="99423" y="505783"/>
                  </a:lnTo>
                  <a:close/>
                </a:path>
                <a:path w="1844675" h="1844675" fill="none">
                  <a:moveTo>
                    <a:pt x="99423" y="505783"/>
                  </a:moveTo>
                  <a:cubicBezTo>
                    <a:pt x="282058" y="144983"/>
                    <a:pt x="678418" y="-54771"/>
                    <a:pt x="1077078" y="13073"/>
                  </a:cubicBezTo>
                </a:path>
              </a:pathLst>
            </a:custGeom>
            <a:noFill/>
            <a:ln w="123825" cap="rnd" cmpd="sng">
              <a:solidFill>
                <a:srgbClr val="6699FF"/>
              </a:solidFill>
              <a:miter lim="800000"/>
            </a:ln>
            <a:extLst>
              <a:ext uri="{909E8E84-426E-40DD-AFC4-6F175D3DCCD1}">
                <a14:hiddenFill xmlns:a14="http://schemas.microsoft.com/office/drawing/2010/main">
                  <a:solidFill>
                    <a:srgbClr val="FFFFFF"/>
                  </a:solidFill>
                </a14:hiddenFill>
              </a:ext>
            </a:extLst>
          </p:spPr>
          <p:txBody>
            <a:bodyPr anchor="ctr"/>
            <a:lstStyle/>
            <a:p>
              <a:endParaRPr lang="zh-CN" altLang="en-US">
                <a:solidFill>
                  <a:schemeClr val="tx1">
                    <a:lumMod val="65000"/>
                    <a:lumOff val="35000"/>
                  </a:schemeClr>
                </a:solidFill>
              </a:endParaRPr>
            </a:p>
          </p:txBody>
        </p:sp>
      </p:grpSp>
      <p:sp>
        <p:nvSpPr>
          <p:cNvPr id="52" name="矩形 51">
            <a:extLst>
              <a:ext uri="{FF2B5EF4-FFF2-40B4-BE49-F238E27FC236}">
                <a16:creationId xmlns:a16="http://schemas.microsoft.com/office/drawing/2014/main" xmlns="" id="{4A27949A-5B05-4552-9E64-4BBCF2D322ED}"/>
              </a:ext>
            </a:extLst>
          </p:cNvPr>
          <p:cNvSpPr/>
          <p:nvPr/>
        </p:nvSpPr>
        <p:spPr>
          <a:xfrm>
            <a:off x="0" y="0"/>
            <a:ext cx="4560147" cy="548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33" dirty="0">
                <a:solidFill>
                  <a:schemeClr val="bg1"/>
                </a:solidFill>
                <a:latin typeface="思源黑体 CN Light"/>
                <a:ea typeface="微软雅黑" panose="020B0503020204020204" pitchFamily="34" charset="-122"/>
              </a:rPr>
              <a:t>腾讯</a:t>
            </a:r>
            <a:r>
              <a:rPr lang="en-US" altLang="zh-CN" sz="2400" dirty="0" err="1">
                <a:solidFill>
                  <a:schemeClr val="bg1"/>
                </a:solidFill>
                <a:latin typeface="思源黑体 CN Light"/>
                <a:ea typeface="微软雅黑" panose="020B0503020204020204" pitchFamily="34" charset="-122"/>
              </a:rPr>
              <a:t>FiT</a:t>
            </a:r>
            <a:r>
              <a:rPr lang="en-US" altLang="zh-CN" sz="2133" dirty="0">
                <a:solidFill>
                  <a:schemeClr val="bg1"/>
                </a:solidFill>
                <a:latin typeface="思源黑体 CN Light"/>
                <a:ea typeface="微软雅黑" panose="020B0503020204020204" pitchFamily="34" charset="-122"/>
              </a:rPr>
              <a:t> · </a:t>
            </a:r>
            <a:r>
              <a:rPr lang="zh-CN" altLang="en-US" sz="2133" dirty="0">
                <a:solidFill>
                  <a:schemeClr val="bg1"/>
                </a:solidFill>
                <a:latin typeface="思源黑体 CN Light"/>
                <a:ea typeface="微软雅黑" panose="020B0503020204020204" pitchFamily="34" charset="-122"/>
              </a:rPr>
              <a:t>智能客服</a:t>
            </a:r>
            <a:endParaRPr lang="zh-CN" altLang="en-US" sz="2133" dirty="0">
              <a:solidFill>
                <a:schemeClr val="bg1"/>
              </a:solidFill>
              <a:latin typeface="微软雅黑" charset="0"/>
              <a:ea typeface="微软雅黑" charset="0"/>
            </a:endParaRPr>
          </a:p>
        </p:txBody>
      </p:sp>
      <p:sp>
        <p:nvSpPr>
          <p:cNvPr id="6" name="矩形: 圆角 5">
            <a:extLst>
              <a:ext uri="{FF2B5EF4-FFF2-40B4-BE49-F238E27FC236}">
                <a16:creationId xmlns:a16="http://schemas.microsoft.com/office/drawing/2014/main" xmlns="" id="{E5D50602-8B2D-4DB4-89CB-007D8480C759}"/>
              </a:ext>
            </a:extLst>
          </p:cNvPr>
          <p:cNvSpPr/>
          <p:nvPr/>
        </p:nvSpPr>
        <p:spPr>
          <a:xfrm>
            <a:off x="7109136" y="4586464"/>
            <a:ext cx="1344000" cy="480000"/>
          </a:xfrm>
          <a:prstGeom prst="roundRect">
            <a:avLst>
              <a:gd name="adj" fmla="val 640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7" dirty="0">
                <a:solidFill>
                  <a:schemeClr val="tx1">
                    <a:lumMod val="75000"/>
                    <a:lumOff val="25000"/>
                  </a:schemeClr>
                </a:solidFill>
                <a:latin typeface="微软雅黑" panose="020B0503020204020204" pitchFamily="34" charset="-122"/>
                <a:ea typeface="微软雅黑" panose="020B0503020204020204" pitchFamily="34" charset="-122"/>
              </a:rPr>
              <a:t>知识图谱</a:t>
            </a:r>
          </a:p>
        </p:txBody>
      </p:sp>
      <p:sp>
        <p:nvSpPr>
          <p:cNvPr id="54" name="矩形: 圆角 53">
            <a:extLst>
              <a:ext uri="{FF2B5EF4-FFF2-40B4-BE49-F238E27FC236}">
                <a16:creationId xmlns:a16="http://schemas.microsoft.com/office/drawing/2014/main" xmlns="" id="{9DC621F5-611B-43B1-9A6F-AE5A065E9BC1}"/>
              </a:ext>
            </a:extLst>
          </p:cNvPr>
          <p:cNvSpPr/>
          <p:nvPr/>
        </p:nvSpPr>
        <p:spPr>
          <a:xfrm>
            <a:off x="8618867" y="4586464"/>
            <a:ext cx="1344000" cy="480000"/>
          </a:xfrm>
          <a:prstGeom prst="roundRect">
            <a:avLst>
              <a:gd name="adj" fmla="val 640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7" dirty="0">
                <a:solidFill>
                  <a:schemeClr val="tx1">
                    <a:lumMod val="75000"/>
                    <a:lumOff val="25000"/>
                  </a:schemeClr>
                </a:solidFill>
                <a:latin typeface="微软雅黑" panose="020B0503020204020204" pitchFamily="34" charset="-122"/>
                <a:ea typeface="微软雅黑" panose="020B0503020204020204" pitchFamily="34" charset="-122"/>
              </a:rPr>
              <a:t>词汇纠错</a:t>
            </a:r>
          </a:p>
        </p:txBody>
      </p:sp>
      <p:sp>
        <p:nvSpPr>
          <p:cNvPr id="55" name="矩形: 圆角 54">
            <a:extLst>
              <a:ext uri="{FF2B5EF4-FFF2-40B4-BE49-F238E27FC236}">
                <a16:creationId xmlns:a16="http://schemas.microsoft.com/office/drawing/2014/main" xmlns="" id="{5D933DE6-5F8F-48A3-AF00-F797A9F45BFB}"/>
              </a:ext>
            </a:extLst>
          </p:cNvPr>
          <p:cNvSpPr/>
          <p:nvPr/>
        </p:nvSpPr>
        <p:spPr>
          <a:xfrm>
            <a:off x="7109136" y="5313275"/>
            <a:ext cx="1344000" cy="480000"/>
          </a:xfrm>
          <a:prstGeom prst="roundRect">
            <a:avLst>
              <a:gd name="adj" fmla="val 640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7" dirty="0">
                <a:solidFill>
                  <a:schemeClr val="tx1">
                    <a:lumMod val="75000"/>
                    <a:lumOff val="25000"/>
                  </a:schemeClr>
                </a:solidFill>
                <a:latin typeface="微软雅黑" panose="020B0503020204020204" pitchFamily="34" charset="-122"/>
                <a:ea typeface="微软雅黑" panose="020B0503020204020204" pitchFamily="34" charset="-122"/>
              </a:rPr>
              <a:t>语音识别</a:t>
            </a:r>
          </a:p>
        </p:txBody>
      </p:sp>
      <p:sp>
        <p:nvSpPr>
          <p:cNvPr id="56" name="矩形: 圆角 55">
            <a:extLst>
              <a:ext uri="{FF2B5EF4-FFF2-40B4-BE49-F238E27FC236}">
                <a16:creationId xmlns:a16="http://schemas.microsoft.com/office/drawing/2014/main" xmlns="" id="{BB1FFE79-1C5F-44CD-8244-F46327A3907F}"/>
              </a:ext>
            </a:extLst>
          </p:cNvPr>
          <p:cNvSpPr/>
          <p:nvPr/>
        </p:nvSpPr>
        <p:spPr>
          <a:xfrm>
            <a:off x="8618867" y="5313275"/>
            <a:ext cx="1344000" cy="480000"/>
          </a:xfrm>
          <a:prstGeom prst="roundRect">
            <a:avLst>
              <a:gd name="adj" fmla="val 640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7" dirty="0">
                <a:solidFill>
                  <a:schemeClr val="tx1">
                    <a:lumMod val="75000"/>
                    <a:lumOff val="25000"/>
                  </a:schemeClr>
                </a:solidFill>
                <a:latin typeface="微软雅黑" panose="020B0503020204020204" pitchFamily="34" charset="-122"/>
                <a:ea typeface="微软雅黑" panose="020B0503020204020204" pitchFamily="34" charset="-122"/>
              </a:rPr>
              <a:t>语义分析</a:t>
            </a:r>
          </a:p>
        </p:txBody>
      </p:sp>
      <p:sp>
        <p:nvSpPr>
          <p:cNvPr id="57" name="矩形: 圆角 56">
            <a:extLst>
              <a:ext uri="{FF2B5EF4-FFF2-40B4-BE49-F238E27FC236}">
                <a16:creationId xmlns:a16="http://schemas.microsoft.com/office/drawing/2014/main" xmlns="" id="{71AECC24-5FE7-441E-B6AC-75E7D2C2D13D}"/>
              </a:ext>
            </a:extLst>
          </p:cNvPr>
          <p:cNvSpPr/>
          <p:nvPr/>
        </p:nvSpPr>
        <p:spPr>
          <a:xfrm>
            <a:off x="10128597" y="4586464"/>
            <a:ext cx="1344000" cy="480000"/>
          </a:xfrm>
          <a:prstGeom prst="roundRect">
            <a:avLst>
              <a:gd name="adj" fmla="val 298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7" dirty="0">
                <a:solidFill>
                  <a:schemeClr val="tx1">
                    <a:lumMod val="75000"/>
                    <a:lumOff val="25000"/>
                  </a:schemeClr>
                </a:solidFill>
                <a:latin typeface="微软雅黑" panose="020B0503020204020204" pitchFamily="34" charset="-122"/>
                <a:ea typeface="微软雅黑" panose="020B0503020204020204" pitchFamily="34" charset="-122"/>
              </a:rPr>
              <a:t>词权挖掘</a:t>
            </a:r>
          </a:p>
        </p:txBody>
      </p:sp>
      <p:sp>
        <p:nvSpPr>
          <p:cNvPr id="58" name="矩形: 圆角 57">
            <a:extLst>
              <a:ext uri="{FF2B5EF4-FFF2-40B4-BE49-F238E27FC236}">
                <a16:creationId xmlns:a16="http://schemas.microsoft.com/office/drawing/2014/main" xmlns="" id="{DFFC6049-74B8-4999-83F2-C87DEF3B906F}"/>
              </a:ext>
            </a:extLst>
          </p:cNvPr>
          <p:cNvSpPr/>
          <p:nvPr/>
        </p:nvSpPr>
        <p:spPr>
          <a:xfrm>
            <a:off x="10128597" y="5313275"/>
            <a:ext cx="1344000" cy="480000"/>
          </a:xfrm>
          <a:prstGeom prst="roundRect">
            <a:avLst>
              <a:gd name="adj" fmla="val 640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7" dirty="0">
                <a:solidFill>
                  <a:schemeClr val="tx1">
                    <a:lumMod val="75000"/>
                    <a:lumOff val="25000"/>
                  </a:schemeClr>
                </a:solidFill>
                <a:latin typeface="微软雅黑" panose="020B0503020204020204" pitchFamily="34" charset="-122"/>
                <a:ea typeface="微软雅黑" panose="020B0503020204020204" pitchFamily="34" charset="-122"/>
              </a:rPr>
              <a:t>情绪分析</a:t>
            </a:r>
          </a:p>
        </p:txBody>
      </p:sp>
    </p:spTree>
    <p:extLst>
      <p:ext uri="{BB962C8B-B14F-4D97-AF65-F5344CB8AC3E}">
        <p14:creationId xmlns:p14="http://schemas.microsoft.com/office/powerpoint/2010/main" val="2720534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66">
            <a:extLst>
              <a:ext uri="{FF2B5EF4-FFF2-40B4-BE49-F238E27FC236}">
                <a16:creationId xmlns:a16="http://schemas.microsoft.com/office/drawing/2014/main" xmlns="" id="{0FF89F71-C38A-4D7D-BFB7-3A1BD8D229B3}"/>
              </a:ext>
            </a:extLst>
          </p:cNvPr>
          <p:cNvSpPr txBox="1"/>
          <p:nvPr/>
        </p:nvSpPr>
        <p:spPr>
          <a:xfrm>
            <a:off x="873765" y="926914"/>
            <a:ext cx="11233248" cy="830997"/>
          </a:xfrm>
          <a:prstGeom prst="rect">
            <a:avLst/>
          </a:prstGeom>
          <a:noFill/>
        </p:spPr>
        <p:txBody>
          <a:bodyPr wrap="square" rtlCol="0">
            <a:spAutoFit/>
          </a:bodyPr>
          <a:lstStyle/>
          <a:p>
            <a:pPr algn="ctr">
              <a:lnSpc>
                <a:spcPct val="200000"/>
              </a:lnSpc>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自然语言处理 </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&amp; </a:t>
            </a:r>
            <a:r>
              <a:rPr lang="zh-CN" altLang="en-US" sz="2400" b="1">
                <a:solidFill>
                  <a:schemeClr val="tx1">
                    <a:lumMod val="75000"/>
                    <a:lumOff val="25000"/>
                  </a:schemeClr>
                </a:solidFill>
                <a:latin typeface="微软雅黑" panose="020B0503020204020204" pitchFamily="34" charset="-122"/>
                <a:ea typeface="微软雅黑" panose="020B0503020204020204" pitchFamily="34" charset="-122"/>
              </a:rPr>
              <a:t>机器学习</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深度学习</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（基于语义理解，支持客户问法扩展）</a:t>
            </a:r>
          </a:p>
        </p:txBody>
      </p:sp>
      <p:sp>
        <p:nvSpPr>
          <p:cNvPr id="69" name="矩形 68">
            <a:extLst>
              <a:ext uri="{FF2B5EF4-FFF2-40B4-BE49-F238E27FC236}">
                <a16:creationId xmlns:a16="http://schemas.microsoft.com/office/drawing/2014/main" xmlns="" id="{68A7B225-5502-42BD-99EF-77D630941BDF}"/>
              </a:ext>
            </a:extLst>
          </p:cNvPr>
          <p:cNvSpPr/>
          <p:nvPr/>
        </p:nvSpPr>
        <p:spPr>
          <a:xfrm>
            <a:off x="3170118" y="2574727"/>
            <a:ext cx="1726567" cy="43256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问题 </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答案</a:t>
            </a: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71" name="矩形 70">
            <a:extLst>
              <a:ext uri="{FF2B5EF4-FFF2-40B4-BE49-F238E27FC236}">
                <a16:creationId xmlns:a16="http://schemas.microsoft.com/office/drawing/2014/main" xmlns="" id="{FBA77A3A-8EBF-4436-8786-20F7DFBE179B}"/>
              </a:ext>
            </a:extLst>
          </p:cNvPr>
          <p:cNvSpPr/>
          <p:nvPr/>
        </p:nvSpPr>
        <p:spPr>
          <a:xfrm>
            <a:off x="6927341" y="2492498"/>
            <a:ext cx="1726567" cy="2819045"/>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NLP</a:t>
            </a:r>
            <a:r>
              <a:rPr lang="zh-CN" altLang="en-US" dirty="0">
                <a:latin typeface="微软雅黑" panose="020B0503020204020204" pitchFamily="34" charset="-122"/>
                <a:ea typeface="微软雅黑" panose="020B0503020204020204" pitchFamily="34" charset="-122"/>
              </a:rPr>
              <a:t>自然语义理解模型</a:t>
            </a:r>
            <a:endParaRPr lang="en-US" altLang="zh-CN" dirty="0">
              <a:latin typeface="微软雅黑" panose="020B0503020204020204" pitchFamily="34" charset="-122"/>
              <a:ea typeface="微软雅黑" panose="020B0503020204020204" pitchFamily="34" charset="-122"/>
            </a:endParaRPr>
          </a:p>
          <a:p>
            <a:pPr algn="ctr"/>
            <a:endParaRPr lang="en-US" altLang="zh-CN" dirty="0">
              <a:latin typeface="微软雅黑" panose="020B0503020204020204" pitchFamily="34" charset="-122"/>
              <a:ea typeface="微软雅黑" panose="020B0503020204020204" pitchFamily="34" charset="-122"/>
            </a:endParaRPr>
          </a:p>
          <a:p>
            <a:pPr algn="ctr"/>
            <a:endParaRPr lang="en-US" altLang="zh-CN" dirty="0">
              <a:latin typeface="微软雅黑" panose="020B0503020204020204" pitchFamily="34" charset="-122"/>
              <a:ea typeface="微软雅黑" panose="020B0503020204020204" pitchFamily="34" charset="-122"/>
            </a:endParaRPr>
          </a:p>
          <a:p>
            <a:pPr algn="ctr"/>
            <a:endParaRPr lang="en-US" altLang="zh-CN" dirty="0">
              <a:latin typeface="微软雅黑" panose="020B0503020204020204" pitchFamily="34" charset="-122"/>
              <a:ea typeface="微软雅黑" panose="020B0503020204020204" pitchFamily="34" charset="-122"/>
            </a:endParaRPr>
          </a:p>
          <a:p>
            <a:pPr algn="ctr"/>
            <a:endParaRPr lang="en-US" altLang="zh-CN" dirty="0">
              <a:latin typeface="微软雅黑" panose="020B0503020204020204" pitchFamily="34" charset="-122"/>
              <a:ea typeface="微软雅黑" panose="020B0503020204020204" pitchFamily="34" charset="-122"/>
            </a:endParaRPr>
          </a:p>
          <a:p>
            <a:pPr algn="ctr"/>
            <a:endParaRPr lang="zh-CN" altLang="en-US" dirty="0">
              <a:latin typeface="微软雅黑" panose="020B0503020204020204" pitchFamily="34" charset="-122"/>
              <a:ea typeface="微软雅黑" panose="020B0503020204020204" pitchFamily="34" charset="-122"/>
            </a:endParaRPr>
          </a:p>
        </p:txBody>
      </p:sp>
      <p:cxnSp>
        <p:nvCxnSpPr>
          <p:cNvPr id="75" name="直接箭头连接符 74">
            <a:extLst>
              <a:ext uri="{FF2B5EF4-FFF2-40B4-BE49-F238E27FC236}">
                <a16:creationId xmlns:a16="http://schemas.microsoft.com/office/drawing/2014/main" xmlns="" id="{A7F0B54F-7688-40D5-B1F1-2AAF4A32643F}"/>
              </a:ext>
            </a:extLst>
          </p:cNvPr>
          <p:cNvCxnSpPr>
            <a:cxnSpLocks/>
            <a:stCxn id="69" idx="3"/>
          </p:cNvCxnSpPr>
          <p:nvPr/>
        </p:nvCxnSpPr>
        <p:spPr>
          <a:xfrm flipV="1">
            <a:off x="4896684" y="2761607"/>
            <a:ext cx="1986859" cy="2940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xmlns="" id="{225CF54F-9A5E-48D1-8E0A-27CB7380F8FA}"/>
              </a:ext>
            </a:extLst>
          </p:cNvPr>
          <p:cNvSpPr/>
          <p:nvPr/>
        </p:nvSpPr>
        <p:spPr>
          <a:xfrm>
            <a:off x="0" y="0"/>
            <a:ext cx="4560147" cy="548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33" dirty="0" err="1">
                <a:solidFill>
                  <a:schemeClr val="bg1"/>
                </a:solidFill>
                <a:latin typeface="思源黑体 CN Light"/>
                <a:ea typeface="微软雅黑" panose="020B0503020204020204" pitchFamily="34" charset="-122"/>
              </a:rPr>
              <a:t>FiT</a:t>
            </a:r>
            <a:r>
              <a:rPr lang="zh-CN" altLang="en-US" sz="2133" dirty="0">
                <a:solidFill>
                  <a:schemeClr val="bg1"/>
                </a:solidFill>
                <a:latin typeface="思源黑体 CN Light"/>
                <a:ea typeface="微软雅黑" panose="020B0503020204020204" pitchFamily="34" charset="-122"/>
              </a:rPr>
              <a:t>智能客服</a:t>
            </a:r>
            <a:r>
              <a:rPr lang="en-US" altLang="zh-CN" sz="2133" dirty="0">
                <a:solidFill>
                  <a:schemeClr val="bg1"/>
                </a:solidFill>
                <a:latin typeface="思源黑体 CN Light"/>
                <a:ea typeface="微软雅黑" panose="020B0503020204020204" pitchFamily="34" charset="-122"/>
              </a:rPr>
              <a:t>---</a:t>
            </a:r>
            <a:r>
              <a:rPr lang="zh-CN" altLang="en-US" sz="2133" dirty="0">
                <a:solidFill>
                  <a:schemeClr val="bg1"/>
                </a:solidFill>
                <a:latin typeface="思源黑体 CN Light"/>
                <a:ea typeface="微软雅黑" panose="020B0503020204020204" pitchFamily="34" charset="-122"/>
              </a:rPr>
              <a:t>核心技术</a:t>
            </a:r>
            <a:endParaRPr lang="zh-CN" altLang="en-US" sz="2133" dirty="0">
              <a:solidFill>
                <a:schemeClr val="bg1"/>
              </a:solidFill>
              <a:latin typeface="微软雅黑" charset="0"/>
              <a:ea typeface="微软雅黑" charset="0"/>
            </a:endParaRPr>
          </a:p>
        </p:txBody>
      </p:sp>
      <p:sp>
        <p:nvSpPr>
          <p:cNvPr id="12" name="文本框 11">
            <a:extLst>
              <a:ext uri="{FF2B5EF4-FFF2-40B4-BE49-F238E27FC236}">
                <a16:creationId xmlns:a16="http://schemas.microsoft.com/office/drawing/2014/main" xmlns="" id="{E3A0E0D4-E917-4849-BA1F-6F95729F1EAF}"/>
              </a:ext>
            </a:extLst>
          </p:cNvPr>
          <p:cNvSpPr txBox="1"/>
          <p:nvPr/>
        </p:nvSpPr>
        <p:spPr>
          <a:xfrm>
            <a:off x="5338301" y="2448334"/>
            <a:ext cx="1152088"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机器学习</a:t>
            </a:r>
          </a:p>
        </p:txBody>
      </p:sp>
      <p:grpSp>
        <p:nvGrpSpPr>
          <p:cNvPr id="47" name="组合 46">
            <a:extLst>
              <a:ext uri="{FF2B5EF4-FFF2-40B4-BE49-F238E27FC236}">
                <a16:creationId xmlns:a16="http://schemas.microsoft.com/office/drawing/2014/main" xmlns="" id="{C85ED63C-4D25-48C7-87A0-EAAD710A79AE}"/>
              </a:ext>
            </a:extLst>
          </p:cNvPr>
          <p:cNvGrpSpPr/>
          <p:nvPr/>
        </p:nvGrpSpPr>
        <p:grpSpPr>
          <a:xfrm>
            <a:off x="3170118" y="4818478"/>
            <a:ext cx="7885425" cy="830997"/>
            <a:chOff x="1687959" y="3676590"/>
            <a:chExt cx="5914069" cy="623248"/>
          </a:xfrm>
        </p:grpSpPr>
        <p:sp>
          <p:nvSpPr>
            <p:cNvPr id="41" name="矩形 40">
              <a:extLst>
                <a:ext uri="{FF2B5EF4-FFF2-40B4-BE49-F238E27FC236}">
                  <a16:creationId xmlns:a16="http://schemas.microsoft.com/office/drawing/2014/main" xmlns="" id="{CA972203-6AA0-4138-A173-69F16FFC3209}"/>
                </a:ext>
              </a:extLst>
            </p:cNvPr>
            <p:cNvSpPr/>
            <p:nvPr/>
          </p:nvSpPr>
          <p:spPr>
            <a:xfrm>
              <a:off x="6601742" y="3859597"/>
              <a:ext cx="1000286" cy="280318"/>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客户问法</a:t>
              </a:r>
              <a:r>
                <a:rPr lang="en-US" altLang="zh-CN" dirty="0">
                  <a:latin typeface="微软雅黑" panose="020B0503020204020204" pitchFamily="34" charset="-122"/>
                  <a:ea typeface="微软雅黑" panose="020B0503020204020204" pitchFamily="34" charset="-122"/>
                </a:rPr>
                <a:t>n</a:t>
              </a:r>
              <a:endParaRPr lang="zh-CN" altLang="en-US" dirty="0">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xmlns="" id="{05EEAF37-F3EA-42B6-B72D-9216728C5090}"/>
                </a:ext>
              </a:extLst>
            </p:cNvPr>
            <p:cNvSpPr txBox="1"/>
            <p:nvPr/>
          </p:nvSpPr>
          <p:spPr>
            <a:xfrm>
              <a:off x="3025062" y="3676590"/>
              <a:ext cx="1170816" cy="623248"/>
            </a:xfrm>
            <a:prstGeom prst="rect">
              <a:avLst/>
            </a:prstGeom>
            <a:noFill/>
          </p:spPr>
          <p:txBody>
            <a:bodyPr wrap="square" rtlCol="0">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语义匹配失败</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记录新问法</a:t>
              </a:r>
            </a:p>
          </p:txBody>
        </p:sp>
        <p:sp>
          <p:nvSpPr>
            <p:cNvPr id="44" name="矩形 43">
              <a:extLst>
                <a:ext uri="{FF2B5EF4-FFF2-40B4-BE49-F238E27FC236}">
                  <a16:creationId xmlns:a16="http://schemas.microsoft.com/office/drawing/2014/main" xmlns="" id="{326F2513-D031-46B0-AF3E-E9D4535631E8}"/>
                </a:ext>
              </a:extLst>
            </p:cNvPr>
            <p:cNvSpPr/>
            <p:nvPr/>
          </p:nvSpPr>
          <p:spPr>
            <a:xfrm>
              <a:off x="1687959" y="3842126"/>
              <a:ext cx="1294925" cy="32442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问题 </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答案</a:t>
              </a: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cxnSp>
          <p:nvCxnSpPr>
            <p:cNvPr id="49" name="直接箭头连接符 48">
              <a:extLst>
                <a:ext uri="{FF2B5EF4-FFF2-40B4-BE49-F238E27FC236}">
                  <a16:creationId xmlns:a16="http://schemas.microsoft.com/office/drawing/2014/main" xmlns="" id="{7A73D25D-C356-431A-89F1-2DDDADD31A78}"/>
                </a:ext>
              </a:extLst>
            </p:cNvPr>
            <p:cNvCxnSpPr>
              <a:cxnSpLocks/>
              <a:stCxn id="41" idx="1"/>
              <a:endCxn id="44" idx="3"/>
            </p:cNvCxnSpPr>
            <p:nvPr/>
          </p:nvCxnSpPr>
          <p:spPr>
            <a:xfrm flipH="1">
              <a:off x="2982884" y="3999756"/>
              <a:ext cx="3618858" cy="458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组合 42">
            <a:extLst>
              <a:ext uri="{FF2B5EF4-FFF2-40B4-BE49-F238E27FC236}">
                <a16:creationId xmlns:a16="http://schemas.microsoft.com/office/drawing/2014/main" xmlns="" id="{51DC2AFC-C716-47D2-9806-234A58F440D9}"/>
              </a:ext>
            </a:extLst>
          </p:cNvPr>
          <p:cNvGrpSpPr/>
          <p:nvPr/>
        </p:nvGrpSpPr>
        <p:grpSpPr>
          <a:xfrm>
            <a:off x="4033401" y="3007286"/>
            <a:ext cx="7020408" cy="1022229"/>
            <a:chOff x="3020450" y="2255466"/>
            <a:chExt cx="5265306" cy="766672"/>
          </a:xfrm>
        </p:grpSpPr>
        <p:sp>
          <p:nvSpPr>
            <p:cNvPr id="34" name="矩形 33">
              <a:extLst>
                <a:ext uri="{FF2B5EF4-FFF2-40B4-BE49-F238E27FC236}">
                  <a16:creationId xmlns:a16="http://schemas.microsoft.com/office/drawing/2014/main" xmlns="" id="{0DA334BF-014B-42AE-8965-6658BCD562BF}"/>
                </a:ext>
              </a:extLst>
            </p:cNvPr>
            <p:cNvSpPr/>
            <p:nvPr/>
          </p:nvSpPr>
          <p:spPr>
            <a:xfrm>
              <a:off x="7285470" y="2741820"/>
              <a:ext cx="1000286" cy="280318"/>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客户问法</a:t>
              </a: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xmlns="" id="{9BABD40B-85E4-4621-BE06-9C3C550E2629}"/>
                </a:ext>
              </a:extLst>
            </p:cNvPr>
            <p:cNvSpPr txBox="1"/>
            <p:nvPr/>
          </p:nvSpPr>
          <p:spPr>
            <a:xfrm>
              <a:off x="3763530" y="2646786"/>
              <a:ext cx="1099661" cy="253916"/>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语义匹配成功</a:t>
              </a:r>
            </a:p>
          </p:txBody>
        </p:sp>
        <p:cxnSp>
          <p:nvCxnSpPr>
            <p:cNvPr id="22" name="连接符: 肘形 21">
              <a:extLst>
                <a:ext uri="{FF2B5EF4-FFF2-40B4-BE49-F238E27FC236}">
                  <a16:creationId xmlns:a16="http://schemas.microsoft.com/office/drawing/2014/main" xmlns="" id="{90910530-74D7-44E4-B86D-26F1023A3A57}"/>
                </a:ext>
              </a:extLst>
            </p:cNvPr>
            <p:cNvCxnSpPr>
              <a:cxnSpLocks/>
              <a:stCxn id="34" idx="1"/>
              <a:endCxn id="69" idx="2"/>
            </p:cNvCxnSpPr>
            <p:nvPr/>
          </p:nvCxnSpPr>
          <p:spPr>
            <a:xfrm rot="10800000">
              <a:off x="3020450" y="2255466"/>
              <a:ext cx="4265020" cy="626513"/>
            </a:xfrm>
            <a:prstGeom prst="bentConnector2">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组合 44">
            <a:extLst>
              <a:ext uri="{FF2B5EF4-FFF2-40B4-BE49-F238E27FC236}">
                <a16:creationId xmlns:a16="http://schemas.microsoft.com/office/drawing/2014/main" xmlns="" id="{5CB5C57A-17D6-4E17-ABC5-61A6FCEBE614}"/>
              </a:ext>
            </a:extLst>
          </p:cNvPr>
          <p:cNvGrpSpPr/>
          <p:nvPr/>
        </p:nvGrpSpPr>
        <p:grpSpPr>
          <a:xfrm>
            <a:off x="4033402" y="3007288"/>
            <a:ext cx="7022141" cy="1761268"/>
            <a:chOff x="3025052" y="2255466"/>
            <a:chExt cx="5266606" cy="1320951"/>
          </a:xfrm>
        </p:grpSpPr>
        <p:sp>
          <p:nvSpPr>
            <p:cNvPr id="39" name="文本框 38">
              <a:extLst>
                <a:ext uri="{FF2B5EF4-FFF2-40B4-BE49-F238E27FC236}">
                  <a16:creationId xmlns:a16="http://schemas.microsoft.com/office/drawing/2014/main" xmlns="" id="{D938C64C-777B-4297-AF2F-D6918223918E}"/>
                </a:ext>
              </a:extLst>
            </p:cNvPr>
            <p:cNvSpPr txBox="1"/>
            <p:nvPr/>
          </p:nvSpPr>
          <p:spPr>
            <a:xfrm>
              <a:off x="3738716" y="3159259"/>
              <a:ext cx="1170816" cy="253916"/>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语义匹配成功</a:t>
              </a:r>
            </a:p>
          </p:txBody>
        </p:sp>
        <p:sp>
          <p:nvSpPr>
            <p:cNvPr id="40" name="矩形 39">
              <a:extLst>
                <a:ext uri="{FF2B5EF4-FFF2-40B4-BE49-F238E27FC236}">
                  <a16:creationId xmlns:a16="http://schemas.microsoft.com/office/drawing/2014/main" xmlns="" id="{4D1BAA27-0860-4BDB-A598-F0D640E36B28}"/>
                </a:ext>
              </a:extLst>
            </p:cNvPr>
            <p:cNvSpPr/>
            <p:nvPr/>
          </p:nvSpPr>
          <p:spPr>
            <a:xfrm>
              <a:off x="7291372" y="3296099"/>
              <a:ext cx="1000286" cy="280318"/>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客户问法</a:t>
              </a: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cxnSp>
          <p:nvCxnSpPr>
            <p:cNvPr id="54" name="连接符: 肘形 53">
              <a:extLst>
                <a:ext uri="{FF2B5EF4-FFF2-40B4-BE49-F238E27FC236}">
                  <a16:creationId xmlns:a16="http://schemas.microsoft.com/office/drawing/2014/main" xmlns="" id="{DCB2855A-1520-45B5-8401-884F321EB5C1}"/>
                </a:ext>
              </a:extLst>
            </p:cNvPr>
            <p:cNvCxnSpPr>
              <a:cxnSpLocks/>
              <a:stCxn id="40" idx="1"/>
              <a:endCxn id="69" idx="2"/>
            </p:cNvCxnSpPr>
            <p:nvPr/>
          </p:nvCxnSpPr>
          <p:spPr>
            <a:xfrm rot="10800000">
              <a:off x="3025052" y="2255466"/>
              <a:ext cx="4266320" cy="1180792"/>
            </a:xfrm>
            <a:prstGeom prst="bentConnector2">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组合 52">
            <a:extLst>
              <a:ext uri="{FF2B5EF4-FFF2-40B4-BE49-F238E27FC236}">
                <a16:creationId xmlns:a16="http://schemas.microsoft.com/office/drawing/2014/main" xmlns="" id="{EEE924C6-8785-4A68-B370-4AC8F6329320}"/>
              </a:ext>
            </a:extLst>
          </p:cNvPr>
          <p:cNvGrpSpPr/>
          <p:nvPr/>
        </p:nvGrpSpPr>
        <p:grpSpPr>
          <a:xfrm>
            <a:off x="404087" y="2448334"/>
            <a:ext cx="3410839" cy="3130512"/>
            <a:chOff x="303065" y="1836250"/>
            <a:chExt cx="2558129" cy="2347884"/>
          </a:xfrm>
        </p:grpSpPr>
        <p:sp>
          <p:nvSpPr>
            <p:cNvPr id="48" name="椭圆 47">
              <a:extLst>
                <a:ext uri="{FF2B5EF4-FFF2-40B4-BE49-F238E27FC236}">
                  <a16:creationId xmlns:a16="http://schemas.microsoft.com/office/drawing/2014/main" xmlns="" id="{3372806B-8A07-4878-A9A7-7CA83D8D51B6}"/>
                </a:ext>
              </a:extLst>
            </p:cNvPr>
            <p:cNvSpPr/>
            <p:nvPr/>
          </p:nvSpPr>
          <p:spPr>
            <a:xfrm>
              <a:off x="2377588" y="1836250"/>
              <a:ext cx="483606" cy="2347884"/>
            </a:xfrm>
            <a:prstGeom prst="ellipse">
              <a:avLst/>
            </a:prstGeom>
            <a:noFill/>
            <a:ln w="127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0" name="文本框 49">
              <a:extLst>
                <a:ext uri="{FF2B5EF4-FFF2-40B4-BE49-F238E27FC236}">
                  <a16:creationId xmlns:a16="http://schemas.microsoft.com/office/drawing/2014/main" xmlns="" id="{209E300D-E132-422F-9016-F02BE3108C89}"/>
                </a:ext>
              </a:extLst>
            </p:cNvPr>
            <p:cNvSpPr txBox="1"/>
            <p:nvPr/>
          </p:nvSpPr>
          <p:spPr>
            <a:xfrm>
              <a:off x="303065" y="2545516"/>
              <a:ext cx="2030478" cy="789447"/>
            </a:xfrm>
            <a:prstGeom prst="rect">
              <a:avLst/>
            </a:prstGeom>
            <a:noFill/>
          </p:spPr>
          <p:txBody>
            <a:bodyPr wrap="square" rtlCol="0">
              <a:spAutoFit/>
            </a:bodyPr>
            <a:lstStyle/>
            <a:p>
              <a:pPr>
                <a:lnSpc>
                  <a:spcPct val="13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当问题与答案出现“多对一”时，自动触发深度学习</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（对多个问题进行聚类学习）</a:t>
              </a:r>
              <a:endParaRPr lang="zh-CN" altLang="en-US" sz="1867"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59" name="星形: 五角 58">
            <a:extLst>
              <a:ext uri="{FF2B5EF4-FFF2-40B4-BE49-F238E27FC236}">
                <a16:creationId xmlns:a16="http://schemas.microsoft.com/office/drawing/2014/main" xmlns="" id="{3E7095C7-ECFD-4E73-8867-F271FC937C9F}"/>
              </a:ext>
            </a:extLst>
          </p:cNvPr>
          <p:cNvSpPr/>
          <p:nvPr/>
        </p:nvSpPr>
        <p:spPr>
          <a:xfrm>
            <a:off x="888856" y="1146974"/>
            <a:ext cx="432000" cy="421653"/>
          </a:xfrm>
          <a:prstGeom prst="star5">
            <a:avLst/>
          </a:prstGeom>
          <a:solidFill>
            <a:srgbClr val="2D6B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extLst>
      <p:ext uri="{BB962C8B-B14F-4D97-AF65-F5344CB8AC3E}">
        <p14:creationId xmlns:p14="http://schemas.microsoft.com/office/powerpoint/2010/main" val="26931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right)">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wipe(right)">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right)">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wipe(right)">
                                      <p:cBhvr>
                                        <p:cTn id="2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88C2F733-A597-4873-BA12-9B339DE9A4BE}"/>
              </a:ext>
            </a:extLst>
          </p:cNvPr>
          <p:cNvSpPr/>
          <p:nvPr/>
        </p:nvSpPr>
        <p:spPr>
          <a:xfrm>
            <a:off x="2735627" y="2243478"/>
            <a:ext cx="1248139" cy="480053"/>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7" dirty="0">
                <a:latin typeface="微软雅黑" panose="020B0503020204020204" pitchFamily="34" charset="-122"/>
                <a:ea typeface="微软雅黑" panose="020B0503020204020204" pitchFamily="34" charset="-122"/>
              </a:rPr>
              <a:t>语音识别</a:t>
            </a:r>
          </a:p>
        </p:txBody>
      </p:sp>
      <p:sp>
        <p:nvSpPr>
          <p:cNvPr id="3" name="文本框 2">
            <a:extLst>
              <a:ext uri="{FF2B5EF4-FFF2-40B4-BE49-F238E27FC236}">
                <a16:creationId xmlns:a16="http://schemas.microsoft.com/office/drawing/2014/main" xmlns="" id="{C51FEBB5-E4F4-486C-B4A4-3CD65AF82DCE}"/>
              </a:ext>
            </a:extLst>
          </p:cNvPr>
          <p:cNvSpPr txBox="1"/>
          <p:nvPr/>
        </p:nvSpPr>
        <p:spPr>
          <a:xfrm>
            <a:off x="239349" y="1379381"/>
            <a:ext cx="1119848" cy="379656"/>
          </a:xfrm>
          <a:prstGeom prst="rect">
            <a:avLst/>
          </a:prstGeom>
          <a:noFill/>
        </p:spPr>
        <p:txBody>
          <a:bodyPr wrap="square" rtlCol="0">
            <a:spAutoFit/>
          </a:bodyPr>
          <a:lstStyle/>
          <a:p>
            <a:pPr algn="ctr"/>
            <a:r>
              <a:rPr lang="zh-CN" altLang="en-US" sz="1867" dirty="0">
                <a:latin typeface="微软雅黑" panose="020B0503020204020204" pitchFamily="34" charset="-122"/>
                <a:ea typeface="微软雅黑" panose="020B0503020204020204" pitchFamily="34" charset="-122"/>
              </a:rPr>
              <a:t>客户</a:t>
            </a:r>
            <a:r>
              <a:rPr lang="en-US" altLang="zh-CN" sz="1867" dirty="0">
                <a:latin typeface="微软雅黑" panose="020B0503020204020204" pitchFamily="34" charset="-122"/>
                <a:ea typeface="微软雅黑" panose="020B0503020204020204" pitchFamily="34" charset="-122"/>
              </a:rPr>
              <a:t>A</a:t>
            </a:r>
            <a:endParaRPr lang="zh-CN" altLang="en-US" sz="1867" dirty="0">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xmlns="" id="{6160D69E-4398-479D-B602-D72D8BCFC80A}"/>
              </a:ext>
            </a:extLst>
          </p:cNvPr>
          <p:cNvSpPr/>
          <p:nvPr/>
        </p:nvSpPr>
        <p:spPr>
          <a:xfrm>
            <a:off x="2735627" y="2915552"/>
            <a:ext cx="1248139" cy="480053"/>
          </a:xfrm>
          <a:prstGeom prst="rect">
            <a:avLst/>
          </a:prstGeom>
          <a:noFill/>
          <a:ln>
            <a:solidFill>
              <a:srgbClr val="31859C"/>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zh-CN" altLang="en-US" sz="1867" dirty="0">
                <a:solidFill>
                  <a:schemeClr val="tx1">
                    <a:lumMod val="75000"/>
                    <a:lumOff val="25000"/>
                  </a:schemeClr>
                </a:solidFill>
                <a:latin typeface="微软雅黑" panose="020B0503020204020204" pitchFamily="34" charset="-122"/>
                <a:ea typeface="微软雅黑" panose="020B0503020204020204" pitchFamily="34" charset="-122"/>
              </a:rPr>
              <a:t>声纹识别</a:t>
            </a:r>
          </a:p>
        </p:txBody>
      </p:sp>
      <p:sp>
        <p:nvSpPr>
          <p:cNvPr id="14" name="矩形 13">
            <a:extLst>
              <a:ext uri="{FF2B5EF4-FFF2-40B4-BE49-F238E27FC236}">
                <a16:creationId xmlns:a16="http://schemas.microsoft.com/office/drawing/2014/main" xmlns="" id="{196BAABF-018C-46A6-9A4B-64225181ABAC}"/>
              </a:ext>
            </a:extLst>
          </p:cNvPr>
          <p:cNvSpPr/>
          <p:nvPr/>
        </p:nvSpPr>
        <p:spPr>
          <a:xfrm>
            <a:off x="6905252" y="1209849"/>
            <a:ext cx="2290473" cy="108799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150000"/>
              </a:lnSpc>
            </a:pPr>
            <a:r>
              <a:rPr lang="en-US" altLang="zh-CN" sz="1867" dirty="0">
                <a:latin typeface="微软雅黑" panose="020B0503020204020204" pitchFamily="34" charset="-122"/>
                <a:ea typeface="微软雅黑" panose="020B0503020204020204" pitchFamily="34" charset="-122"/>
              </a:rPr>
              <a:t>NLP</a:t>
            </a:r>
            <a:r>
              <a:rPr lang="zh-CN" altLang="en-US" sz="1867" dirty="0">
                <a:latin typeface="微软雅黑" panose="020B0503020204020204" pitchFamily="34" charset="-122"/>
                <a:ea typeface="微软雅黑" panose="020B0503020204020204" pitchFamily="34" charset="-122"/>
              </a:rPr>
              <a:t>语义理解</a:t>
            </a:r>
            <a:endParaRPr lang="en-US" altLang="zh-CN" sz="1867" dirty="0">
              <a:latin typeface="微软雅黑" panose="020B0503020204020204" pitchFamily="34" charset="-122"/>
              <a:ea typeface="微软雅黑" panose="020B0503020204020204" pitchFamily="34" charset="-122"/>
            </a:endParaRPr>
          </a:p>
          <a:p>
            <a:pPr algn="ctr">
              <a:lnSpc>
                <a:spcPct val="150000"/>
              </a:lnSpc>
            </a:pPr>
            <a:r>
              <a:rPr lang="zh-CN" altLang="en-US" sz="1867" dirty="0">
                <a:latin typeface="微软雅黑" panose="020B0503020204020204" pitchFamily="34" charset="-122"/>
                <a:ea typeface="微软雅黑" panose="020B0503020204020204" pitchFamily="34" charset="-122"/>
              </a:rPr>
              <a:t>（含深度学习）</a:t>
            </a:r>
          </a:p>
        </p:txBody>
      </p:sp>
      <p:sp>
        <p:nvSpPr>
          <p:cNvPr id="22" name="矩形 21">
            <a:extLst>
              <a:ext uri="{FF2B5EF4-FFF2-40B4-BE49-F238E27FC236}">
                <a16:creationId xmlns:a16="http://schemas.microsoft.com/office/drawing/2014/main" xmlns="" id="{943ECFB0-7196-41A8-A9F8-1D5EA2599E29}"/>
              </a:ext>
            </a:extLst>
          </p:cNvPr>
          <p:cNvSpPr/>
          <p:nvPr/>
        </p:nvSpPr>
        <p:spPr>
          <a:xfrm>
            <a:off x="10832803" y="1513816"/>
            <a:ext cx="1008789" cy="480053"/>
          </a:xfrm>
          <a:prstGeom prst="rect">
            <a:avLst/>
          </a:prstGeom>
          <a:noFill/>
          <a:ln>
            <a:solidFill>
              <a:srgbClr val="31859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zh-CN" altLang="en-US" sz="1867" dirty="0">
                <a:solidFill>
                  <a:schemeClr val="tx1">
                    <a:lumMod val="75000"/>
                    <a:lumOff val="25000"/>
                  </a:schemeClr>
                </a:solidFill>
                <a:latin typeface="微软雅黑" panose="020B0503020204020204" pitchFamily="34" charset="-122"/>
                <a:ea typeface="微软雅黑" panose="020B0503020204020204" pitchFamily="34" charset="-122"/>
              </a:rPr>
              <a:t>答案</a:t>
            </a:r>
          </a:p>
        </p:txBody>
      </p:sp>
      <p:sp>
        <p:nvSpPr>
          <p:cNvPr id="23" name="矩形 22">
            <a:extLst>
              <a:ext uri="{FF2B5EF4-FFF2-40B4-BE49-F238E27FC236}">
                <a16:creationId xmlns:a16="http://schemas.microsoft.com/office/drawing/2014/main" xmlns="" id="{0C1DAFDA-DCF4-43D3-A16E-14DC9715317C}"/>
              </a:ext>
            </a:extLst>
          </p:cNvPr>
          <p:cNvSpPr/>
          <p:nvPr/>
        </p:nvSpPr>
        <p:spPr>
          <a:xfrm>
            <a:off x="5435984" y="4811575"/>
            <a:ext cx="1248139" cy="480053"/>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zh-CN" altLang="en-US" sz="1867" dirty="0">
                <a:latin typeface="微软雅黑" panose="020B0503020204020204" pitchFamily="34" charset="-122"/>
                <a:ea typeface="微软雅黑" panose="020B0503020204020204" pitchFamily="34" charset="-122"/>
              </a:rPr>
              <a:t>语音合成</a:t>
            </a:r>
          </a:p>
        </p:txBody>
      </p:sp>
      <p:cxnSp>
        <p:nvCxnSpPr>
          <p:cNvPr id="24" name="直接箭头连接符 23">
            <a:extLst>
              <a:ext uri="{FF2B5EF4-FFF2-40B4-BE49-F238E27FC236}">
                <a16:creationId xmlns:a16="http://schemas.microsoft.com/office/drawing/2014/main" xmlns="" id="{977E349D-452F-4F66-BD7D-CDC29760D5D1}"/>
              </a:ext>
            </a:extLst>
          </p:cNvPr>
          <p:cNvCxnSpPr>
            <a:cxnSpLocks/>
            <a:stCxn id="3" idx="3"/>
          </p:cNvCxnSpPr>
          <p:nvPr/>
        </p:nvCxnSpPr>
        <p:spPr>
          <a:xfrm>
            <a:off x="1359197" y="1569209"/>
            <a:ext cx="5529008" cy="273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xmlns="" id="{47C5A245-F44C-4DF2-9B64-62852BDCE203}"/>
              </a:ext>
            </a:extLst>
          </p:cNvPr>
          <p:cNvSpPr txBox="1"/>
          <p:nvPr/>
        </p:nvSpPr>
        <p:spPr>
          <a:xfrm>
            <a:off x="2720067" y="1235466"/>
            <a:ext cx="1351548"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文字咨询</a:t>
            </a:r>
          </a:p>
        </p:txBody>
      </p:sp>
      <p:cxnSp>
        <p:nvCxnSpPr>
          <p:cNvPr id="27" name="连接符: 肘形 26">
            <a:extLst>
              <a:ext uri="{FF2B5EF4-FFF2-40B4-BE49-F238E27FC236}">
                <a16:creationId xmlns:a16="http://schemas.microsoft.com/office/drawing/2014/main" xmlns="" id="{FAD2498B-ECE8-44FB-A20B-9617CE4A7912}"/>
              </a:ext>
            </a:extLst>
          </p:cNvPr>
          <p:cNvCxnSpPr>
            <a:cxnSpLocks/>
            <a:stCxn id="3" idx="3"/>
            <a:endCxn id="2" idx="1"/>
          </p:cNvCxnSpPr>
          <p:nvPr/>
        </p:nvCxnSpPr>
        <p:spPr>
          <a:xfrm>
            <a:off x="1359197" y="1569209"/>
            <a:ext cx="1376430" cy="91429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xmlns="" id="{B8D3D65E-1002-462C-BCBC-8D0409E41562}"/>
              </a:ext>
            </a:extLst>
          </p:cNvPr>
          <p:cNvSpPr txBox="1"/>
          <p:nvPr/>
        </p:nvSpPr>
        <p:spPr>
          <a:xfrm>
            <a:off x="1679510" y="2514862"/>
            <a:ext cx="1105247"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语音咨询</a:t>
            </a:r>
          </a:p>
        </p:txBody>
      </p:sp>
      <p:cxnSp>
        <p:nvCxnSpPr>
          <p:cNvPr id="31" name="连接符: 肘形 30">
            <a:extLst>
              <a:ext uri="{FF2B5EF4-FFF2-40B4-BE49-F238E27FC236}">
                <a16:creationId xmlns:a16="http://schemas.microsoft.com/office/drawing/2014/main" xmlns="" id="{8E21B336-AD8F-4956-9DB8-165FE4358D28}"/>
              </a:ext>
            </a:extLst>
          </p:cNvPr>
          <p:cNvCxnSpPr>
            <a:cxnSpLocks/>
            <a:stCxn id="2" idx="3"/>
          </p:cNvCxnSpPr>
          <p:nvPr/>
        </p:nvCxnSpPr>
        <p:spPr>
          <a:xfrm flipV="1">
            <a:off x="3983766" y="1584568"/>
            <a:ext cx="2904439" cy="89893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xmlns="" id="{6EE36335-E7A8-4054-8BC3-1FE3EC667846}"/>
              </a:ext>
            </a:extLst>
          </p:cNvPr>
          <p:cNvCxnSpPr>
            <a:cxnSpLocks/>
            <a:stCxn id="14" idx="3"/>
            <a:endCxn id="22" idx="1"/>
          </p:cNvCxnSpPr>
          <p:nvPr/>
        </p:nvCxnSpPr>
        <p:spPr>
          <a:xfrm flipV="1">
            <a:off x="9195725" y="1753844"/>
            <a:ext cx="163707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连接符: 肘形 38">
            <a:extLst>
              <a:ext uri="{FF2B5EF4-FFF2-40B4-BE49-F238E27FC236}">
                <a16:creationId xmlns:a16="http://schemas.microsoft.com/office/drawing/2014/main" xmlns="" id="{777DE85F-C128-454C-A3DD-0CDB6BA1631C}"/>
              </a:ext>
            </a:extLst>
          </p:cNvPr>
          <p:cNvCxnSpPr>
            <a:cxnSpLocks/>
            <a:stCxn id="22" idx="2"/>
            <a:endCxn id="3" idx="2"/>
          </p:cNvCxnSpPr>
          <p:nvPr/>
        </p:nvCxnSpPr>
        <p:spPr>
          <a:xfrm rot="5400000" flipH="1">
            <a:off x="5950820" y="-3392509"/>
            <a:ext cx="234832" cy="10537925"/>
          </a:xfrm>
          <a:prstGeom prst="bentConnector3">
            <a:avLst>
              <a:gd name="adj1" fmla="val -97346"/>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xmlns="" id="{52EC4201-30DE-4E13-90F1-05148D35BD8D}"/>
              </a:ext>
            </a:extLst>
          </p:cNvPr>
          <p:cNvSpPr txBox="1"/>
          <p:nvPr/>
        </p:nvSpPr>
        <p:spPr>
          <a:xfrm>
            <a:off x="5435984" y="3798911"/>
            <a:ext cx="1840080"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文字回复</a:t>
            </a:r>
          </a:p>
        </p:txBody>
      </p:sp>
      <p:cxnSp>
        <p:nvCxnSpPr>
          <p:cNvPr id="49" name="连接符: 肘形 48">
            <a:extLst>
              <a:ext uri="{FF2B5EF4-FFF2-40B4-BE49-F238E27FC236}">
                <a16:creationId xmlns:a16="http://schemas.microsoft.com/office/drawing/2014/main" xmlns="" id="{A2938304-732D-49CB-AA67-D01C941A7714}"/>
              </a:ext>
            </a:extLst>
          </p:cNvPr>
          <p:cNvCxnSpPr>
            <a:cxnSpLocks/>
            <a:stCxn id="22" idx="2"/>
            <a:endCxn id="23" idx="3"/>
          </p:cNvCxnSpPr>
          <p:nvPr/>
        </p:nvCxnSpPr>
        <p:spPr>
          <a:xfrm rot="5400000">
            <a:off x="7481795" y="1196197"/>
            <a:ext cx="3057732" cy="465307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连接符: 肘形 51">
            <a:extLst>
              <a:ext uri="{FF2B5EF4-FFF2-40B4-BE49-F238E27FC236}">
                <a16:creationId xmlns:a16="http://schemas.microsoft.com/office/drawing/2014/main" xmlns="" id="{58ADFDC2-C0A9-4F95-8BCA-E4BADFCBCFC4}"/>
              </a:ext>
            </a:extLst>
          </p:cNvPr>
          <p:cNvCxnSpPr>
            <a:cxnSpLocks/>
            <a:stCxn id="23" idx="1"/>
            <a:endCxn id="3" idx="2"/>
          </p:cNvCxnSpPr>
          <p:nvPr/>
        </p:nvCxnSpPr>
        <p:spPr>
          <a:xfrm rot="10800000">
            <a:off x="799274" y="1759038"/>
            <a:ext cx="4636711" cy="32925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xmlns="" id="{9F26CDB1-4B36-49D5-9FF3-5EAB737ADC16}"/>
              </a:ext>
            </a:extLst>
          </p:cNvPr>
          <p:cNvSpPr txBox="1"/>
          <p:nvPr/>
        </p:nvSpPr>
        <p:spPr>
          <a:xfrm>
            <a:off x="2928063" y="4626908"/>
            <a:ext cx="1840080"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语音回复</a:t>
            </a:r>
          </a:p>
        </p:txBody>
      </p:sp>
      <p:cxnSp>
        <p:nvCxnSpPr>
          <p:cNvPr id="66" name="连接符: 肘形 65">
            <a:extLst>
              <a:ext uri="{FF2B5EF4-FFF2-40B4-BE49-F238E27FC236}">
                <a16:creationId xmlns:a16="http://schemas.microsoft.com/office/drawing/2014/main" xmlns="" id="{837476D4-CDD2-45E5-80BF-FF9402EE590F}"/>
              </a:ext>
            </a:extLst>
          </p:cNvPr>
          <p:cNvCxnSpPr>
            <a:cxnSpLocks/>
            <a:stCxn id="3" idx="3"/>
            <a:endCxn id="11" idx="1"/>
          </p:cNvCxnSpPr>
          <p:nvPr/>
        </p:nvCxnSpPr>
        <p:spPr>
          <a:xfrm>
            <a:off x="1359197" y="1569209"/>
            <a:ext cx="1376430" cy="1586370"/>
          </a:xfrm>
          <a:prstGeom prst="bentConnector3">
            <a:avLst>
              <a:gd name="adj1" fmla="val 50000"/>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9" name="连接符: 肘形 68">
            <a:extLst>
              <a:ext uri="{FF2B5EF4-FFF2-40B4-BE49-F238E27FC236}">
                <a16:creationId xmlns:a16="http://schemas.microsoft.com/office/drawing/2014/main" xmlns="" id="{326BCDC4-1965-4EDB-9D95-A5807C634EA0}"/>
              </a:ext>
            </a:extLst>
          </p:cNvPr>
          <p:cNvCxnSpPr>
            <a:cxnSpLocks/>
            <a:stCxn id="11" idx="3"/>
          </p:cNvCxnSpPr>
          <p:nvPr/>
        </p:nvCxnSpPr>
        <p:spPr>
          <a:xfrm flipV="1">
            <a:off x="3983766" y="1596539"/>
            <a:ext cx="2904439" cy="1559040"/>
          </a:xfrm>
          <a:prstGeom prst="bentConnector3">
            <a:avLst>
              <a:gd name="adj1" fmla="val 50000"/>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xmlns="" id="{BB32194D-F1F1-4A08-AA96-1339A316887C}"/>
              </a:ext>
            </a:extLst>
          </p:cNvPr>
          <p:cNvSpPr/>
          <p:nvPr/>
        </p:nvSpPr>
        <p:spPr>
          <a:xfrm>
            <a:off x="0" y="0"/>
            <a:ext cx="4560147" cy="548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33" dirty="0" err="1">
                <a:solidFill>
                  <a:schemeClr val="bg1"/>
                </a:solidFill>
                <a:latin typeface="思源黑体 CN Light"/>
                <a:ea typeface="微软雅黑" panose="020B0503020204020204" pitchFamily="34" charset="-122"/>
              </a:rPr>
              <a:t>FiT</a:t>
            </a:r>
            <a:r>
              <a:rPr lang="zh-CN" altLang="en-US" sz="2133" dirty="0">
                <a:solidFill>
                  <a:schemeClr val="bg1"/>
                </a:solidFill>
                <a:latin typeface="思源黑体 CN Light"/>
                <a:ea typeface="微软雅黑" panose="020B0503020204020204" pitchFamily="34" charset="-122"/>
              </a:rPr>
              <a:t>智能客服</a:t>
            </a:r>
            <a:r>
              <a:rPr lang="en-US" altLang="zh-CN" sz="2133" dirty="0">
                <a:solidFill>
                  <a:schemeClr val="bg1"/>
                </a:solidFill>
                <a:latin typeface="思源黑体 CN Light"/>
                <a:ea typeface="微软雅黑" panose="020B0503020204020204" pitchFamily="34" charset="-122"/>
              </a:rPr>
              <a:t>---</a:t>
            </a:r>
            <a:r>
              <a:rPr lang="zh-CN" altLang="en-US" sz="2133" dirty="0">
                <a:solidFill>
                  <a:schemeClr val="bg1"/>
                </a:solidFill>
                <a:latin typeface="思源黑体 CN Light"/>
                <a:ea typeface="微软雅黑" panose="020B0503020204020204" pitchFamily="34" charset="-122"/>
              </a:rPr>
              <a:t>功能整合逻辑</a:t>
            </a:r>
            <a:endParaRPr lang="zh-CN" altLang="en-US" sz="2133" dirty="0">
              <a:solidFill>
                <a:schemeClr val="bg1"/>
              </a:solidFill>
              <a:latin typeface="微软雅黑" charset="0"/>
              <a:ea typeface="微软雅黑" charset="0"/>
            </a:endParaRPr>
          </a:p>
        </p:txBody>
      </p:sp>
      <p:sp>
        <p:nvSpPr>
          <p:cNvPr id="45" name="矩形 44">
            <a:extLst>
              <a:ext uri="{FF2B5EF4-FFF2-40B4-BE49-F238E27FC236}">
                <a16:creationId xmlns:a16="http://schemas.microsoft.com/office/drawing/2014/main" xmlns="" id="{40A7B2ED-979C-4187-A8A8-3AD2AAEF9388}"/>
              </a:ext>
            </a:extLst>
          </p:cNvPr>
          <p:cNvSpPr/>
          <p:nvPr/>
        </p:nvSpPr>
        <p:spPr>
          <a:xfrm>
            <a:off x="799274" y="5798426"/>
            <a:ext cx="559924" cy="33613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1867"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xmlns="" id="{5FE35C10-2430-4884-8036-B7469637A99B}"/>
              </a:ext>
            </a:extLst>
          </p:cNvPr>
          <p:cNvSpPr txBox="1"/>
          <p:nvPr/>
        </p:nvSpPr>
        <p:spPr>
          <a:xfrm>
            <a:off x="1359197" y="5761311"/>
            <a:ext cx="2592288" cy="379656"/>
          </a:xfrm>
          <a:prstGeom prst="rect">
            <a:avLst/>
          </a:prstGeom>
          <a:noFill/>
        </p:spPr>
        <p:txBody>
          <a:bodyPr wrap="square" rtlCol="0">
            <a:spAutoFit/>
          </a:bodyPr>
          <a:lstStyle/>
          <a:p>
            <a:r>
              <a:rPr lang="zh-CN" altLang="en-US" sz="1867" dirty="0">
                <a:latin typeface="微软雅黑" panose="020B0503020204020204" pitchFamily="34" charset="-122"/>
                <a:ea typeface="微软雅黑" panose="020B0503020204020204" pitchFamily="34" charset="-122"/>
              </a:rPr>
              <a:t>腾讯可提供能力</a:t>
            </a:r>
          </a:p>
        </p:txBody>
      </p:sp>
    </p:spTree>
    <p:extLst>
      <p:ext uri="{BB962C8B-B14F-4D97-AF65-F5344CB8AC3E}">
        <p14:creationId xmlns:p14="http://schemas.microsoft.com/office/powerpoint/2010/main" val="1734916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xmlns="" id="{4A391EB1-EF93-4996-AD70-CCBE71BEAE8F}"/>
              </a:ext>
            </a:extLst>
          </p:cNvPr>
          <p:cNvSpPr/>
          <p:nvPr/>
        </p:nvSpPr>
        <p:spPr>
          <a:xfrm>
            <a:off x="0" y="0"/>
            <a:ext cx="4560147" cy="548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33" dirty="0" err="1">
                <a:solidFill>
                  <a:schemeClr val="bg1"/>
                </a:solidFill>
                <a:latin typeface="思源黑体 CN Light"/>
                <a:ea typeface="微软雅黑" panose="020B0503020204020204" pitchFamily="34" charset="-122"/>
              </a:rPr>
              <a:t>FiT</a:t>
            </a:r>
            <a:r>
              <a:rPr lang="zh-CN" altLang="en-US" sz="2133" dirty="0">
                <a:latin typeface="微软雅黑" charset="0"/>
                <a:ea typeface="微软雅黑" charset="0"/>
              </a:rPr>
              <a:t>智能客服</a:t>
            </a:r>
            <a:r>
              <a:rPr lang="en-US" altLang="zh-CN" sz="2133" dirty="0">
                <a:latin typeface="微软雅黑" charset="0"/>
                <a:ea typeface="微软雅黑" charset="0"/>
              </a:rPr>
              <a:t>---</a:t>
            </a:r>
            <a:r>
              <a:rPr lang="zh-CN" altLang="en-US" sz="2133" dirty="0">
                <a:latin typeface="微软雅黑" charset="0"/>
                <a:ea typeface="微软雅黑" charset="0"/>
              </a:rPr>
              <a:t>产品模式</a:t>
            </a:r>
          </a:p>
        </p:txBody>
      </p:sp>
      <p:sp>
        <p:nvSpPr>
          <p:cNvPr id="7" name="文本框 6">
            <a:extLst>
              <a:ext uri="{FF2B5EF4-FFF2-40B4-BE49-F238E27FC236}">
                <a16:creationId xmlns:a16="http://schemas.microsoft.com/office/drawing/2014/main" xmlns="" id="{D972CE4A-8A02-42C7-A870-856DDEF6A969}"/>
              </a:ext>
            </a:extLst>
          </p:cNvPr>
          <p:cNvSpPr txBox="1"/>
          <p:nvPr/>
        </p:nvSpPr>
        <p:spPr>
          <a:xfrm>
            <a:off x="335361" y="4809848"/>
            <a:ext cx="2317092" cy="1372683"/>
          </a:xfrm>
          <a:prstGeom prst="rect">
            <a:avLst/>
          </a:prstGeom>
          <a:noFill/>
        </p:spPr>
        <p:txBody>
          <a:bodyPr wrap="square" lIns="192000" rtlCol="0">
            <a:spAutoFit/>
          </a:bodyPr>
          <a:lstStyle/>
          <a:p>
            <a:pPr>
              <a:lnSpc>
                <a:spcPct val="130000"/>
              </a:lnSpc>
            </a:pPr>
            <a:r>
              <a:rPr lang="zh-CN" altLang="en-US" sz="1600" b="1" dirty="0">
                <a:solidFill>
                  <a:schemeClr val="accent1"/>
                </a:solidFill>
                <a:latin typeface="微软雅黑" panose="020B0503020204020204" pitchFamily="34" charset="-122"/>
                <a:ea typeface="微软雅黑" panose="020B0503020204020204" pitchFamily="34" charset="-122"/>
              </a:rPr>
              <a:t>个性化项目开发：</a:t>
            </a:r>
            <a:endParaRPr lang="en-US" altLang="zh-CN" sz="1600" b="1" dirty="0">
              <a:solidFill>
                <a:schemeClr val="accent1"/>
              </a:solidFill>
              <a:latin typeface="微软雅黑" panose="020B0503020204020204" pitchFamily="34" charset="-122"/>
              <a:ea typeface="微软雅黑" panose="020B0503020204020204" pitchFamily="34" charset="-122"/>
            </a:endParaRPr>
          </a:p>
          <a:p>
            <a:pPr marL="239994" indent="-287993">
              <a:lnSpc>
                <a:spcPct val="130000"/>
              </a:lnSpc>
              <a:buAutoNum type="arabicPeriod"/>
            </a:pPr>
            <a:r>
              <a:rPr lang="zh-CN" altLang="en-US" sz="1600" dirty="0">
                <a:latin typeface="微软雅黑" panose="020B0503020204020204" pitchFamily="34" charset="-122"/>
                <a:ea typeface="微软雅黑" panose="020B0503020204020204" pitchFamily="34" charset="-122"/>
              </a:rPr>
              <a:t>基础功能开发</a:t>
            </a:r>
            <a:endParaRPr lang="en-US" altLang="zh-CN" sz="1600" dirty="0">
              <a:latin typeface="微软雅黑" panose="020B0503020204020204" pitchFamily="34" charset="-122"/>
              <a:ea typeface="微软雅黑" panose="020B0503020204020204" pitchFamily="34" charset="-122"/>
            </a:endParaRPr>
          </a:p>
          <a:p>
            <a:pPr marL="239994" indent="-287993">
              <a:lnSpc>
                <a:spcPct val="130000"/>
              </a:lnSpc>
              <a:buAutoNum type="arabicPeriod"/>
            </a:pPr>
            <a:r>
              <a:rPr lang="zh-CN" altLang="en-US" sz="1600" dirty="0">
                <a:latin typeface="微软雅黑" panose="020B0503020204020204" pitchFamily="34" charset="-122"/>
                <a:ea typeface="微软雅黑" panose="020B0503020204020204" pitchFamily="34" charset="-122"/>
              </a:rPr>
              <a:t>周边系统对接</a:t>
            </a:r>
            <a:endParaRPr lang="en-US" altLang="zh-CN" sz="1600" dirty="0">
              <a:latin typeface="微软雅黑" panose="020B0503020204020204" pitchFamily="34" charset="-122"/>
              <a:ea typeface="微软雅黑" panose="020B0503020204020204" pitchFamily="34" charset="-122"/>
            </a:endParaRPr>
          </a:p>
          <a:p>
            <a:pPr marL="239994" indent="-287993">
              <a:lnSpc>
                <a:spcPct val="130000"/>
              </a:lnSpc>
              <a:buFontTx/>
              <a:buAutoNum type="arabicPeriod"/>
            </a:pPr>
            <a:r>
              <a:rPr lang="zh-CN" altLang="en-US" sz="1600" dirty="0">
                <a:latin typeface="微软雅黑" panose="020B0503020204020204" pitchFamily="34" charset="-122"/>
                <a:ea typeface="微软雅黑" panose="020B0503020204020204" pitchFamily="34" charset="-122"/>
              </a:rPr>
              <a:t>腾讯能力嵌入</a:t>
            </a:r>
            <a:endParaRPr lang="en-US" altLang="zh-CN" sz="16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xmlns="" id="{A333AB64-CBC8-4CFD-B8B2-1613F6633054}"/>
              </a:ext>
            </a:extLst>
          </p:cNvPr>
          <p:cNvSpPr txBox="1"/>
          <p:nvPr/>
        </p:nvSpPr>
        <p:spPr>
          <a:xfrm>
            <a:off x="2717943" y="4777792"/>
            <a:ext cx="3193792" cy="1692771"/>
          </a:xfrm>
          <a:prstGeom prst="rect">
            <a:avLst/>
          </a:prstGeom>
          <a:noFill/>
        </p:spPr>
        <p:txBody>
          <a:bodyPr wrap="square" rtlCol="0">
            <a:spAutoFit/>
          </a:bodyPr>
          <a:lstStyle/>
          <a:p>
            <a:pPr>
              <a:lnSpc>
                <a:spcPct val="130000"/>
              </a:lnSpc>
            </a:pPr>
            <a:r>
              <a:rPr lang="en-US" altLang="zh-CN" sz="1600" b="1" dirty="0">
                <a:solidFill>
                  <a:schemeClr val="accent1"/>
                </a:solidFill>
                <a:latin typeface="微软雅黑" panose="020B0503020204020204" pitchFamily="34" charset="-122"/>
                <a:ea typeface="微软雅黑" panose="020B0503020204020204" pitchFamily="34" charset="-122"/>
              </a:rPr>
              <a:t>AI</a:t>
            </a:r>
            <a:r>
              <a:rPr lang="zh-CN" altLang="en-US" sz="1600" b="1" dirty="0">
                <a:solidFill>
                  <a:schemeClr val="accent1"/>
                </a:solidFill>
                <a:latin typeface="微软雅黑" panose="020B0503020204020204" pitchFamily="34" charset="-122"/>
                <a:ea typeface="微软雅黑" panose="020B0503020204020204" pitchFamily="34" charset="-122"/>
              </a:rPr>
              <a:t> 能力输出：</a:t>
            </a:r>
            <a:endParaRPr lang="en-US" altLang="zh-CN" sz="1600" b="1" dirty="0">
              <a:solidFill>
                <a:schemeClr val="accent1"/>
              </a:solidFill>
              <a:latin typeface="微软雅黑" panose="020B0503020204020204" pitchFamily="34" charset="-122"/>
              <a:ea typeface="微软雅黑" panose="020B0503020204020204" pitchFamily="34" charset="-122"/>
            </a:endParaRPr>
          </a:p>
          <a:p>
            <a:pPr marL="239994" indent="-287993">
              <a:lnSpc>
                <a:spcPct val="130000"/>
              </a:lnSpc>
              <a:buAutoNum type="arabicPeriod"/>
            </a:pPr>
            <a:r>
              <a:rPr lang="en-US" altLang="zh-CN" sz="1600" dirty="0">
                <a:latin typeface="微软雅黑" panose="020B0503020204020204" pitchFamily="34" charset="-122"/>
                <a:ea typeface="微软雅黑" panose="020B0503020204020204" pitchFamily="34" charset="-122"/>
              </a:rPr>
              <a:t>Q&amp;A</a:t>
            </a:r>
            <a:r>
              <a:rPr lang="zh-CN" altLang="en-US" sz="1600" dirty="0">
                <a:latin typeface="微软雅黑" panose="020B0503020204020204" pitchFamily="34" charset="-122"/>
                <a:ea typeface="微软雅黑" panose="020B0503020204020204" pitchFamily="34" charset="-122"/>
              </a:rPr>
              <a:t>自学习</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深度学习</a:t>
            </a:r>
            <a:endParaRPr lang="en-US" altLang="zh-CN" sz="1600" dirty="0">
              <a:latin typeface="微软雅黑" panose="020B0503020204020204" pitchFamily="34" charset="-122"/>
              <a:ea typeface="微软雅黑" panose="020B0503020204020204" pitchFamily="34" charset="-122"/>
            </a:endParaRPr>
          </a:p>
          <a:p>
            <a:pPr marL="239994" indent="-287993">
              <a:lnSpc>
                <a:spcPct val="130000"/>
              </a:lnSpc>
              <a:buAutoNum type="arabicPeriod"/>
            </a:pPr>
            <a:r>
              <a:rPr lang="en-US" altLang="zh-CN" sz="1600" dirty="0">
                <a:latin typeface="微软雅黑" panose="020B0503020204020204" pitchFamily="34" charset="-122"/>
                <a:ea typeface="微软雅黑" panose="020B0503020204020204" pitchFamily="34" charset="-122"/>
              </a:rPr>
              <a:t>NLP</a:t>
            </a:r>
            <a:r>
              <a:rPr lang="zh-CN" altLang="en-US" sz="1600" dirty="0">
                <a:latin typeface="微软雅黑" panose="020B0503020204020204" pitchFamily="34" charset="-122"/>
                <a:ea typeface="微软雅黑" panose="020B0503020204020204" pitchFamily="34" charset="-122"/>
              </a:rPr>
              <a:t>解析（从客户问法到标准问题的识别匹配）</a:t>
            </a:r>
            <a:endParaRPr lang="en-US" altLang="zh-CN" sz="1600" dirty="0">
              <a:latin typeface="微软雅黑" panose="020B0503020204020204" pitchFamily="34" charset="-122"/>
              <a:ea typeface="微软雅黑" panose="020B0503020204020204" pitchFamily="34" charset="-122"/>
            </a:endParaRPr>
          </a:p>
          <a:p>
            <a:pPr marL="239994" indent="-287993">
              <a:lnSpc>
                <a:spcPct val="130000"/>
              </a:lnSpc>
              <a:buAutoNum type="arabicPeriod"/>
            </a:pPr>
            <a:r>
              <a:rPr lang="zh-CN" altLang="en-US" sz="1600" dirty="0">
                <a:latin typeface="微软雅黑" panose="020B0503020204020204" pitchFamily="34" charset="-122"/>
                <a:ea typeface="微软雅黑" panose="020B0503020204020204" pitchFamily="34" charset="-122"/>
              </a:rPr>
              <a:t>语音识别、语音合成等</a:t>
            </a:r>
            <a:endParaRPr lang="en-US" altLang="zh-CN" sz="1600"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xmlns="" id="{C4C158AF-890A-48DB-AC92-22BEDA42EA59}"/>
              </a:ext>
            </a:extLst>
          </p:cNvPr>
          <p:cNvSpPr txBox="1"/>
          <p:nvPr/>
        </p:nvSpPr>
        <p:spPr>
          <a:xfrm>
            <a:off x="3410706" y="1712843"/>
            <a:ext cx="1760697" cy="465833"/>
          </a:xfrm>
          <a:prstGeom prst="rect">
            <a:avLst/>
          </a:prstGeom>
          <a:noFill/>
        </p:spPr>
        <p:txBody>
          <a:bodyPr wrap="square" rtlCol="0">
            <a:spAutoFit/>
          </a:bodyPr>
          <a:lstStyle/>
          <a:p>
            <a:pPr>
              <a:lnSpc>
                <a:spcPct val="130000"/>
              </a:lnSpc>
            </a:pPr>
            <a:r>
              <a:rPr lang="zh-CN" altLang="en-US" sz="1867" dirty="0">
                <a:solidFill>
                  <a:schemeClr val="tx1">
                    <a:lumMod val="65000"/>
                    <a:lumOff val="35000"/>
                  </a:schemeClr>
                </a:solidFill>
                <a:latin typeface="微软雅黑" panose="020B0503020204020204" pitchFamily="34" charset="-122"/>
                <a:ea typeface="微软雅黑" panose="020B0503020204020204" pitchFamily="34" charset="-122"/>
              </a:rPr>
              <a:t>业务需求方</a:t>
            </a:r>
          </a:p>
        </p:txBody>
      </p:sp>
      <p:sp>
        <p:nvSpPr>
          <p:cNvPr id="5" name="矩形 4">
            <a:extLst>
              <a:ext uri="{FF2B5EF4-FFF2-40B4-BE49-F238E27FC236}">
                <a16:creationId xmlns:a16="http://schemas.microsoft.com/office/drawing/2014/main" xmlns="" id="{49F69172-96D3-4C62-9247-3515C9E4E155}"/>
              </a:ext>
            </a:extLst>
          </p:cNvPr>
          <p:cNvSpPr/>
          <p:nvPr/>
        </p:nvSpPr>
        <p:spPr>
          <a:xfrm>
            <a:off x="6318424" y="1687334"/>
            <a:ext cx="5472608" cy="1511399"/>
          </a:xfrm>
          <a:prstGeom prst="rect">
            <a:avLst/>
          </a:prstGeom>
          <a:noFill/>
          <a:ln w="12700">
            <a:solidFill>
              <a:srgbClr val="2D6B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67" dirty="0">
                <a:solidFill>
                  <a:schemeClr val="tx1">
                    <a:lumMod val="75000"/>
                    <a:lumOff val="25000"/>
                  </a:schemeClr>
                </a:solidFill>
                <a:latin typeface="微软雅黑" panose="020B0503020204020204" pitchFamily="34" charset="-122"/>
                <a:ea typeface="微软雅黑" panose="020B0503020204020204" pitchFamily="34" charset="-122"/>
              </a:rPr>
              <a:t>XX</a:t>
            </a:r>
            <a:r>
              <a:rPr lang="zh-CN" altLang="en-US" sz="1867" dirty="0">
                <a:solidFill>
                  <a:schemeClr val="tx1">
                    <a:lumMod val="75000"/>
                    <a:lumOff val="25000"/>
                  </a:schemeClr>
                </a:solidFill>
                <a:latin typeface="微软雅黑" panose="020B0503020204020204" pitchFamily="34" charset="-122"/>
                <a:ea typeface="微软雅黑" panose="020B0503020204020204" pitchFamily="34" charset="-122"/>
              </a:rPr>
              <a:t>机构在线客服系统</a:t>
            </a:r>
            <a:endParaRPr lang="en-US" altLang="zh-CN" sz="1867"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endParaRPr lang="en-US" altLang="zh-CN" sz="1867"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endParaRPr lang="en-US" altLang="zh-CN" sz="1867"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endParaRPr lang="zh-CN" altLang="en-US" sz="1867"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xmlns="" id="{3410B82E-5B0B-431D-8843-1D3B7C39BE0A}"/>
              </a:ext>
            </a:extLst>
          </p:cNvPr>
          <p:cNvSpPr/>
          <p:nvPr/>
        </p:nvSpPr>
        <p:spPr>
          <a:xfrm>
            <a:off x="9130598" y="2512108"/>
            <a:ext cx="1336237" cy="528000"/>
          </a:xfrm>
          <a:prstGeom prst="rect">
            <a:avLst/>
          </a:prstGeom>
          <a:noFill/>
          <a:ln w="12700">
            <a:solidFill>
              <a:srgbClr val="2D6BB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知识库维护</a:t>
            </a:r>
          </a:p>
        </p:txBody>
      </p:sp>
      <p:sp>
        <p:nvSpPr>
          <p:cNvPr id="20" name="矩形 19">
            <a:extLst>
              <a:ext uri="{FF2B5EF4-FFF2-40B4-BE49-F238E27FC236}">
                <a16:creationId xmlns:a16="http://schemas.microsoft.com/office/drawing/2014/main" xmlns="" id="{371AB1CA-078E-4E6E-AE35-55783B598A63}"/>
              </a:ext>
            </a:extLst>
          </p:cNvPr>
          <p:cNvSpPr/>
          <p:nvPr/>
        </p:nvSpPr>
        <p:spPr>
          <a:xfrm>
            <a:off x="7902723" y="2512108"/>
            <a:ext cx="1104000" cy="528000"/>
          </a:xfrm>
          <a:prstGeom prst="rect">
            <a:avLst/>
          </a:prstGeom>
          <a:noFill/>
          <a:ln w="12700">
            <a:solidFill>
              <a:srgbClr val="2D6BB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人工客服</a:t>
            </a:r>
          </a:p>
        </p:txBody>
      </p:sp>
      <p:sp>
        <p:nvSpPr>
          <p:cNvPr id="21" name="矩形 20">
            <a:extLst>
              <a:ext uri="{FF2B5EF4-FFF2-40B4-BE49-F238E27FC236}">
                <a16:creationId xmlns:a16="http://schemas.microsoft.com/office/drawing/2014/main" xmlns="" id="{39A5FB2D-5E76-417B-B7B2-D8EE61328052}"/>
              </a:ext>
            </a:extLst>
          </p:cNvPr>
          <p:cNvSpPr/>
          <p:nvPr/>
        </p:nvSpPr>
        <p:spPr>
          <a:xfrm>
            <a:off x="6471615" y="2512108"/>
            <a:ext cx="1104000" cy="528000"/>
          </a:xfrm>
          <a:prstGeom prst="rect">
            <a:avLst/>
          </a:prstGeom>
          <a:noFill/>
          <a:ln w="12700">
            <a:solidFill>
              <a:srgbClr val="2D6BB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渠道对接</a:t>
            </a:r>
          </a:p>
        </p:txBody>
      </p:sp>
      <p:sp>
        <p:nvSpPr>
          <p:cNvPr id="22" name="矩形 21">
            <a:extLst>
              <a:ext uri="{FF2B5EF4-FFF2-40B4-BE49-F238E27FC236}">
                <a16:creationId xmlns:a16="http://schemas.microsoft.com/office/drawing/2014/main" xmlns="" id="{555F7212-6943-433C-B0BA-F2D539CE85EB}"/>
              </a:ext>
            </a:extLst>
          </p:cNvPr>
          <p:cNvSpPr/>
          <p:nvPr/>
        </p:nvSpPr>
        <p:spPr>
          <a:xfrm>
            <a:off x="10591021" y="2512108"/>
            <a:ext cx="1104000" cy="528000"/>
          </a:xfrm>
          <a:prstGeom prst="rect">
            <a:avLst/>
          </a:prstGeom>
          <a:noFill/>
          <a:ln w="12700">
            <a:solidFill>
              <a:srgbClr val="2D6BB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统计报表</a:t>
            </a:r>
          </a:p>
        </p:txBody>
      </p:sp>
      <p:sp>
        <p:nvSpPr>
          <p:cNvPr id="23" name="矩形 22">
            <a:extLst>
              <a:ext uri="{FF2B5EF4-FFF2-40B4-BE49-F238E27FC236}">
                <a16:creationId xmlns:a16="http://schemas.microsoft.com/office/drawing/2014/main" xmlns="" id="{E269FB0A-DD87-48FF-92D7-EA92DA42D3C9}"/>
              </a:ext>
            </a:extLst>
          </p:cNvPr>
          <p:cNvSpPr/>
          <p:nvPr/>
        </p:nvSpPr>
        <p:spPr>
          <a:xfrm>
            <a:off x="6604511" y="3578370"/>
            <a:ext cx="1482719" cy="678645"/>
          </a:xfrm>
          <a:prstGeom prst="rect">
            <a:avLst/>
          </a:prstGeom>
          <a:solidFill>
            <a:srgbClr val="2D6BB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125000"/>
              </a:lnSpc>
            </a:pPr>
            <a:r>
              <a:rPr lang="zh-CN" altLang="en-US" sz="1600" dirty="0">
                <a:solidFill>
                  <a:schemeClr val="bg1"/>
                </a:solidFill>
                <a:latin typeface="微软雅黑" panose="020B0503020204020204" pitchFamily="34" charset="-122"/>
                <a:ea typeface="微软雅黑" panose="020B0503020204020204" pitchFamily="34" charset="-122"/>
              </a:rPr>
              <a:t>腾讯</a:t>
            </a:r>
            <a:r>
              <a:rPr lang="en-US" altLang="zh-CN" sz="1600" dirty="0">
                <a:solidFill>
                  <a:schemeClr val="bg1"/>
                </a:solidFill>
                <a:latin typeface="微软雅黑" panose="020B0503020204020204" pitchFamily="34" charset="-122"/>
                <a:ea typeface="微软雅黑" panose="020B0503020204020204" pitchFamily="34" charset="-122"/>
              </a:rPr>
              <a:t>-NLP</a:t>
            </a:r>
            <a:r>
              <a:rPr lang="zh-CN" altLang="en-US" sz="1600" dirty="0">
                <a:solidFill>
                  <a:schemeClr val="bg1"/>
                </a:solidFill>
                <a:latin typeface="微软雅黑" panose="020B0503020204020204" pitchFamily="34" charset="-122"/>
                <a:ea typeface="微软雅黑" panose="020B0503020204020204" pitchFamily="34" charset="-122"/>
              </a:rPr>
              <a:t>语义分析能力</a:t>
            </a:r>
          </a:p>
        </p:txBody>
      </p:sp>
      <p:sp>
        <p:nvSpPr>
          <p:cNvPr id="24" name="矩形 23">
            <a:extLst>
              <a:ext uri="{FF2B5EF4-FFF2-40B4-BE49-F238E27FC236}">
                <a16:creationId xmlns:a16="http://schemas.microsoft.com/office/drawing/2014/main" xmlns="" id="{CD09A54C-65DA-4D59-A806-67EA002D2A90}"/>
              </a:ext>
            </a:extLst>
          </p:cNvPr>
          <p:cNvSpPr/>
          <p:nvPr/>
        </p:nvSpPr>
        <p:spPr>
          <a:xfrm>
            <a:off x="8265363" y="3578370"/>
            <a:ext cx="1482719" cy="678645"/>
          </a:xfrm>
          <a:prstGeom prst="rect">
            <a:avLst/>
          </a:prstGeom>
          <a:solidFill>
            <a:srgbClr val="2D6BB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125000"/>
              </a:lnSpc>
            </a:pPr>
            <a:r>
              <a:rPr lang="zh-CN" altLang="en-US" sz="1600" dirty="0">
                <a:solidFill>
                  <a:schemeClr val="bg1"/>
                </a:solidFill>
                <a:latin typeface="微软雅黑" panose="020B0503020204020204" pitchFamily="34" charset="-122"/>
                <a:ea typeface="微软雅黑" panose="020B0503020204020204" pitchFamily="34" charset="-122"/>
              </a:rPr>
              <a:t>腾讯</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机器自学习能力</a:t>
            </a:r>
          </a:p>
        </p:txBody>
      </p:sp>
      <p:sp>
        <p:nvSpPr>
          <p:cNvPr id="25" name="文本框 24">
            <a:extLst>
              <a:ext uri="{FF2B5EF4-FFF2-40B4-BE49-F238E27FC236}">
                <a16:creationId xmlns:a16="http://schemas.microsoft.com/office/drawing/2014/main" xmlns="" id="{B25C0F11-45FB-427C-AD6C-85C59973A9B0}"/>
              </a:ext>
            </a:extLst>
          </p:cNvPr>
          <p:cNvSpPr txBox="1"/>
          <p:nvPr/>
        </p:nvSpPr>
        <p:spPr>
          <a:xfrm>
            <a:off x="6293023" y="4540475"/>
            <a:ext cx="5523411" cy="1692771"/>
          </a:xfrm>
          <a:prstGeom prst="rect">
            <a:avLst/>
          </a:prstGeom>
          <a:noFill/>
        </p:spPr>
        <p:txBody>
          <a:bodyPr wrap="square" rtlCol="0">
            <a:spAutoFit/>
          </a:bodyPr>
          <a:lstStyle/>
          <a:p>
            <a:pPr>
              <a:lnSpc>
                <a:spcPct val="130000"/>
              </a:lnSpc>
            </a:pPr>
            <a:r>
              <a:rPr lang="zh-CN" altLang="en-US" sz="1600" dirty="0">
                <a:latin typeface="微软雅黑" panose="020B0503020204020204" pitchFamily="34" charset="-122"/>
                <a:ea typeface="微软雅黑" panose="020B0503020204020204" pitchFamily="34" charset="-122"/>
              </a:rPr>
              <a:t>整合腾讯能力后能给智能客服系统带来的改变：</a:t>
            </a:r>
            <a:endParaRPr lang="en-US" altLang="zh-CN" sz="1600" dirty="0">
              <a:latin typeface="微软雅黑" panose="020B0503020204020204" pitchFamily="34" charset="-122"/>
              <a:ea typeface="微软雅黑" panose="020B0503020204020204" pitchFamily="34" charset="-122"/>
            </a:endParaRPr>
          </a:p>
          <a:p>
            <a:pPr marL="304792" indent="-304792">
              <a:lnSpc>
                <a:spcPct val="130000"/>
              </a:lnSpc>
              <a:buFont typeface="+mj-lt"/>
              <a:buAutoNum type="arabicPeriod"/>
            </a:pPr>
            <a:r>
              <a:rPr lang="zh-CN" altLang="en-US" sz="1600" dirty="0">
                <a:latin typeface="微软雅黑" panose="020B0503020204020204" pitchFamily="34" charset="-122"/>
                <a:ea typeface="微软雅黑" panose="020B0503020204020204" pitchFamily="34" charset="-122"/>
              </a:rPr>
              <a:t>从添加新的</a:t>
            </a:r>
            <a:r>
              <a:rPr lang="en-US" altLang="zh-CN" sz="1600" dirty="0">
                <a:latin typeface="微软雅黑" panose="020B0503020204020204" pitchFamily="34" charset="-122"/>
                <a:ea typeface="微软雅黑" panose="020B0503020204020204" pitchFamily="34" charset="-122"/>
              </a:rPr>
              <a:t>Q&amp;A</a:t>
            </a:r>
            <a:r>
              <a:rPr lang="zh-CN" altLang="en-US" sz="1600" dirty="0">
                <a:latin typeface="微软雅黑" panose="020B0503020204020204" pitchFamily="34" charset="-122"/>
                <a:ea typeface="微软雅黑" panose="020B0503020204020204" pitchFamily="34" charset="-122"/>
              </a:rPr>
              <a:t>到智能客服可用的等待时间短：隔天生效，全过程机器学习处理，不用人工标识</a:t>
            </a:r>
            <a:endParaRPr lang="en-US" altLang="zh-CN" sz="1600" dirty="0">
              <a:latin typeface="微软雅黑" panose="020B0503020204020204" pitchFamily="34" charset="-122"/>
              <a:ea typeface="微软雅黑" panose="020B0503020204020204" pitchFamily="34" charset="-122"/>
            </a:endParaRPr>
          </a:p>
          <a:p>
            <a:pPr marL="304792" indent="-304792">
              <a:lnSpc>
                <a:spcPct val="130000"/>
              </a:lnSpc>
              <a:buFont typeface="+mj-lt"/>
              <a:buAutoNum type="arabicPeriod"/>
            </a:pPr>
            <a:r>
              <a:rPr lang="zh-CN" altLang="en-US" sz="1600" dirty="0">
                <a:latin typeface="微软雅黑" panose="020B0503020204020204" pitchFamily="34" charset="-122"/>
                <a:ea typeface="微软雅黑" panose="020B0503020204020204" pitchFamily="34" charset="-122"/>
              </a:rPr>
              <a:t>对于统一答案的不同问法，自动进行深度聚类自学习，增强对于客户的问法理解能力</a:t>
            </a:r>
          </a:p>
        </p:txBody>
      </p:sp>
      <p:sp>
        <p:nvSpPr>
          <p:cNvPr id="17" name="椭圆 16">
            <a:extLst>
              <a:ext uri="{FF2B5EF4-FFF2-40B4-BE49-F238E27FC236}">
                <a16:creationId xmlns:a16="http://schemas.microsoft.com/office/drawing/2014/main" xmlns="" id="{E3778A96-8F7C-478D-BD04-7ABCBC861DDD}"/>
              </a:ext>
            </a:extLst>
          </p:cNvPr>
          <p:cNvSpPr/>
          <p:nvPr/>
        </p:nvSpPr>
        <p:spPr>
          <a:xfrm>
            <a:off x="1606907" y="1682388"/>
            <a:ext cx="1776000" cy="1776000"/>
          </a:xfrm>
          <a:prstGeom prst="ellipse">
            <a:avLst/>
          </a:prstGeom>
          <a:solidFill>
            <a:srgbClr val="FF0000">
              <a:alpha val="28000"/>
            </a:srgbClr>
          </a:solidFill>
          <a:ln w="952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7" dirty="0">
                <a:solidFill>
                  <a:schemeClr val="tx1">
                    <a:lumMod val="75000"/>
                    <a:lumOff val="25000"/>
                  </a:schemeClr>
                </a:solidFill>
                <a:latin typeface="微软雅黑" panose="020B0503020204020204" pitchFamily="34" charset="-122"/>
                <a:ea typeface="微软雅黑" panose="020B0503020204020204" pitchFamily="34" charset="-122"/>
              </a:rPr>
              <a:t>金融机构</a:t>
            </a:r>
          </a:p>
        </p:txBody>
      </p:sp>
      <p:sp>
        <p:nvSpPr>
          <p:cNvPr id="28" name="椭圆 27">
            <a:extLst>
              <a:ext uri="{FF2B5EF4-FFF2-40B4-BE49-F238E27FC236}">
                <a16:creationId xmlns:a16="http://schemas.microsoft.com/office/drawing/2014/main" xmlns="" id="{2ED07C3B-1CA5-456E-B661-24506925E0F3}"/>
              </a:ext>
            </a:extLst>
          </p:cNvPr>
          <p:cNvSpPr/>
          <p:nvPr/>
        </p:nvSpPr>
        <p:spPr>
          <a:xfrm>
            <a:off x="923168" y="2879076"/>
            <a:ext cx="1776000" cy="1776000"/>
          </a:xfrm>
          <a:prstGeom prst="ellipse">
            <a:avLst/>
          </a:prstGeom>
          <a:solidFill>
            <a:schemeClr val="accent4">
              <a:alpha val="28000"/>
            </a:schemeClr>
          </a:solidFill>
          <a:ln w="952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dirty="0"/>
          </a:p>
        </p:txBody>
      </p:sp>
      <p:sp>
        <p:nvSpPr>
          <p:cNvPr id="29" name="文本框 28">
            <a:extLst>
              <a:ext uri="{FF2B5EF4-FFF2-40B4-BE49-F238E27FC236}">
                <a16:creationId xmlns:a16="http://schemas.microsoft.com/office/drawing/2014/main" xmlns="" id="{2DFD2A27-E442-456D-94F9-B68489177B0B}"/>
              </a:ext>
            </a:extLst>
          </p:cNvPr>
          <p:cNvSpPr txBox="1"/>
          <p:nvPr/>
        </p:nvSpPr>
        <p:spPr>
          <a:xfrm>
            <a:off x="1055333" y="3474438"/>
            <a:ext cx="1511671" cy="666977"/>
          </a:xfrm>
          <a:prstGeom prst="rect">
            <a:avLst/>
          </a:prstGeom>
          <a:noFill/>
        </p:spPr>
        <p:txBody>
          <a:bodyPr wrap="square" rtlCol="0">
            <a:spAutoFit/>
          </a:bodyPr>
          <a:lstStyle/>
          <a:p>
            <a:pPr algn="ctr"/>
            <a:r>
              <a:rPr lang="zh-CN" altLang="en-US" sz="1867" dirty="0">
                <a:solidFill>
                  <a:schemeClr val="tx1">
                    <a:lumMod val="75000"/>
                    <a:lumOff val="25000"/>
                  </a:schemeClr>
                </a:solidFill>
                <a:latin typeface="微软雅黑" panose="020B0503020204020204" pitchFamily="34" charset="-122"/>
                <a:ea typeface="微软雅黑" panose="020B0503020204020204" pitchFamily="34" charset="-122"/>
              </a:rPr>
              <a:t>行业软件</a:t>
            </a:r>
            <a:endParaRPr lang="en-US" altLang="zh-CN" sz="1867"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867" dirty="0">
                <a:solidFill>
                  <a:schemeClr val="tx1">
                    <a:lumMod val="75000"/>
                    <a:lumOff val="25000"/>
                  </a:schemeClr>
                </a:solidFill>
                <a:latin typeface="微软雅黑" panose="020B0503020204020204" pitchFamily="34" charset="-122"/>
                <a:ea typeface="微软雅黑" panose="020B0503020204020204" pitchFamily="34" charset="-122"/>
              </a:rPr>
              <a:t>开发商</a:t>
            </a:r>
          </a:p>
        </p:txBody>
      </p:sp>
      <p:sp>
        <p:nvSpPr>
          <p:cNvPr id="30" name="椭圆 29">
            <a:extLst>
              <a:ext uri="{FF2B5EF4-FFF2-40B4-BE49-F238E27FC236}">
                <a16:creationId xmlns:a16="http://schemas.microsoft.com/office/drawing/2014/main" xmlns="" id="{10A5200A-F9ED-4639-90F9-B964C2D30684}"/>
              </a:ext>
            </a:extLst>
          </p:cNvPr>
          <p:cNvSpPr/>
          <p:nvPr/>
        </p:nvSpPr>
        <p:spPr>
          <a:xfrm>
            <a:off x="2385592" y="2863027"/>
            <a:ext cx="1776000" cy="1776000"/>
          </a:xfrm>
          <a:prstGeom prst="ellipse">
            <a:avLst/>
          </a:prstGeom>
          <a:solidFill>
            <a:srgbClr val="2D6BB1">
              <a:alpha val="28000"/>
            </a:srgbClr>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zh-CN" altLang="en-US" sz="1867" dirty="0">
                <a:solidFill>
                  <a:schemeClr val="tx1">
                    <a:lumMod val="75000"/>
                    <a:lumOff val="25000"/>
                  </a:schemeClr>
                </a:solidFill>
                <a:latin typeface="微软雅黑" panose="020B0503020204020204" pitchFamily="34" charset="-122"/>
                <a:ea typeface="微软雅黑" panose="020B0503020204020204" pitchFamily="34" charset="-122"/>
              </a:rPr>
              <a:t>腾讯</a:t>
            </a:r>
            <a:endParaRPr lang="en-US" altLang="zh-CN" sz="1867"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不完整圆 31">
            <a:extLst>
              <a:ext uri="{FF2B5EF4-FFF2-40B4-BE49-F238E27FC236}">
                <a16:creationId xmlns:a16="http://schemas.microsoft.com/office/drawing/2014/main" xmlns="" id="{8FC67C3B-A329-4BDF-8BBD-26952348A9FB}"/>
              </a:ext>
            </a:extLst>
          </p:cNvPr>
          <p:cNvSpPr/>
          <p:nvPr/>
        </p:nvSpPr>
        <p:spPr>
          <a:xfrm rot="12910439">
            <a:off x="7012258" y="2204035"/>
            <a:ext cx="1364031" cy="1384213"/>
          </a:xfrm>
          <a:prstGeom prst="pie">
            <a:avLst>
              <a:gd name="adj1" fmla="val 11144038"/>
              <a:gd name="adj2" fmla="val 1540470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26" name="弧形 25">
            <a:extLst>
              <a:ext uri="{FF2B5EF4-FFF2-40B4-BE49-F238E27FC236}">
                <a16:creationId xmlns:a16="http://schemas.microsoft.com/office/drawing/2014/main" xmlns="" id="{D56F738D-076E-4A8E-9F40-31235D117173}"/>
              </a:ext>
            </a:extLst>
          </p:cNvPr>
          <p:cNvSpPr/>
          <p:nvPr/>
        </p:nvSpPr>
        <p:spPr>
          <a:xfrm flipV="1">
            <a:off x="6199766" y="2405891"/>
            <a:ext cx="1482719" cy="1037675"/>
          </a:xfrm>
          <a:prstGeom prst="arc">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1" name="弧形 30">
            <a:extLst>
              <a:ext uri="{FF2B5EF4-FFF2-40B4-BE49-F238E27FC236}">
                <a16:creationId xmlns:a16="http://schemas.microsoft.com/office/drawing/2014/main" xmlns="" id="{7DACDF15-FEFC-4D41-B183-8B36255F3BBD}"/>
              </a:ext>
            </a:extLst>
          </p:cNvPr>
          <p:cNvSpPr/>
          <p:nvPr/>
        </p:nvSpPr>
        <p:spPr>
          <a:xfrm flipH="1" flipV="1">
            <a:off x="7682482" y="2377304"/>
            <a:ext cx="3813413" cy="1037675"/>
          </a:xfrm>
          <a:prstGeom prst="arc">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3" name="矩形 32">
            <a:extLst>
              <a:ext uri="{FF2B5EF4-FFF2-40B4-BE49-F238E27FC236}">
                <a16:creationId xmlns:a16="http://schemas.microsoft.com/office/drawing/2014/main" xmlns="" id="{E4C3648A-6F4B-4283-A9C3-E13546FD9D4D}"/>
              </a:ext>
            </a:extLst>
          </p:cNvPr>
          <p:cNvSpPr/>
          <p:nvPr/>
        </p:nvSpPr>
        <p:spPr>
          <a:xfrm>
            <a:off x="9942423" y="3549783"/>
            <a:ext cx="1620957" cy="732508"/>
          </a:xfrm>
          <a:prstGeom prst="rect">
            <a:avLst/>
          </a:prstGeom>
        </p:spPr>
        <p:txBody>
          <a:bodyPr wrap="none">
            <a:spAutoFit/>
          </a:bodyPr>
          <a:lstStyle/>
          <a:p>
            <a:pPr>
              <a:lnSpc>
                <a:spcPct val="130000"/>
              </a:lnSpc>
            </a:pPr>
            <a:r>
              <a:rPr lang="zh-CN" altLang="en-US" sz="1600" b="1" dirty="0">
                <a:solidFill>
                  <a:srgbClr val="2D6BB1"/>
                </a:solidFill>
                <a:latin typeface="微软雅黑" panose="020B0503020204020204" pitchFamily="34" charset="-122"/>
                <a:ea typeface="微软雅黑" panose="020B0503020204020204" pitchFamily="34" charset="-122"/>
              </a:rPr>
              <a:t>能力输出方式：</a:t>
            </a:r>
            <a:endParaRPr lang="en-US" altLang="zh-CN" sz="1600" b="1" dirty="0">
              <a:solidFill>
                <a:srgbClr val="2D6BB1"/>
              </a:solidFill>
              <a:latin typeface="微软雅黑" panose="020B0503020204020204" pitchFamily="34" charset="-122"/>
              <a:ea typeface="微软雅黑" panose="020B0503020204020204" pitchFamily="34" charset="-122"/>
            </a:endParaRPr>
          </a:p>
          <a:p>
            <a:pPr>
              <a:lnSpc>
                <a:spcPct val="130000"/>
              </a:lnSpc>
            </a:pPr>
            <a:r>
              <a:rPr lang="zh-CN" altLang="en-US" sz="1600" b="1" dirty="0">
                <a:solidFill>
                  <a:srgbClr val="2D6BB1"/>
                </a:solidFill>
                <a:latin typeface="微软雅黑" panose="020B0503020204020204" pitchFamily="34" charset="-122"/>
                <a:ea typeface="微软雅黑" panose="020B0503020204020204" pitchFamily="34" charset="-122"/>
              </a:rPr>
              <a:t>接口</a:t>
            </a:r>
            <a:r>
              <a:rPr lang="en-US" altLang="zh-CN" sz="1600" b="1" dirty="0">
                <a:solidFill>
                  <a:srgbClr val="2D6BB1"/>
                </a:solidFill>
                <a:latin typeface="微软雅黑" panose="020B0503020204020204" pitchFamily="34" charset="-122"/>
                <a:ea typeface="微软雅黑" panose="020B0503020204020204" pitchFamily="34" charset="-122"/>
              </a:rPr>
              <a:t>/SDK</a:t>
            </a:r>
            <a:endParaRPr lang="zh-CN" altLang="en-US" sz="1600" b="1" dirty="0">
              <a:solidFill>
                <a:srgbClr val="2D6BB1"/>
              </a:solidFill>
              <a:latin typeface="微软雅黑" panose="020B0503020204020204" pitchFamily="34" charset="-122"/>
              <a:ea typeface="微软雅黑" panose="020B0503020204020204" pitchFamily="34" charset="-122"/>
            </a:endParaRPr>
          </a:p>
        </p:txBody>
      </p:sp>
      <p:cxnSp>
        <p:nvCxnSpPr>
          <p:cNvPr id="38" name="直接连接符 37">
            <a:extLst>
              <a:ext uri="{FF2B5EF4-FFF2-40B4-BE49-F238E27FC236}">
                <a16:creationId xmlns:a16="http://schemas.microsoft.com/office/drawing/2014/main" xmlns="" id="{ACDC273F-D182-45A9-ACD4-A79998E0F3B2}"/>
              </a:ext>
            </a:extLst>
          </p:cNvPr>
          <p:cNvCxnSpPr>
            <a:cxnSpLocks/>
            <a:stCxn id="28" idx="3"/>
          </p:cNvCxnSpPr>
          <p:nvPr/>
        </p:nvCxnSpPr>
        <p:spPr>
          <a:xfrm flipH="1">
            <a:off x="923169" y="4394987"/>
            <a:ext cx="260089" cy="372439"/>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xmlns="" id="{A76611CF-FA95-42F4-96D3-4728FDE80001}"/>
              </a:ext>
            </a:extLst>
          </p:cNvPr>
          <p:cNvCxnSpPr>
            <a:cxnSpLocks/>
          </p:cNvCxnSpPr>
          <p:nvPr/>
        </p:nvCxnSpPr>
        <p:spPr>
          <a:xfrm flipH="1">
            <a:off x="3618733" y="4394987"/>
            <a:ext cx="260089" cy="372439"/>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xmlns="" id="{279FB680-F67A-4EE6-B21F-850F905FC65B}"/>
              </a:ext>
            </a:extLst>
          </p:cNvPr>
          <p:cNvCxnSpPr>
            <a:cxnSpLocks/>
          </p:cNvCxnSpPr>
          <p:nvPr/>
        </p:nvCxnSpPr>
        <p:spPr>
          <a:xfrm>
            <a:off x="6038609" y="1632760"/>
            <a:ext cx="0" cy="444784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xmlns="" id="{0BC85BCC-89BA-4FA8-94D1-7A12E968AA04}"/>
              </a:ext>
            </a:extLst>
          </p:cNvPr>
          <p:cNvSpPr txBox="1"/>
          <p:nvPr/>
        </p:nvSpPr>
        <p:spPr>
          <a:xfrm>
            <a:off x="5195731" y="753406"/>
            <a:ext cx="6547104" cy="519053"/>
          </a:xfrm>
          <a:prstGeom prst="rect">
            <a:avLst/>
          </a:prstGeom>
          <a:noFill/>
        </p:spPr>
        <p:txBody>
          <a:bodyPr wrap="square" rtlCol="0">
            <a:spAutoFit/>
          </a:bodyPr>
          <a:lstStyle/>
          <a:p>
            <a:pPr>
              <a:lnSpc>
                <a:spcPct val="130000"/>
              </a:lnSpc>
            </a:pPr>
            <a:r>
              <a:rPr lang="zh-CN" altLang="en-US" sz="2133" b="1" dirty="0">
                <a:solidFill>
                  <a:srgbClr val="2D6BB1"/>
                </a:solidFill>
                <a:latin typeface="微软雅黑" panose="020B0503020204020204" pitchFamily="34" charset="-122"/>
                <a:ea typeface="微软雅黑" panose="020B0503020204020204" pitchFamily="34" charset="-122"/>
              </a:rPr>
              <a:t>金融机构 </a:t>
            </a:r>
            <a:r>
              <a:rPr lang="en-US" altLang="zh-CN" sz="2133" b="1" dirty="0">
                <a:solidFill>
                  <a:srgbClr val="2D6BB1"/>
                </a:solidFill>
                <a:latin typeface="微软雅黑" panose="020B0503020204020204" pitchFamily="34" charset="-122"/>
                <a:ea typeface="微软雅黑" panose="020B0503020204020204" pitchFamily="34" charset="-122"/>
              </a:rPr>
              <a:t>&amp; </a:t>
            </a:r>
            <a:r>
              <a:rPr lang="zh-CN" altLang="en-US" sz="2133" b="1" dirty="0">
                <a:solidFill>
                  <a:srgbClr val="2D6BB1"/>
                </a:solidFill>
                <a:latin typeface="微软雅黑" panose="020B0503020204020204" pitchFamily="34" charset="-122"/>
                <a:ea typeface="微软雅黑" panose="020B0503020204020204" pitchFamily="34" charset="-122"/>
              </a:rPr>
              <a:t>行业软件开发商 </a:t>
            </a:r>
            <a:r>
              <a:rPr lang="en-US" altLang="zh-CN" sz="2133" b="1" dirty="0">
                <a:solidFill>
                  <a:srgbClr val="2D6BB1"/>
                </a:solidFill>
                <a:latin typeface="微软雅黑" panose="020B0503020204020204" pitchFamily="34" charset="-122"/>
                <a:ea typeface="微软雅黑" panose="020B0503020204020204" pitchFamily="34" charset="-122"/>
              </a:rPr>
              <a:t>&amp; </a:t>
            </a:r>
            <a:r>
              <a:rPr lang="zh-CN" altLang="en-US" sz="2133" b="1" dirty="0">
                <a:solidFill>
                  <a:srgbClr val="2D6BB1"/>
                </a:solidFill>
                <a:latin typeface="微软雅黑" panose="020B0503020204020204" pitchFamily="34" charset="-122"/>
                <a:ea typeface="微软雅黑" panose="020B0503020204020204" pitchFamily="34" charset="-122"/>
              </a:rPr>
              <a:t>腾讯，长板聚合</a:t>
            </a:r>
          </a:p>
        </p:txBody>
      </p:sp>
    </p:spTree>
    <p:extLst>
      <p:ext uri="{BB962C8B-B14F-4D97-AF65-F5344CB8AC3E}">
        <p14:creationId xmlns:p14="http://schemas.microsoft.com/office/powerpoint/2010/main" val="237226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a:t>
            </a:r>
            <a:endParaRPr lang="zh-CN" altLang="en-US" dirty="0"/>
          </a:p>
        </p:txBody>
      </p:sp>
      <p:sp>
        <p:nvSpPr>
          <p:cNvPr id="3" name="内容占位符 2"/>
          <p:cNvSpPr>
            <a:spLocks noGrp="1"/>
          </p:cNvSpPr>
          <p:nvPr>
            <p:ph idx="1"/>
          </p:nvPr>
        </p:nvSpPr>
        <p:spPr/>
        <p:txBody>
          <a:bodyPr/>
          <a:lstStyle/>
          <a:p>
            <a:r>
              <a:rPr lang="zh-CN" altLang="en-US" dirty="0"/>
              <a:t>数据的表现形式还不能完全表达其内容，需要经过解释，数据和关于数据的解释是不可分的。</a:t>
            </a:r>
          </a:p>
        </p:txBody>
      </p:sp>
    </p:spTree>
    <p:extLst>
      <p:ext uri="{BB962C8B-B14F-4D97-AF65-F5344CB8AC3E}">
        <p14:creationId xmlns:p14="http://schemas.microsoft.com/office/powerpoint/2010/main" val="11431481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xmlns="" id="{4A391EB1-EF93-4996-AD70-CCBE71BEAE8F}"/>
              </a:ext>
            </a:extLst>
          </p:cNvPr>
          <p:cNvSpPr/>
          <p:nvPr/>
        </p:nvSpPr>
        <p:spPr>
          <a:xfrm>
            <a:off x="0" y="0"/>
            <a:ext cx="4560147" cy="548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33" dirty="0" err="1">
                <a:solidFill>
                  <a:schemeClr val="bg1"/>
                </a:solidFill>
                <a:latin typeface="思源黑体 CN Light"/>
                <a:ea typeface="微软雅黑" panose="020B0503020204020204" pitchFamily="34" charset="-122"/>
              </a:rPr>
              <a:t>FiT</a:t>
            </a:r>
            <a:r>
              <a:rPr lang="zh-CN" altLang="en-US" sz="2133" dirty="0">
                <a:latin typeface="微软雅黑" charset="0"/>
                <a:ea typeface="微软雅黑" charset="0"/>
              </a:rPr>
              <a:t>智能客服</a:t>
            </a:r>
            <a:r>
              <a:rPr lang="en-US" altLang="zh-CN" sz="2133" dirty="0">
                <a:latin typeface="微软雅黑" charset="0"/>
                <a:ea typeface="微软雅黑" charset="0"/>
              </a:rPr>
              <a:t>---</a:t>
            </a:r>
            <a:r>
              <a:rPr lang="zh-CN" altLang="en-US" sz="2133" dirty="0">
                <a:latin typeface="微软雅黑" charset="0"/>
                <a:ea typeface="微软雅黑" charset="0"/>
              </a:rPr>
              <a:t>测试效果</a:t>
            </a:r>
          </a:p>
        </p:txBody>
      </p:sp>
      <p:sp>
        <p:nvSpPr>
          <p:cNvPr id="3" name="文本框 2">
            <a:extLst>
              <a:ext uri="{FF2B5EF4-FFF2-40B4-BE49-F238E27FC236}">
                <a16:creationId xmlns:a16="http://schemas.microsoft.com/office/drawing/2014/main" xmlns="" id="{9BA0604B-F8D1-4065-ABF5-C590B445A24E}"/>
              </a:ext>
            </a:extLst>
          </p:cNvPr>
          <p:cNvSpPr txBox="1"/>
          <p:nvPr/>
        </p:nvSpPr>
        <p:spPr>
          <a:xfrm>
            <a:off x="472000" y="1003955"/>
            <a:ext cx="10587297" cy="954364"/>
          </a:xfrm>
          <a:prstGeom prst="rect">
            <a:avLst/>
          </a:prstGeom>
          <a:noFill/>
        </p:spPr>
        <p:txBody>
          <a:bodyPr wrap="square" rtlCol="0">
            <a:spAutoFit/>
          </a:bodyPr>
          <a:lstStyle/>
          <a:p>
            <a:pPr>
              <a:lnSpc>
                <a:spcPct val="150000"/>
              </a:lnSpc>
            </a:pPr>
            <a:r>
              <a:rPr lang="zh-CN" altLang="en-US" sz="1867" dirty="0">
                <a:solidFill>
                  <a:srgbClr val="2D6BB1"/>
                </a:solidFill>
                <a:latin typeface="微软雅黑" panose="020B0503020204020204" pitchFamily="34" charset="-122"/>
                <a:ea typeface="微软雅黑" panose="020B0503020204020204" pitchFamily="34" charset="-122"/>
              </a:rPr>
              <a:t>智能客服的准确率同时受到学习样本范围和测试样本发散性的影响</a:t>
            </a:r>
            <a:endParaRPr lang="en-US" altLang="zh-CN" sz="1867" dirty="0">
              <a:solidFill>
                <a:srgbClr val="2D6BB1"/>
              </a:solidFill>
              <a:latin typeface="微软雅黑" panose="020B0503020204020204" pitchFamily="34" charset="-122"/>
              <a:ea typeface="微软雅黑" panose="020B0503020204020204" pitchFamily="34" charset="-122"/>
            </a:endParaRPr>
          </a:p>
          <a:p>
            <a:pPr>
              <a:lnSpc>
                <a:spcPct val="150000"/>
              </a:lnSpc>
            </a:pPr>
            <a:r>
              <a:rPr lang="zh-CN" altLang="en-US" sz="1867" dirty="0">
                <a:solidFill>
                  <a:srgbClr val="2D6BB1"/>
                </a:solidFill>
                <a:latin typeface="微软雅黑" panose="020B0503020204020204" pitchFamily="34" charset="-122"/>
                <a:ea typeface="微软雅黑" panose="020B0503020204020204" pitchFamily="34" charset="-122"/>
              </a:rPr>
              <a:t>下述数据以腾讯游戏心悦智能客服平台效果测试效果为例（</a:t>
            </a:r>
            <a:r>
              <a:rPr lang="en-US" altLang="zh-CN" sz="1867" dirty="0">
                <a:solidFill>
                  <a:srgbClr val="2D6BB1"/>
                </a:solidFill>
                <a:latin typeface="微软雅黑" panose="020B0503020204020204" pitchFamily="34" charset="-122"/>
                <a:ea typeface="微软雅黑" panose="020B0503020204020204" pitchFamily="34" charset="-122"/>
              </a:rPr>
              <a:t>&gt;</a:t>
            </a:r>
            <a:r>
              <a:rPr lang="zh-CN" altLang="en-US" sz="1867" dirty="0">
                <a:solidFill>
                  <a:srgbClr val="2D6BB1"/>
                </a:solidFill>
                <a:latin typeface="微软雅黑" panose="020B0503020204020204" pitchFamily="34" charset="-122"/>
                <a:ea typeface="微软雅黑" panose="020B0503020204020204" pitchFamily="34" charset="-122"/>
              </a:rPr>
              <a:t>百万次客户交互</a:t>
            </a:r>
            <a:r>
              <a:rPr lang="en-US" altLang="zh-CN" sz="1867" dirty="0">
                <a:solidFill>
                  <a:srgbClr val="2D6BB1"/>
                </a:solidFill>
                <a:latin typeface="微软雅黑" panose="020B0503020204020204" pitchFamily="34" charset="-122"/>
                <a:ea typeface="微软雅黑" panose="020B0503020204020204" pitchFamily="34" charset="-122"/>
              </a:rPr>
              <a:t>/</a:t>
            </a:r>
            <a:r>
              <a:rPr lang="zh-CN" altLang="en-US" sz="1867" dirty="0">
                <a:solidFill>
                  <a:srgbClr val="2D6BB1"/>
                </a:solidFill>
                <a:latin typeface="微软雅黑" panose="020B0503020204020204" pitchFamily="34" charset="-122"/>
                <a:ea typeface="微软雅黑" panose="020B0503020204020204" pitchFamily="34" charset="-122"/>
              </a:rPr>
              <a:t>天）</a:t>
            </a:r>
          </a:p>
        </p:txBody>
      </p:sp>
      <p:cxnSp>
        <p:nvCxnSpPr>
          <p:cNvPr id="4" name="直接连接符 3">
            <a:extLst>
              <a:ext uri="{FF2B5EF4-FFF2-40B4-BE49-F238E27FC236}">
                <a16:creationId xmlns:a16="http://schemas.microsoft.com/office/drawing/2014/main" xmlns="" id="{40787201-B0C2-4CD8-90D5-ED60B47CDB74}"/>
              </a:ext>
            </a:extLst>
          </p:cNvPr>
          <p:cNvCxnSpPr>
            <a:cxnSpLocks/>
          </p:cNvCxnSpPr>
          <p:nvPr/>
        </p:nvCxnSpPr>
        <p:spPr>
          <a:xfrm>
            <a:off x="222651" y="4748713"/>
            <a:ext cx="404914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xmlns="" id="{83ADAA57-B6E2-4A2F-B231-3A5E98424C71}"/>
              </a:ext>
            </a:extLst>
          </p:cNvPr>
          <p:cNvSpPr txBox="1"/>
          <p:nvPr/>
        </p:nvSpPr>
        <p:spPr>
          <a:xfrm>
            <a:off x="1122665" y="4229167"/>
            <a:ext cx="2400259" cy="379656"/>
          </a:xfrm>
          <a:prstGeom prst="rect">
            <a:avLst/>
          </a:prstGeom>
          <a:noFill/>
        </p:spPr>
        <p:txBody>
          <a:bodyPr wrap="square" rtlCol="0">
            <a:spAutoFit/>
          </a:bodyPr>
          <a:lstStyle/>
          <a:p>
            <a:r>
              <a:rPr lang="zh-CN" altLang="en-US" sz="1867" dirty="0">
                <a:latin typeface="微软雅黑" panose="020B0503020204020204" pitchFamily="34" charset="-122"/>
                <a:ea typeface="微软雅黑" panose="020B0503020204020204" pitchFamily="34" charset="-122"/>
              </a:rPr>
              <a:t>第</a:t>
            </a:r>
            <a:r>
              <a:rPr lang="en-US" altLang="zh-CN" sz="1867" dirty="0">
                <a:latin typeface="微软雅黑" panose="020B0503020204020204" pitchFamily="34" charset="-122"/>
                <a:ea typeface="微软雅黑" panose="020B0503020204020204" pitchFamily="34" charset="-122"/>
              </a:rPr>
              <a:t>1</a:t>
            </a:r>
            <a:r>
              <a:rPr lang="zh-CN" altLang="en-US" sz="1867" dirty="0">
                <a:latin typeface="微软雅黑" panose="020B0503020204020204" pitchFamily="34" charset="-122"/>
                <a:ea typeface="微软雅黑" panose="020B0503020204020204" pitchFamily="34" charset="-122"/>
              </a:rPr>
              <a:t>轮测试：</a:t>
            </a:r>
            <a:r>
              <a:rPr lang="en-US" altLang="zh-CN" sz="1867" dirty="0">
                <a:latin typeface="微软雅黑" panose="020B0503020204020204" pitchFamily="34" charset="-122"/>
                <a:ea typeface="微软雅黑" panose="020B0503020204020204" pitchFamily="34" charset="-122"/>
              </a:rPr>
              <a:t>70%</a:t>
            </a:r>
            <a:endParaRPr lang="zh-CN" altLang="en-US" sz="1867"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xmlns="" id="{94CC1BCF-6671-4C5A-A403-C9287F0C143C}"/>
              </a:ext>
            </a:extLst>
          </p:cNvPr>
          <p:cNvSpPr txBox="1"/>
          <p:nvPr/>
        </p:nvSpPr>
        <p:spPr>
          <a:xfrm>
            <a:off x="222651" y="4857893"/>
            <a:ext cx="4200287" cy="1132426"/>
          </a:xfrm>
          <a:prstGeom prst="rect">
            <a:avLst/>
          </a:prstGeom>
          <a:noFill/>
        </p:spPr>
        <p:txBody>
          <a:bodyPr wrap="square" rtlCol="0">
            <a:spAutoFit/>
          </a:bodyPr>
          <a:lstStyle/>
          <a:p>
            <a:pPr>
              <a:lnSpc>
                <a:spcPct val="130000"/>
              </a:lnSpc>
            </a:pPr>
            <a:r>
              <a:rPr lang="en-US" altLang="zh-CN" sz="1733" dirty="0">
                <a:latin typeface="微软雅黑" panose="020B0503020204020204" pitchFamily="34" charset="-122"/>
                <a:ea typeface="微软雅黑" panose="020B0503020204020204" pitchFamily="34" charset="-122"/>
              </a:rPr>
              <a:t>Input</a:t>
            </a:r>
            <a:r>
              <a:rPr lang="zh-CN" altLang="en-US" sz="1733" dirty="0">
                <a:latin typeface="微软雅黑" panose="020B0503020204020204" pitchFamily="34" charset="-122"/>
                <a:ea typeface="微软雅黑" panose="020B0503020204020204" pitchFamily="34" charset="-122"/>
              </a:rPr>
              <a:t>：提供</a:t>
            </a:r>
            <a:r>
              <a:rPr lang="en-US" altLang="zh-CN" sz="1733" dirty="0">
                <a:latin typeface="微软雅黑" panose="020B0503020204020204" pitchFamily="34" charset="-122"/>
                <a:ea typeface="微软雅黑" panose="020B0503020204020204" pitchFamily="34" charset="-122"/>
              </a:rPr>
              <a:t>1</a:t>
            </a:r>
            <a:r>
              <a:rPr lang="zh-CN" altLang="en-US" sz="1733" dirty="0">
                <a:latin typeface="微软雅黑" panose="020B0503020204020204" pitchFamily="34" charset="-122"/>
                <a:ea typeface="微软雅黑" panose="020B0503020204020204" pitchFamily="34" charset="-122"/>
              </a:rPr>
              <a:t>问</a:t>
            </a:r>
            <a:r>
              <a:rPr lang="en-US" altLang="zh-CN" sz="1733" dirty="0">
                <a:latin typeface="微软雅黑" panose="020B0503020204020204" pitchFamily="34" charset="-122"/>
                <a:ea typeface="微软雅黑" panose="020B0503020204020204" pitchFamily="34" charset="-122"/>
              </a:rPr>
              <a:t>&amp;1</a:t>
            </a:r>
            <a:r>
              <a:rPr lang="zh-CN" altLang="en-US" sz="1733" dirty="0">
                <a:latin typeface="微软雅黑" panose="020B0503020204020204" pitchFamily="34" charset="-122"/>
                <a:ea typeface="微软雅黑" panose="020B0503020204020204" pitchFamily="34" charset="-122"/>
              </a:rPr>
              <a:t>答，不提供扩展问法</a:t>
            </a:r>
            <a:endParaRPr lang="en-US" altLang="zh-CN" sz="1733" dirty="0">
              <a:latin typeface="微软雅黑" panose="020B0503020204020204" pitchFamily="34" charset="-122"/>
              <a:ea typeface="微软雅黑" panose="020B0503020204020204" pitchFamily="34" charset="-122"/>
            </a:endParaRPr>
          </a:p>
          <a:p>
            <a:pPr>
              <a:lnSpc>
                <a:spcPct val="130000"/>
              </a:lnSpc>
            </a:pPr>
            <a:r>
              <a:rPr lang="en-US" altLang="zh-CN" sz="1733" dirty="0">
                <a:latin typeface="微软雅黑" panose="020B0503020204020204" pitchFamily="34" charset="-122"/>
                <a:ea typeface="微软雅黑" panose="020B0503020204020204" pitchFamily="34" charset="-122"/>
              </a:rPr>
              <a:t>Test</a:t>
            </a:r>
            <a:r>
              <a:rPr lang="zh-CN" altLang="en-US" sz="1733" dirty="0">
                <a:latin typeface="微软雅黑" panose="020B0503020204020204" pitchFamily="34" charset="-122"/>
                <a:ea typeface="微软雅黑" panose="020B0503020204020204" pitchFamily="34" charset="-122"/>
              </a:rPr>
              <a:t>：模拟客户不同问法进行测试，计算回答准确率</a:t>
            </a:r>
          </a:p>
        </p:txBody>
      </p:sp>
      <p:cxnSp>
        <p:nvCxnSpPr>
          <p:cNvPr id="9" name="直接连接符 8">
            <a:extLst>
              <a:ext uri="{FF2B5EF4-FFF2-40B4-BE49-F238E27FC236}">
                <a16:creationId xmlns:a16="http://schemas.microsoft.com/office/drawing/2014/main" xmlns="" id="{01C414F3-2735-485E-A637-E855374EFCCB}"/>
              </a:ext>
            </a:extLst>
          </p:cNvPr>
          <p:cNvCxnSpPr>
            <a:cxnSpLocks/>
          </p:cNvCxnSpPr>
          <p:nvPr/>
        </p:nvCxnSpPr>
        <p:spPr>
          <a:xfrm>
            <a:off x="4271797" y="3745752"/>
            <a:ext cx="0" cy="100800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xmlns="" id="{02FD387F-20EC-445A-95CC-2D06080295F7}"/>
              </a:ext>
            </a:extLst>
          </p:cNvPr>
          <p:cNvSpPr txBox="1"/>
          <p:nvPr/>
        </p:nvSpPr>
        <p:spPr>
          <a:xfrm>
            <a:off x="4422938" y="3849894"/>
            <a:ext cx="3744409" cy="1825821"/>
          </a:xfrm>
          <a:prstGeom prst="rect">
            <a:avLst/>
          </a:prstGeom>
          <a:noFill/>
        </p:spPr>
        <p:txBody>
          <a:bodyPr wrap="square" rtlCol="0">
            <a:spAutoFit/>
          </a:bodyPr>
          <a:lstStyle/>
          <a:p>
            <a:pPr>
              <a:lnSpc>
                <a:spcPct val="130000"/>
              </a:lnSpc>
            </a:pPr>
            <a:r>
              <a:rPr lang="en-US" altLang="zh-CN" sz="1733" dirty="0">
                <a:latin typeface="微软雅黑" panose="020B0503020204020204" pitchFamily="34" charset="-122"/>
                <a:ea typeface="微软雅黑" panose="020B0503020204020204" pitchFamily="34" charset="-122"/>
              </a:rPr>
              <a:t>Input</a:t>
            </a:r>
            <a:r>
              <a:rPr lang="zh-CN" altLang="en-US" sz="1733" dirty="0">
                <a:latin typeface="微软雅黑" panose="020B0503020204020204" pitchFamily="34" charset="-122"/>
                <a:ea typeface="微软雅黑" panose="020B0503020204020204" pitchFamily="34" charset="-122"/>
              </a:rPr>
              <a:t>：对于第一轮测试中回答不准确的问答进行标记，送回</a:t>
            </a:r>
            <a:r>
              <a:rPr lang="en-US" altLang="zh-CN" sz="1733" dirty="0">
                <a:latin typeface="微软雅黑" panose="020B0503020204020204" pitchFamily="34" charset="-122"/>
                <a:ea typeface="微软雅黑" panose="020B0503020204020204" pitchFamily="34" charset="-122"/>
              </a:rPr>
              <a:t>NLP</a:t>
            </a:r>
            <a:r>
              <a:rPr lang="zh-CN" altLang="en-US" sz="1733" dirty="0">
                <a:latin typeface="微软雅黑" panose="020B0503020204020204" pitchFamily="34" charset="-122"/>
                <a:ea typeface="微软雅黑" panose="020B0503020204020204" pitchFamily="34" charset="-122"/>
              </a:rPr>
              <a:t>模型自学习</a:t>
            </a:r>
            <a:endParaRPr lang="en-US" altLang="zh-CN" sz="1733" dirty="0">
              <a:latin typeface="微软雅黑" panose="020B0503020204020204" pitchFamily="34" charset="-122"/>
              <a:ea typeface="微软雅黑" panose="020B0503020204020204" pitchFamily="34" charset="-122"/>
            </a:endParaRPr>
          </a:p>
          <a:p>
            <a:pPr>
              <a:lnSpc>
                <a:spcPct val="130000"/>
              </a:lnSpc>
            </a:pPr>
            <a:r>
              <a:rPr lang="en-US" altLang="zh-CN" sz="1733" dirty="0">
                <a:latin typeface="微软雅黑" panose="020B0503020204020204" pitchFamily="34" charset="-122"/>
                <a:ea typeface="微软雅黑" panose="020B0503020204020204" pitchFamily="34" charset="-122"/>
              </a:rPr>
              <a:t>Test</a:t>
            </a:r>
            <a:r>
              <a:rPr lang="zh-CN" altLang="en-US" sz="1733" dirty="0">
                <a:latin typeface="微软雅黑" panose="020B0503020204020204" pitchFamily="34" charset="-122"/>
                <a:ea typeface="微软雅黑" panose="020B0503020204020204" pitchFamily="34" charset="-122"/>
              </a:rPr>
              <a:t>：模拟客户不同问法进行测试，计算回答准确率</a:t>
            </a:r>
          </a:p>
        </p:txBody>
      </p:sp>
      <p:cxnSp>
        <p:nvCxnSpPr>
          <p:cNvPr id="14" name="直接连接符 13">
            <a:extLst>
              <a:ext uri="{FF2B5EF4-FFF2-40B4-BE49-F238E27FC236}">
                <a16:creationId xmlns:a16="http://schemas.microsoft.com/office/drawing/2014/main" xmlns="" id="{307AA89B-C8D5-4941-80D9-4DD63224D591}"/>
              </a:ext>
            </a:extLst>
          </p:cNvPr>
          <p:cNvCxnSpPr>
            <a:cxnSpLocks/>
          </p:cNvCxnSpPr>
          <p:nvPr/>
        </p:nvCxnSpPr>
        <p:spPr>
          <a:xfrm flipV="1">
            <a:off x="4271798" y="3744805"/>
            <a:ext cx="3755580" cy="947"/>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xmlns="" id="{827C3255-0D1D-4B10-A03F-25FEDA8A1B67}"/>
              </a:ext>
            </a:extLst>
          </p:cNvPr>
          <p:cNvSpPr txBox="1"/>
          <p:nvPr/>
        </p:nvSpPr>
        <p:spPr>
          <a:xfrm>
            <a:off x="4943873" y="3205699"/>
            <a:ext cx="2276448" cy="379656"/>
          </a:xfrm>
          <a:prstGeom prst="rect">
            <a:avLst/>
          </a:prstGeom>
          <a:noFill/>
        </p:spPr>
        <p:txBody>
          <a:bodyPr wrap="square" rtlCol="0">
            <a:spAutoFit/>
          </a:bodyPr>
          <a:lstStyle/>
          <a:p>
            <a:r>
              <a:rPr lang="zh-CN" altLang="en-US" sz="1867" dirty="0">
                <a:latin typeface="微软雅黑" panose="020B0503020204020204" pitchFamily="34" charset="-122"/>
                <a:ea typeface="微软雅黑" panose="020B0503020204020204" pitchFamily="34" charset="-122"/>
              </a:rPr>
              <a:t>第</a:t>
            </a:r>
            <a:r>
              <a:rPr lang="en-US" altLang="zh-CN" sz="1867" dirty="0">
                <a:latin typeface="微软雅黑" panose="020B0503020204020204" pitchFamily="34" charset="-122"/>
                <a:ea typeface="微软雅黑" panose="020B0503020204020204" pitchFamily="34" charset="-122"/>
              </a:rPr>
              <a:t>2</a:t>
            </a:r>
            <a:r>
              <a:rPr lang="zh-CN" altLang="en-US" sz="1867" dirty="0">
                <a:latin typeface="微软雅黑" panose="020B0503020204020204" pitchFamily="34" charset="-122"/>
                <a:ea typeface="微软雅黑" panose="020B0503020204020204" pitchFamily="34" charset="-122"/>
              </a:rPr>
              <a:t>轮测试：</a:t>
            </a:r>
            <a:r>
              <a:rPr lang="en-US" altLang="zh-CN" sz="1867" dirty="0">
                <a:latin typeface="微软雅黑" panose="020B0503020204020204" pitchFamily="34" charset="-122"/>
                <a:ea typeface="微软雅黑" panose="020B0503020204020204" pitchFamily="34" charset="-122"/>
              </a:rPr>
              <a:t>85%</a:t>
            </a:r>
            <a:endParaRPr lang="zh-CN" altLang="en-US" sz="1867" dirty="0">
              <a:latin typeface="微软雅黑" panose="020B0503020204020204" pitchFamily="34" charset="-122"/>
              <a:ea typeface="微软雅黑" panose="020B0503020204020204" pitchFamily="34" charset="-122"/>
            </a:endParaRPr>
          </a:p>
        </p:txBody>
      </p:sp>
      <p:cxnSp>
        <p:nvCxnSpPr>
          <p:cNvPr id="18" name="直接连接符 17">
            <a:extLst>
              <a:ext uri="{FF2B5EF4-FFF2-40B4-BE49-F238E27FC236}">
                <a16:creationId xmlns:a16="http://schemas.microsoft.com/office/drawing/2014/main" xmlns="" id="{C5AEE178-15E2-4C16-A4E0-A8CEBBBF255C}"/>
              </a:ext>
            </a:extLst>
          </p:cNvPr>
          <p:cNvCxnSpPr>
            <a:cxnSpLocks/>
          </p:cNvCxnSpPr>
          <p:nvPr/>
        </p:nvCxnSpPr>
        <p:spPr>
          <a:xfrm>
            <a:off x="8016213" y="2996357"/>
            <a:ext cx="2544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xmlns="" id="{9E5081FB-5B1C-4634-9C59-F11FDB372ED2}"/>
              </a:ext>
            </a:extLst>
          </p:cNvPr>
          <p:cNvCxnSpPr>
            <a:cxnSpLocks/>
          </p:cNvCxnSpPr>
          <p:nvPr/>
        </p:nvCxnSpPr>
        <p:spPr>
          <a:xfrm>
            <a:off x="8021795" y="2996357"/>
            <a:ext cx="0" cy="74844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xmlns="" id="{DFDA14E4-053E-4A01-8B70-301914058F3B}"/>
              </a:ext>
            </a:extLst>
          </p:cNvPr>
          <p:cNvSpPr txBox="1"/>
          <p:nvPr/>
        </p:nvSpPr>
        <p:spPr>
          <a:xfrm>
            <a:off x="8212505" y="2536611"/>
            <a:ext cx="2203976" cy="379656"/>
          </a:xfrm>
          <a:prstGeom prst="rect">
            <a:avLst/>
          </a:prstGeom>
          <a:noFill/>
        </p:spPr>
        <p:txBody>
          <a:bodyPr wrap="square" rtlCol="0">
            <a:spAutoFit/>
          </a:bodyPr>
          <a:lstStyle/>
          <a:p>
            <a:pPr algn="ctr"/>
            <a:r>
              <a:rPr lang="zh-CN" altLang="en-US" sz="1867" dirty="0">
                <a:latin typeface="微软雅黑" panose="020B0503020204020204" pitchFamily="34" charset="-122"/>
                <a:ea typeface="微软雅黑" panose="020B0503020204020204" pitchFamily="34" charset="-122"/>
              </a:rPr>
              <a:t>第</a:t>
            </a:r>
            <a:r>
              <a:rPr lang="en-US" altLang="zh-CN" sz="1867" dirty="0">
                <a:latin typeface="微软雅黑" panose="020B0503020204020204" pitchFamily="34" charset="-122"/>
                <a:ea typeface="微软雅黑" panose="020B0503020204020204" pitchFamily="34" charset="-122"/>
              </a:rPr>
              <a:t>3</a:t>
            </a:r>
            <a:r>
              <a:rPr lang="zh-CN" altLang="en-US" sz="1867" dirty="0">
                <a:latin typeface="微软雅黑" panose="020B0503020204020204" pitchFamily="34" charset="-122"/>
                <a:ea typeface="微软雅黑" panose="020B0503020204020204" pitchFamily="34" charset="-122"/>
              </a:rPr>
              <a:t>轮测试：</a:t>
            </a:r>
            <a:r>
              <a:rPr lang="en-US" altLang="zh-CN" sz="1867" dirty="0">
                <a:latin typeface="微软雅黑" panose="020B0503020204020204" pitchFamily="34" charset="-122"/>
                <a:ea typeface="微软雅黑" panose="020B0503020204020204" pitchFamily="34" charset="-122"/>
              </a:rPr>
              <a:t>90%</a:t>
            </a:r>
            <a:endParaRPr lang="zh-CN" altLang="en-US" sz="1867" dirty="0">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xmlns="" id="{81EABDE7-6B25-49E0-8867-76AFF82F275D}"/>
              </a:ext>
            </a:extLst>
          </p:cNvPr>
          <p:cNvSpPr txBox="1"/>
          <p:nvPr/>
        </p:nvSpPr>
        <p:spPr>
          <a:xfrm>
            <a:off x="8133869" y="3045736"/>
            <a:ext cx="2474632" cy="439031"/>
          </a:xfrm>
          <a:prstGeom prst="rect">
            <a:avLst/>
          </a:prstGeom>
          <a:noFill/>
        </p:spPr>
        <p:txBody>
          <a:bodyPr wrap="square" rtlCol="0">
            <a:spAutoFit/>
          </a:bodyPr>
          <a:lstStyle/>
          <a:p>
            <a:pPr>
              <a:lnSpc>
                <a:spcPct val="130000"/>
              </a:lnSpc>
            </a:pPr>
            <a:r>
              <a:rPr lang="zh-CN" altLang="en-US" sz="1733" dirty="0">
                <a:latin typeface="微软雅黑" panose="020B0503020204020204" pitchFamily="34" charset="-122"/>
                <a:ea typeface="微软雅黑" panose="020B0503020204020204" pitchFamily="34" charset="-122"/>
              </a:rPr>
              <a:t>重复第二轮自学习操作</a:t>
            </a:r>
            <a:endParaRPr lang="en-US" altLang="zh-CN" sz="1733" dirty="0">
              <a:latin typeface="微软雅黑" panose="020B0503020204020204" pitchFamily="34" charset="-122"/>
              <a:ea typeface="微软雅黑" panose="020B0503020204020204" pitchFamily="34" charset="-122"/>
            </a:endParaRPr>
          </a:p>
        </p:txBody>
      </p:sp>
      <p:cxnSp>
        <p:nvCxnSpPr>
          <p:cNvPr id="26" name="直接连接符 25">
            <a:extLst>
              <a:ext uri="{FF2B5EF4-FFF2-40B4-BE49-F238E27FC236}">
                <a16:creationId xmlns:a16="http://schemas.microsoft.com/office/drawing/2014/main" xmlns="" id="{0E8767C3-C911-492F-8F3B-C2167F12EA51}"/>
              </a:ext>
            </a:extLst>
          </p:cNvPr>
          <p:cNvCxnSpPr>
            <a:cxnSpLocks/>
          </p:cNvCxnSpPr>
          <p:nvPr/>
        </p:nvCxnSpPr>
        <p:spPr>
          <a:xfrm>
            <a:off x="10564524" y="2297288"/>
            <a:ext cx="0" cy="748448"/>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xmlns="" id="{8F3E08DC-E118-49BF-A464-9885F1A2C7BB}"/>
              </a:ext>
            </a:extLst>
          </p:cNvPr>
          <p:cNvCxnSpPr>
            <a:cxnSpLocks/>
          </p:cNvCxnSpPr>
          <p:nvPr/>
        </p:nvCxnSpPr>
        <p:spPr>
          <a:xfrm>
            <a:off x="10560213" y="2297288"/>
            <a:ext cx="1211579"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xmlns="" id="{C6E2D2D2-3D3D-47BE-A63B-1546CA77EC44}"/>
              </a:ext>
            </a:extLst>
          </p:cNvPr>
          <p:cNvSpPr txBox="1"/>
          <p:nvPr/>
        </p:nvSpPr>
        <p:spPr>
          <a:xfrm>
            <a:off x="10869174" y="1902354"/>
            <a:ext cx="793316" cy="379656"/>
          </a:xfrm>
          <a:prstGeom prst="rect">
            <a:avLst/>
          </a:prstGeom>
          <a:noFill/>
        </p:spPr>
        <p:txBody>
          <a:bodyPr wrap="square" rtlCol="0">
            <a:spAutoFit/>
          </a:bodyPr>
          <a:lstStyle/>
          <a:p>
            <a:r>
              <a:rPr lang="en-US" altLang="zh-CN" sz="1867" dirty="0">
                <a:latin typeface="微软雅黑" panose="020B0503020204020204" pitchFamily="34" charset="-122"/>
                <a:ea typeface="微软雅黑" panose="020B0503020204020204" pitchFamily="34" charset="-122"/>
              </a:rPr>
              <a:t>95%</a:t>
            </a:r>
            <a:endParaRPr lang="zh-CN" altLang="en-US" sz="1867" dirty="0">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xmlns="" id="{8491B1B4-1B92-449B-9630-6CB1658BE8E9}"/>
              </a:ext>
            </a:extLst>
          </p:cNvPr>
          <p:cNvSpPr txBox="1"/>
          <p:nvPr/>
        </p:nvSpPr>
        <p:spPr>
          <a:xfrm>
            <a:off x="10634577" y="2337883"/>
            <a:ext cx="1440151" cy="439031"/>
          </a:xfrm>
          <a:prstGeom prst="rect">
            <a:avLst/>
          </a:prstGeom>
          <a:noFill/>
        </p:spPr>
        <p:txBody>
          <a:bodyPr wrap="square" rtlCol="0">
            <a:spAutoFit/>
          </a:bodyPr>
          <a:lstStyle/>
          <a:p>
            <a:pPr>
              <a:lnSpc>
                <a:spcPct val="130000"/>
              </a:lnSpc>
            </a:pPr>
            <a:r>
              <a:rPr lang="en-US" altLang="zh-CN" sz="1733" dirty="0">
                <a:latin typeface="微软雅黑" panose="020B0503020204020204" pitchFamily="34" charset="-122"/>
                <a:ea typeface="微软雅黑" panose="020B0503020204020204" pitchFamily="34" charset="-122"/>
              </a:rPr>
              <a:t>10 months</a:t>
            </a:r>
          </a:p>
        </p:txBody>
      </p:sp>
    </p:spTree>
    <p:extLst>
      <p:ext uri="{BB962C8B-B14F-4D97-AF65-F5344CB8AC3E}">
        <p14:creationId xmlns:p14="http://schemas.microsoft.com/office/powerpoint/2010/main" val="25245234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矩形 66">
            <a:extLst>
              <a:ext uri="{FF2B5EF4-FFF2-40B4-BE49-F238E27FC236}">
                <a16:creationId xmlns:a16="http://schemas.microsoft.com/office/drawing/2014/main" xmlns="" id="{60D98B52-885F-44BC-8EEB-1F2C117D9463}"/>
              </a:ext>
            </a:extLst>
          </p:cNvPr>
          <p:cNvSpPr/>
          <p:nvPr/>
        </p:nvSpPr>
        <p:spPr>
          <a:xfrm>
            <a:off x="0" y="0"/>
            <a:ext cx="4560147" cy="548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33" dirty="0" err="1">
                <a:solidFill>
                  <a:schemeClr val="bg1"/>
                </a:solidFill>
                <a:latin typeface="思源黑体 CN Light"/>
                <a:ea typeface="微软雅黑" panose="020B0503020204020204" pitchFamily="34" charset="-122"/>
              </a:rPr>
              <a:t>FiT</a:t>
            </a:r>
            <a:r>
              <a:rPr lang="zh-CN" altLang="en-US" sz="2133" dirty="0">
                <a:solidFill>
                  <a:schemeClr val="bg1"/>
                </a:solidFill>
                <a:latin typeface="思源黑体 CN Light"/>
                <a:ea typeface="微软雅黑" panose="020B0503020204020204" pitchFamily="34" charset="-122"/>
              </a:rPr>
              <a:t>智能客服</a:t>
            </a:r>
            <a:r>
              <a:rPr lang="en-US" altLang="zh-CN" sz="2133" dirty="0">
                <a:solidFill>
                  <a:schemeClr val="bg1"/>
                </a:solidFill>
                <a:latin typeface="思源黑体 CN Light"/>
                <a:ea typeface="微软雅黑" panose="020B0503020204020204" pitchFamily="34" charset="-122"/>
              </a:rPr>
              <a:t>---</a:t>
            </a:r>
            <a:r>
              <a:rPr lang="zh-CN" altLang="en-US" sz="2133" dirty="0">
                <a:solidFill>
                  <a:schemeClr val="bg1"/>
                </a:solidFill>
                <a:latin typeface="思源黑体 CN Light"/>
                <a:ea typeface="微软雅黑" panose="020B0503020204020204" pitchFamily="34" charset="-122"/>
              </a:rPr>
              <a:t>测试举例</a:t>
            </a:r>
            <a:endParaRPr lang="zh-CN" altLang="en-US" sz="2133" dirty="0">
              <a:solidFill>
                <a:schemeClr val="bg1"/>
              </a:solidFill>
              <a:latin typeface="微软雅黑" charset="0"/>
              <a:ea typeface="微软雅黑" charset="0"/>
            </a:endParaRPr>
          </a:p>
        </p:txBody>
      </p:sp>
      <p:pic>
        <p:nvPicPr>
          <p:cNvPr id="2" name="图片 1">
            <a:extLst>
              <a:ext uri="{FF2B5EF4-FFF2-40B4-BE49-F238E27FC236}">
                <a16:creationId xmlns:a16="http://schemas.microsoft.com/office/drawing/2014/main" xmlns="" id="{D2CAA8DD-F9AF-4F1A-A406-1A12E221AFA4}"/>
              </a:ext>
            </a:extLst>
          </p:cNvPr>
          <p:cNvPicPr>
            <a:picLocks noChangeAspect="1"/>
          </p:cNvPicPr>
          <p:nvPr/>
        </p:nvPicPr>
        <p:blipFill>
          <a:blip r:embed="rId2"/>
          <a:stretch>
            <a:fillRect/>
          </a:stretch>
        </p:blipFill>
        <p:spPr>
          <a:xfrm>
            <a:off x="428560" y="907326"/>
            <a:ext cx="1824203" cy="2137737"/>
          </a:xfrm>
          <a:prstGeom prst="rect">
            <a:avLst/>
          </a:prstGeom>
        </p:spPr>
      </p:pic>
      <p:pic>
        <p:nvPicPr>
          <p:cNvPr id="6" name="图片 5">
            <a:extLst>
              <a:ext uri="{FF2B5EF4-FFF2-40B4-BE49-F238E27FC236}">
                <a16:creationId xmlns:a16="http://schemas.microsoft.com/office/drawing/2014/main" xmlns="" id="{16182925-BDBC-4F15-B5BA-AA44A8975591}"/>
              </a:ext>
            </a:extLst>
          </p:cNvPr>
          <p:cNvPicPr>
            <a:picLocks noChangeAspect="1"/>
          </p:cNvPicPr>
          <p:nvPr/>
        </p:nvPicPr>
        <p:blipFill>
          <a:blip r:embed="rId3"/>
          <a:stretch>
            <a:fillRect/>
          </a:stretch>
        </p:blipFill>
        <p:spPr>
          <a:xfrm>
            <a:off x="2351224" y="824674"/>
            <a:ext cx="8736971" cy="2220389"/>
          </a:xfrm>
          <a:prstGeom prst="rect">
            <a:avLst/>
          </a:prstGeom>
        </p:spPr>
      </p:pic>
      <p:graphicFrame>
        <p:nvGraphicFramePr>
          <p:cNvPr id="7" name="表格 6">
            <a:extLst>
              <a:ext uri="{FF2B5EF4-FFF2-40B4-BE49-F238E27FC236}">
                <a16:creationId xmlns:a16="http://schemas.microsoft.com/office/drawing/2014/main" xmlns="" id="{C75ECC46-DF3A-4B83-9C99-01EF012DBC93}"/>
              </a:ext>
            </a:extLst>
          </p:cNvPr>
          <p:cNvGraphicFramePr>
            <a:graphicFrameLocks noGrp="1"/>
          </p:cNvGraphicFramePr>
          <p:nvPr>
            <p:extLst/>
          </p:nvPr>
        </p:nvGraphicFramePr>
        <p:xfrm>
          <a:off x="431371" y="3505335"/>
          <a:ext cx="10908021" cy="2472265"/>
        </p:xfrm>
        <a:graphic>
          <a:graphicData uri="http://schemas.openxmlformats.org/drawingml/2006/table">
            <a:tbl>
              <a:tblPr firstRow="1" bandRow="1">
                <a:tableStyleId>{5C22544A-7EE6-4342-B048-85BDC9FD1C3A}</a:tableStyleId>
              </a:tblPr>
              <a:tblGrid>
                <a:gridCol w="870783">
                  <a:extLst>
                    <a:ext uri="{9D8B030D-6E8A-4147-A177-3AD203B41FA5}">
                      <a16:colId xmlns:a16="http://schemas.microsoft.com/office/drawing/2014/main" xmlns="" val="1219713897"/>
                    </a:ext>
                  </a:extLst>
                </a:gridCol>
                <a:gridCol w="6137996">
                  <a:extLst>
                    <a:ext uri="{9D8B030D-6E8A-4147-A177-3AD203B41FA5}">
                      <a16:colId xmlns:a16="http://schemas.microsoft.com/office/drawing/2014/main" xmlns="" val="674959577"/>
                    </a:ext>
                  </a:extLst>
                </a:gridCol>
                <a:gridCol w="1842391">
                  <a:extLst>
                    <a:ext uri="{9D8B030D-6E8A-4147-A177-3AD203B41FA5}">
                      <a16:colId xmlns:a16="http://schemas.microsoft.com/office/drawing/2014/main" xmlns="" val="3205289443"/>
                    </a:ext>
                  </a:extLst>
                </a:gridCol>
                <a:gridCol w="2056851">
                  <a:extLst>
                    <a:ext uri="{9D8B030D-6E8A-4147-A177-3AD203B41FA5}">
                      <a16:colId xmlns:a16="http://schemas.microsoft.com/office/drawing/2014/main" xmlns="" val="2254140909"/>
                    </a:ext>
                  </a:extLst>
                </a:gridCol>
              </a:tblGrid>
              <a:tr h="494453">
                <a:tc>
                  <a:txBody>
                    <a:bodyPr/>
                    <a:lstStyle/>
                    <a:p>
                      <a:endParaRPr lang="zh-CN" altLang="en-US" sz="1900" b="0" dirty="0">
                        <a:latin typeface="微软雅黑" panose="020B0503020204020204" pitchFamily="34" charset="-122"/>
                        <a:ea typeface="微软雅黑" panose="020B0503020204020204" pitchFamily="34" charset="-122"/>
                      </a:endParaRPr>
                    </a:p>
                  </a:txBody>
                  <a:tcPr marL="121920" marR="121920" marT="60960" marB="60960" anchor="ctr"/>
                </a:tc>
                <a:tc>
                  <a:txBody>
                    <a:bodyPr/>
                    <a:lstStyle/>
                    <a:p>
                      <a:r>
                        <a:rPr lang="zh-CN" altLang="en-US" sz="1900" b="0" dirty="0">
                          <a:latin typeface="微软雅黑" panose="020B0503020204020204" pitchFamily="34" charset="-122"/>
                          <a:ea typeface="微软雅黑" panose="020B0503020204020204" pitchFamily="34" charset="-122"/>
                        </a:rPr>
                        <a:t>测试问法</a:t>
                      </a:r>
                    </a:p>
                  </a:txBody>
                  <a:tcPr marL="121920" marR="121920" marT="60960" marB="60960" anchor="ctr"/>
                </a:tc>
                <a:tc>
                  <a:txBody>
                    <a:bodyPr/>
                    <a:lstStyle/>
                    <a:p>
                      <a:r>
                        <a:rPr lang="zh-CN" altLang="en-US" sz="1900" b="0" dirty="0">
                          <a:latin typeface="微软雅黑" panose="020B0503020204020204" pitchFamily="34" charset="-122"/>
                          <a:ea typeface="微软雅黑" panose="020B0503020204020204" pitchFamily="34" charset="-122"/>
                        </a:rPr>
                        <a:t>是否回答正确</a:t>
                      </a:r>
                    </a:p>
                  </a:txBody>
                  <a:tcPr marL="121920" marR="121920" marT="60960" marB="60960" anchor="ctr"/>
                </a:tc>
                <a:tc>
                  <a:txBody>
                    <a:bodyPr/>
                    <a:lstStyle/>
                    <a:p>
                      <a:r>
                        <a:rPr lang="zh-CN" altLang="en-US" sz="1900" b="0" dirty="0">
                          <a:latin typeface="微软雅黑" panose="020B0503020204020204" pitchFamily="34" charset="-122"/>
                          <a:ea typeface="微软雅黑" panose="020B0503020204020204" pitchFamily="34" charset="-122"/>
                        </a:rPr>
                        <a:t>对应标准问题</a:t>
                      </a:r>
                    </a:p>
                  </a:txBody>
                  <a:tcPr marL="121920" marR="121920" marT="60960" marB="60960" anchor="ctr"/>
                </a:tc>
                <a:extLst>
                  <a:ext uri="{0D108BD9-81ED-4DB2-BD59-A6C34878D82A}">
                    <a16:rowId xmlns:a16="http://schemas.microsoft.com/office/drawing/2014/main" xmlns="" val="633985262"/>
                  </a:ext>
                </a:extLst>
              </a:tr>
              <a:tr h="494453">
                <a:tc>
                  <a:txBody>
                    <a:bodyPr/>
                    <a:lstStyle/>
                    <a:p>
                      <a:r>
                        <a:rPr lang="en-US" altLang="zh-CN" sz="1900" b="0" dirty="0">
                          <a:latin typeface="微软雅黑" panose="020B0503020204020204" pitchFamily="34" charset="-122"/>
                          <a:ea typeface="微软雅黑" panose="020B0503020204020204" pitchFamily="34" charset="-122"/>
                        </a:rPr>
                        <a:t>1</a:t>
                      </a:r>
                      <a:endParaRPr lang="zh-CN" altLang="en-US" sz="1900" b="0" dirty="0">
                        <a:latin typeface="微软雅黑" panose="020B0503020204020204" pitchFamily="34" charset="-122"/>
                        <a:ea typeface="微软雅黑" panose="020B0503020204020204" pitchFamily="34" charset="-122"/>
                      </a:endParaRPr>
                    </a:p>
                  </a:txBody>
                  <a:tcPr marL="121920" marR="121920" marT="60960" marB="60960" anchor="ctr"/>
                </a:tc>
                <a:tc>
                  <a:txBody>
                    <a:bodyPr/>
                    <a:lstStyle/>
                    <a:p>
                      <a:r>
                        <a:rPr lang="zh-CN" altLang="en-US" sz="1900" b="0" u="none" strike="noStrike" dirty="0">
                          <a:effectLst/>
                          <a:latin typeface="微软雅黑" panose="020B0503020204020204" pitchFamily="34" charset="-122"/>
                          <a:ea typeface="微软雅黑" panose="020B0503020204020204" pitchFamily="34" charset="-122"/>
                        </a:rPr>
                        <a:t>保全含义</a:t>
                      </a:r>
                      <a:endParaRPr lang="zh-CN" altLang="en-US" sz="1900" b="0" dirty="0">
                        <a:latin typeface="微软雅黑" panose="020B0503020204020204" pitchFamily="34" charset="-122"/>
                        <a:ea typeface="微软雅黑" panose="020B0503020204020204" pitchFamily="34" charset="-122"/>
                      </a:endParaRPr>
                    </a:p>
                  </a:txBody>
                  <a:tcPr marL="121920" marR="121920" marT="60960" marB="60960" anchor="ctr"/>
                </a:tc>
                <a:tc>
                  <a:txBody>
                    <a:bodyPr/>
                    <a:lstStyle/>
                    <a:p>
                      <a:pPr algn="ctr"/>
                      <a:r>
                        <a:rPr lang="en-US" altLang="zh-CN" sz="1900" b="0" dirty="0">
                          <a:latin typeface="微软雅黑" panose="020B0503020204020204" pitchFamily="34" charset="-122"/>
                          <a:ea typeface="微软雅黑" panose="020B0503020204020204" pitchFamily="34" charset="-122"/>
                        </a:rPr>
                        <a:t>Y</a:t>
                      </a:r>
                      <a:endParaRPr lang="zh-CN" altLang="en-US" sz="1900" b="0" dirty="0">
                        <a:latin typeface="微软雅黑" panose="020B0503020204020204" pitchFamily="34" charset="-122"/>
                        <a:ea typeface="微软雅黑" panose="020B0503020204020204" pitchFamily="34" charset="-122"/>
                      </a:endParaRPr>
                    </a:p>
                  </a:txBody>
                  <a:tcPr marL="121920" marR="121920" marT="60960" marB="60960" anchor="ctr"/>
                </a:tc>
                <a:tc rowSpan="4">
                  <a:txBody>
                    <a:bodyPr/>
                    <a:lstStyle/>
                    <a:p>
                      <a:r>
                        <a:rPr lang="zh-CN" altLang="en-US" sz="1900" b="0" dirty="0">
                          <a:latin typeface="微软雅黑" panose="020B0503020204020204" pitchFamily="34" charset="-122"/>
                          <a:ea typeface="微软雅黑" panose="020B0503020204020204" pitchFamily="34" charset="-122"/>
                        </a:rPr>
                        <a:t>保全含义</a:t>
                      </a:r>
                    </a:p>
                  </a:txBody>
                  <a:tcPr marL="121920" marR="121920" marT="60960" marB="60960" anchor="ctr"/>
                </a:tc>
                <a:extLst>
                  <a:ext uri="{0D108BD9-81ED-4DB2-BD59-A6C34878D82A}">
                    <a16:rowId xmlns:a16="http://schemas.microsoft.com/office/drawing/2014/main" xmlns="" val="1614165343"/>
                  </a:ext>
                </a:extLst>
              </a:tr>
              <a:tr h="494453">
                <a:tc>
                  <a:txBody>
                    <a:bodyPr/>
                    <a:lstStyle/>
                    <a:p>
                      <a:r>
                        <a:rPr lang="en-US" altLang="zh-CN" sz="1900" b="0" dirty="0">
                          <a:latin typeface="微软雅黑" panose="020B0503020204020204" pitchFamily="34" charset="-122"/>
                          <a:ea typeface="微软雅黑" panose="020B0503020204020204" pitchFamily="34" charset="-122"/>
                        </a:rPr>
                        <a:t>2</a:t>
                      </a:r>
                      <a:endParaRPr lang="zh-CN" altLang="en-US" sz="1900" b="0" dirty="0">
                        <a:latin typeface="微软雅黑" panose="020B0503020204020204" pitchFamily="34" charset="-122"/>
                        <a:ea typeface="微软雅黑" panose="020B0503020204020204" pitchFamily="34" charset="-122"/>
                      </a:endParaRPr>
                    </a:p>
                  </a:txBody>
                  <a:tcPr marL="121920" marR="121920" marT="60960" marB="60960" anchor="ctr"/>
                </a:tc>
                <a:tc>
                  <a:txBody>
                    <a:bodyPr/>
                    <a:lstStyle/>
                    <a:p>
                      <a:r>
                        <a:rPr lang="zh-CN" altLang="en-US" sz="1900" b="0" u="none" strike="noStrike" dirty="0">
                          <a:effectLst/>
                          <a:latin typeface="微软雅黑" panose="020B0503020204020204" pitchFamily="34" charset="-122"/>
                          <a:ea typeface="微软雅黑" panose="020B0503020204020204" pitchFamily="34" charset="-122"/>
                        </a:rPr>
                        <a:t>什么是保全</a:t>
                      </a:r>
                      <a:endParaRPr lang="zh-CN" altLang="en-US" sz="1900" b="0" dirty="0">
                        <a:latin typeface="微软雅黑" panose="020B0503020204020204" pitchFamily="34" charset="-122"/>
                        <a:ea typeface="微软雅黑" panose="020B0503020204020204" pitchFamily="34" charset="-122"/>
                      </a:endParaRPr>
                    </a:p>
                  </a:txBody>
                  <a:tcPr marL="121920" marR="121920" marT="60960" marB="60960" anchor="ctr"/>
                </a:tc>
                <a:tc>
                  <a:txBody>
                    <a:bodyPr/>
                    <a:lstStyle/>
                    <a:p>
                      <a:pPr algn="ctr"/>
                      <a:r>
                        <a:rPr lang="en-US" altLang="zh-CN" sz="1900" b="0" dirty="0">
                          <a:latin typeface="微软雅黑" panose="020B0503020204020204" pitchFamily="34" charset="-122"/>
                          <a:ea typeface="微软雅黑" panose="020B0503020204020204" pitchFamily="34" charset="-122"/>
                        </a:rPr>
                        <a:t>Y</a:t>
                      </a:r>
                      <a:endParaRPr lang="zh-CN" altLang="en-US" sz="1900" b="0" dirty="0">
                        <a:latin typeface="微软雅黑" panose="020B0503020204020204" pitchFamily="34" charset="-122"/>
                        <a:ea typeface="微软雅黑" panose="020B0503020204020204" pitchFamily="34" charset="-122"/>
                      </a:endParaRPr>
                    </a:p>
                  </a:txBody>
                  <a:tcPr marL="121920" marR="121920" marT="60960" marB="60960" anchor="ctr"/>
                </a:tc>
                <a:tc vMerge="1">
                  <a:txBody>
                    <a:bodyPr/>
                    <a:lstStyle/>
                    <a:p>
                      <a:endParaRPr lang="zh-CN" altLang="en-US" sz="1400" b="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xmlns="" val="2309900131"/>
                  </a:ext>
                </a:extLst>
              </a:tr>
              <a:tr h="494453">
                <a:tc>
                  <a:txBody>
                    <a:bodyPr/>
                    <a:lstStyle/>
                    <a:p>
                      <a:r>
                        <a:rPr lang="en-US" altLang="zh-CN" sz="1900" b="0" dirty="0">
                          <a:latin typeface="微软雅黑" panose="020B0503020204020204" pitchFamily="34" charset="-122"/>
                          <a:ea typeface="微软雅黑" panose="020B0503020204020204" pitchFamily="34" charset="-122"/>
                        </a:rPr>
                        <a:t>3</a:t>
                      </a:r>
                      <a:endParaRPr lang="zh-CN" altLang="en-US" sz="1900" b="0" dirty="0">
                        <a:latin typeface="微软雅黑" panose="020B0503020204020204" pitchFamily="34" charset="-122"/>
                        <a:ea typeface="微软雅黑" panose="020B0503020204020204" pitchFamily="34" charset="-122"/>
                      </a:endParaRPr>
                    </a:p>
                  </a:txBody>
                  <a:tcPr marL="121920" marR="121920" marT="60960" marB="60960" anchor="ctr"/>
                </a:tc>
                <a:tc>
                  <a:txBody>
                    <a:bodyPr/>
                    <a:lstStyle/>
                    <a:p>
                      <a:r>
                        <a:rPr lang="zh-CN" altLang="en-US" sz="1900" b="0" u="none" strike="noStrike" dirty="0">
                          <a:effectLst/>
                          <a:latin typeface="微软雅黑" panose="020B0503020204020204" pitchFamily="34" charset="-122"/>
                          <a:ea typeface="微软雅黑" panose="020B0503020204020204" pitchFamily="34" charset="-122"/>
                        </a:rPr>
                        <a:t>请问能帮我解释一下保全么</a:t>
                      </a:r>
                      <a:endParaRPr lang="zh-CN" altLang="en-US" sz="1900" b="0" dirty="0">
                        <a:latin typeface="微软雅黑" panose="020B0503020204020204" pitchFamily="34" charset="-122"/>
                        <a:ea typeface="微软雅黑" panose="020B0503020204020204" pitchFamily="34" charset="-122"/>
                      </a:endParaRPr>
                    </a:p>
                  </a:txBody>
                  <a:tcPr marL="121920" marR="121920" marT="60960" marB="60960" anchor="ctr"/>
                </a:tc>
                <a:tc>
                  <a:txBody>
                    <a:bodyPr/>
                    <a:lstStyle/>
                    <a:p>
                      <a:pPr algn="ctr"/>
                      <a:r>
                        <a:rPr lang="en-US" altLang="zh-CN" sz="1900" b="0" dirty="0">
                          <a:latin typeface="微软雅黑" panose="020B0503020204020204" pitchFamily="34" charset="-122"/>
                          <a:ea typeface="微软雅黑" panose="020B0503020204020204" pitchFamily="34" charset="-122"/>
                        </a:rPr>
                        <a:t>Y</a:t>
                      </a:r>
                      <a:endParaRPr lang="zh-CN" altLang="en-US" sz="1900" b="0" dirty="0">
                        <a:latin typeface="微软雅黑" panose="020B0503020204020204" pitchFamily="34" charset="-122"/>
                        <a:ea typeface="微软雅黑" panose="020B0503020204020204" pitchFamily="34" charset="-122"/>
                      </a:endParaRPr>
                    </a:p>
                  </a:txBody>
                  <a:tcPr marL="121920" marR="121920" marT="60960" marB="60960" anchor="ctr"/>
                </a:tc>
                <a:tc vMerge="1">
                  <a:txBody>
                    <a:bodyPr/>
                    <a:lstStyle/>
                    <a:p>
                      <a:endParaRPr lang="zh-CN" altLang="en-US" sz="1400" b="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xmlns="" val="2622385815"/>
                  </a:ext>
                </a:extLst>
              </a:tr>
              <a:tr h="494453">
                <a:tc>
                  <a:txBody>
                    <a:bodyPr/>
                    <a:lstStyle/>
                    <a:p>
                      <a:r>
                        <a:rPr lang="en-US" altLang="zh-CN" sz="1900" b="0" dirty="0">
                          <a:latin typeface="微软雅黑" panose="020B0503020204020204" pitchFamily="34" charset="-122"/>
                          <a:ea typeface="微软雅黑" panose="020B0503020204020204" pitchFamily="34" charset="-122"/>
                        </a:rPr>
                        <a:t>4</a:t>
                      </a:r>
                      <a:endParaRPr lang="zh-CN" altLang="en-US" sz="1900" b="0" dirty="0">
                        <a:latin typeface="微软雅黑" panose="020B0503020204020204" pitchFamily="34" charset="-122"/>
                        <a:ea typeface="微软雅黑" panose="020B0503020204020204" pitchFamily="34" charset="-122"/>
                      </a:endParaRPr>
                    </a:p>
                  </a:txBody>
                  <a:tcPr marL="121920" marR="121920" marT="60960" marB="60960" anchor="ctr"/>
                </a:tc>
                <a:tc>
                  <a:txBody>
                    <a:bodyPr/>
                    <a:lstStyle/>
                    <a:p>
                      <a:r>
                        <a:rPr lang="zh-CN" altLang="en-US" sz="1900" b="0" dirty="0">
                          <a:latin typeface="微软雅黑" panose="020B0503020204020204" pitchFamily="34" charset="-122"/>
                          <a:ea typeface="微软雅黑" panose="020B0503020204020204" pitchFamily="34" charset="-122"/>
                        </a:rPr>
                        <a:t>我在公众号的介绍里看到保全，请问这个是什么意思？</a:t>
                      </a:r>
                    </a:p>
                  </a:txBody>
                  <a:tcPr marL="121920" marR="121920" marT="60960" marB="60960" anchor="ctr"/>
                </a:tc>
                <a:tc>
                  <a:txBody>
                    <a:bodyPr/>
                    <a:lstStyle/>
                    <a:p>
                      <a:pPr algn="ctr"/>
                      <a:r>
                        <a:rPr lang="en-US" altLang="zh-CN" sz="1900" b="0" dirty="0">
                          <a:latin typeface="微软雅黑" panose="020B0503020204020204" pitchFamily="34" charset="-122"/>
                          <a:ea typeface="微软雅黑" panose="020B0503020204020204" pitchFamily="34" charset="-122"/>
                        </a:rPr>
                        <a:t>Y</a:t>
                      </a:r>
                      <a:endParaRPr lang="zh-CN" altLang="en-US" sz="1900" b="0" dirty="0">
                        <a:latin typeface="微软雅黑" panose="020B0503020204020204" pitchFamily="34" charset="-122"/>
                        <a:ea typeface="微软雅黑" panose="020B0503020204020204" pitchFamily="34" charset="-122"/>
                      </a:endParaRPr>
                    </a:p>
                  </a:txBody>
                  <a:tcPr marL="121920" marR="121920" marT="60960" marB="60960" anchor="ctr"/>
                </a:tc>
                <a:tc vMerge="1">
                  <a:txBody>
                    <a:bodyPr/>
                    <a:lstStyle/>
                    <a:p>
                      <a:endParaRPr lang="zh-CN" altLang="en-US" sz="1400" b="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xmlns="" val="3021441819"/>
                  </a:ext>
                </a:extLst>
              </a:tr>
            </a:tbl>
          </a:graphicData>
        </a:graphic>
      </p:graphicFrame>
    </p:spTree>
    <p:extLst>
      <p:ext uri="{BB962C8B-B14F-4D97-AF65-F5344CB8AC3E}">
        <p14:creationId xmlns:p14="http://schemas.microsoft.com/office/powerpoint/2010/main" val="2966759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a:extLst>
              <a:ext uri="{FF2B5EF4-FFF2-40B4-BE49-F238E27FC236}">
                <a16:creationId xmlns:a16="http://schemas.microsoft.com/office/drawing/2014/main" xmlns="" id="{354335F1-0483-4FA4-8E93-192372FFCEB5}"/>
              </a:ext>
            </a:extLst>
          </p:cNvPr>
          <p:cNvSpPr/>
          <p:nvPr/>
        </p:nvSpPr>
        <p:spPr>
          <a:xfrm>
            <a:off x="1" y="2112935"/>
            <a:ext cx="12192000" cy="34563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2559" name="文本框 38"/>
          <p:cNvSpPr txBox="1">
            <a:spLocks noChangeArrowheads="1"/>
          </p:cNvSpPr>
          <p:nvPr/>
        </p:nvSpPr>
        <p:spPr bwMode="auto">
          <a:xfrm>
            <a:off x="1986436" y="1332187"/>
            <a:ext cx="786979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marL="342900" indent="-342900">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lvl="1" eaLnBrk="1" hangingPunct="1"/>
            <a:r>
              <a:rPr lang="en-US" sz="2133" b="1" dirty="0">
                <a:solidFill>
                  <a:schemeClr val="accent5"/>
                </a:solidFill>
                <a:latin typeface="微软雅黑" pitchFamily="34" charset="-122"/>
                <a:ea typeface="微软雅黑" pitchFamily="34" charset="-122"/>
              </a:rPr>
              <a:t>4 </a:t>
            </a:r>
            <a:r>
              <a:rPr lang="zh-CN" altLang="en-US" sz="1467" dirty="0">
                <a:solidFill>
                  <a:schemeClr val="tx1">
                    <a:lumMod val="65000"/>
                    <a:lumOff val="35000"/>
                  </a:schemeClr>
                </a:solidFill>
                <a:latin typeface="方正兰亭超细黑简体" pitchFamily="2" charset="-122"/>
                <a:ea typeface="思源黑体 CN Light"/>
                <a:cs typeface="思源黑体 CN Light"/>
              </a:rPr>
              <a:t>位在线人工客服支持高等级会员的人工回答，机器人相当于 </a:t>
            </a:r>
            <a:r>
              <a:rPr lang="zh-CN" altLang="en-US" sz="2133" b="1" dirty="0">
                <a:solidFill>
                  <a:schemeClr val="accent5"/>
                </a:solidFill>
                <a:latin typeface="微软雅黑" pitchFamily="34" charset="-122"/>
                <a:ea typeface="微软雅黑" pitchFamily="34" charset="-122"/>
              </a:rPr>
              <a:t>23倍 </a:t>
            </a:r>
            <a:r>
              <a:rPr lang="zh-CN" altLang="en-US" sz="1467" dirty="0">
                <a:solidFill>
                  <a:schemeClr val="tx1">
                    <a:lumMod val="65000"/>
                    <a:lumOff val="35000"/>
                  </a:schemeClr>
                </a:solidFill>
                <a:latin typeface="方正兰亭超细黑简体" pitchFamily="2" charset="-122"/>
                <a:ea typeface="思源黑体 CN Light"/>
                <a:cs typeface="思源黑体 CN Light"/>
              </a:rPr>
              <a:t>人工服务量。</a:t>
            </a:r>
          </a:p>
        </p:txBody>
      </p:sp>
      <p:grpSp>
        <p:nvGrpSpPr>
          <p:cNvPr id="7" name="组合 6">
            <a:extLst>
              <a:ext uri="{FF2B5EF4-FFF2-40B4-BE49-F238E27FC236}">
                <a16:creationId xmlns:a16="http://schemas.microsoft.com/office/drawing/2014/main" xmlns="" id="{5DD72A5E-537D-488A-BFE3-8ED26761CE93}"/>
              </a:ext>
            </a:extLst>
          </p:cNvPr>
          <p:cNvGrpSpPr/>
          <p:nvPr/>
        </p:nvGrpSpPr>
        <p:grpSpPr>
          <a:xfrm>
            <a:off x="944026" y="2304957"/>
            <a:ext cx="10303951" cy="2868658"/>
            <a:chOff x="899592" y="2283718"/>
            <a:chExt cx="7727963" cy="2151494"/>
          </a:xfrm>
        </p:grpSpPr>
        <p:cxnSp>
          <p:nvCxnSpPr>
            <p:cNvPr id="22553" name="直接连接符 36"/>
            <p:cNvCxnSpPr>
              <a:cxnSpLocks noChangeShapeType="1"/>
            </p:cNvCxnSpPr>
            <p:nvPr/>
          </p:nvCxnSpPr>
          <p:spPr bwMode="auto">
            <a:xfrm flipV="1">
              <a:off x="2051068" y="3869424"/>
              <a:ext cx="5353050" cy="19050"/>
            </a:xfrm>
            <a:prstGeom prst="line">
              <a:avLst/>
            </a:prstGeom>
            <a:noFill/>
            <a:ln w="19050" cmpd="sng">
              <a:solidFill>
                <a:schemeClr val="bg1">
                  <a:lumMod val="65000"/>
                </a:schemeClr>
              </a:solidFill>
              <a:round/>
            </a:ln>
            <a:extLst>
              <a:ext uri="{909E8E84-426E-40DD-AFC4-6F175D3DCCD1}">
                <a14:hiddenFill xmlns:a14="http://schemas.microsoft.com/office/drawing/2010/main">
                  <a:noFill/>
                </a14:hiddenFill>
              </a:ext>
            </a:extLst>
          </p:spPr>
        </p:cxnSp>
        <p:sp>
          <p:nvSpPr>
            <p:cNvPr id="22531" name="Oval 17"/>
            <p:cNvSpPr>
              <a:spLocks noChangeArrowheads="1"/>
            </p:cNvSpPr>
            <p:nvPr/>
          </p:nvSpPr>
          <p:spPr bwMode="auto">
            <a:xfrm>
              <a:off x="899592" y="3293162"/>
              <a:ext cx="1107281" cy="1106091"/>
            </a:xfrm>
            <a:prstGeom prst="ellipse">
              <a:avLst/>
            </a:prstGeom>
            <a:noFill/>
            <a:ln w="57150" cmpd="sng">
              <a:solidFill>
                <a:srgbClr val="434F5A">
                  <a:alpha val="4999"/>
                </a:srgbClr>
              </a:solidFill>
              <a:round/>
            </a:ln>
            <a:extLst>
              <a:ext uri="{909E8E84-426E-40DD-AFC4-6F175D3DCCD1}">
                <a14:hiddenFill xmlns:a14="http://schemas.microsoft.com/office/drawing/2010/main">
                  <a:solidFill>
                    <a:srgbClr val="FFFFFF"/>
                  </a:solidFill>
                </a14:hiddenFill>
              </a:ext>
            </a:extLst>
          </p:spPr>
          <p:txBody>
            <a:bodyPr anchor="ctr"/>
            <a:lstStyle>
              <a:lvl1pPr defTabSz="1271270">
                <a:defRPr>
                  <a:solidFill>
                    <a:schemeClr val="tx1"/>
                  </a:solidFill>
                  <a:latin typeface="Arial" pitchFamily="34" charset="0"/>
                  <a:ea typeface="宋体" pitchFamily="2" charset="-122"/>
                </a:defRPr>
              </a:lvl1pPr>
              <a:lvl2pPr marL="742950" indent="-285750" defTabSz="1271270">
                <a:defRPr>
                  <a:solidFill>
                    <a:schemeClr val="tx1"/>
                  </a:solidFill>
                  <a:latin typeface="Arial" pitchFamily="34" charset="0"/>
                  <a:ea typeface="宋体" pitchFamily="2" charset="-122"/>
                </a:defRPr>
              </a:lvl2pPr>
              <a:lvl3pPr marL="1143000" indent="-228600" defTabSz="1271270">
                <a:defRPr>
                  <a:solidFill>
                    <a:schemeClr val="tx1"/>
                  </a:solidFill>
                  <a:latin typeface="Arial" pitchFamily="34" charset="0"/>
                  <a:ea typeface="宋体" pitchFamily="2" charset="-122"/>
                </a:defRPr>
              </a:lvl3pPr>
              <a:lvl4pPr marL="1600200" indent="-228600" defTabSz="1271270">
                <a:defRPr>
                  <a:solidFill>
                    <a:schemeClr val="tx1"/>
                  </a:solidFill>
                  <a:latin typeface="Arial" pitchFamily="34" charset="0"/>
                  <a:ea typeface="宋体" pitchFamily="2" charset="-122"/>
                </a:defRPr>
              </a:lvl4pPr>
              <a:lvl5pPr marL="2057400" indent="-228600" defTabSz="1271270">
                <a:defRPr>
                  <a:solidFill>
                    <a:schemeClr val="tx1"/>
                  </a:solidFill>
                  <a:latin typeface="Arial" pitchFamily="34" charset="0"/>
                  <a:ea typeface="宋体" pitchFamily="2" charset="-122"/>
                </a:defRPr>
              </a:lvl5pPr>
              <a:lvl6pPr marL="2514600" indent="-228600" defTabSz="127127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defTabSz="127127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defTabSz="127127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defTabSz="127127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en-US" sz="3100" b="1" dirty="0">
                  <a:latin typeface="微软雅黑" pitchFamily="34" charset="-122"/>
                </a:rPr>
                <a:t>90</a:t>
              </a:r>
              <a:r>
                <a:rPr lang="en-US" sz="1400" b="1" dirty="0">
                  <a:latin typeface="微软雅黑" pitchFamily="34" charset="-122"/>
                </a:rPr>
                <a:t>%</a:t>
              </a:r>
              <a:endParaRPr lang="en-US" sz="700" b="1" dirty="0">
                <a:latin typeface="微软雅黑" pitchFamily="34" charset="-122"/>
              </a:endParaRPr>
            </a:p>
            <a:p>
              <a:pPr algn="ctr" eaLnBrk="1" hangingPunct="1"/>
              <a:r>
                <a:rPr lang="zh-CN" altLang="en-US" sz="1200" dirty="0">
                  <a:solidFill>
                    <a:schemeClr val="bg1">
                      <a:lumMod val="50000"/>
                    </a:schemeClr>
                  </a:solidFill>
                  <a:latin typeface="微软雅黑" pitchFamily="34" charset="-122"/>
                  <a:ea typeface="思源黑体 CN Light"/>
                  <a:cs typeface="思源黑体 CN Light"/>
                </a:rPr>
                <a:t>机器回答</a:t>
              </a:r>
              <a:endParaRPr lang="en-US" altLang="zh-CN" sz="1200" dirty="0">
                <a:solidFill>
                  <a:schemeClr val="bg1">
                    <a:lumMod val="50000"/>
                  </a:schemeClr>
                </a:solidFill>
                <a:latin typeface="微软雅黑" pitchFamily="34" charset="-122"/>
                <a:ea typeface="思源黑体 CN Light"/>
                <a:cs typeface="思源黑体 CN Light"/>
              </a:endParaRPr>
            </a:p>
            <a:p>
              <a:pPr algn="ctr" eaLnBrk="1" hangingPunct="1"/>
              <a:r>
                <a:rPr lang="zh-CN" altLang="en-US" sz="1200" dirty="0">
                  <a:solidFill>
                    <a:schemeClr val="bg1">
                      <a:lumMod val="50000"/>
                    </a:schemeClr>
                  </a:solidFill>
                  <a:latin typeface="微软雅黑" pitchFamily="34" charset="-122"/>
                  <a:ea typeface="思源黑体 CN Light"/>
                  <a:cs typeface="思源黑体 CN Light"/>
                </a:rPr>
                <a:t>正确率</a:t>
              </a:r>
            </a:p>
          </p:txBody>
        </p:sp>
        <p:sp>
          <p:nvSpPr>
            <p:cNvPr id="22532" name="Arc 18"/>
            <p:cNvSpPr/>
            <p:nvPr/>
          </p:nvSpPr>
          <p:spPr bwMode="auto">
            <a:xfrm>
              <a:off x="899592" y="3293162"/>
              <a:ext cx="1107281" cy="1106091"/>
            </a:xfrm>
            <a:custGeom>
              <a:avLst/>
              <a:gdLst>
                <a:gd name="T0" fmla="*/ 1173265 w 1476615"/>
                <a:gd name="T1" fmla="*/ 1334345 h 1476013"/>
                <a:gd name="T2" fmla="*/ 251743 w 1476615"/>
                <a:gd name="T3" fmla="*/ 1293076 h 1476013"/>
                <a:gd name="T4" fmla="*/ 90026 w 1476615"/>
                <a:gd name="T5" fmla="*/ 384835 h 1476013"/>
                <a:gd name="T6" fmla="*/ 940796 w 1476615"/>
                <a:gd name="T7" fmla="*/ 28297 h 1476013"/>
                <a:gd name="T8" fmla="*/ 1475414 w 1476615"/>
                <a:gd name="T9" fmla="*/ 780089 h 1476013"/>
                <a:gd name="T10" fmla="*/ 738308 w 1476615"/>
                <a:gd name="T11" fmla="*/ 738007 h 1476013"/>
                <a:gd name="T12" fmla="*/ 1173265 w 1476615"/>
                <a:gd name="T13" fmla="*/ 1334345 h 1476013"/>
                <a:gd name="T14" fmla="*/ 1173265 w 1476615"/>
                <a:gd name="T15" fmla="*/ 1334345 h 1476013"/>
                <a:gd name="T16" fmla="*/ 251743 w 1476615"/>
                <a:gd name="T17" fmla="*/ 1293076 h 1476013"/>
                <a:gd name="T18" fmla="*/ 90026 w 1476615"/>
                <a:gd name="T19" fmla="*/ 384835 h 1476013"/>
                <a:gd name="T20" fmla="*/ 940796 w 1476615"/>
                <a:gd name="T21" fmla="*/ 28297 h 1476013"/>
                <a:gd name="T22" fmla="*/ 1475414 w 1476615"/>
                <a:gd name="T23" fmla="*/ 780089 h 1476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76615" h="1476013" stroke="0">
                  <a:moveTo>
                    <a:pt x="1173265" y="1334345"/>
                  </a:moveTo>
                  <a:cubicBezTo>
                    <a:pt x="894234" y="1537699"/>
                    <a:pt x="511464" y="1520557"/>
                    <a:pt x="251743" y="1293076"/>
                  </a:cubicBezTo>
                  <a:cubicBezTo>
                    <a:pt x="-8138" y="1065455"/>
                    <a:pt x="-75326" y="688110"/>
                    <a:pt x="90026" y="384835"/>
                  </a:cubicBezTo>
                  <a:cubicBezTo>
                    <a:pt x="255292" y="81719"/>
                    <a:pt x="608687" y="-66381"/>
                    <a:pt x="940796" y="28297"/>
                  </a:cubicBezTo>
                  <a:cubicBezTo>
                    <a:pt x="1273013" y="123006"/>
                    <a:pt x="1495113" y="435328"/>
                    <a:pt x="1475414" y="780089"/>
                  </a:cubicBezTo>
                  <a:lnTo>
                    <a:pt x="738308" y="738007"/>
                  </a:lnTo>
                  <a:lnTo>
                    <a:pt x="1173265" y="1334345"/>
                  </a:lnTo>
                  <a:close/>
                </a:path>
                <a:path w="1476615" h="1476013" fill="none">
                  <a:moveTo>
                    <a:pt x="1173265" y="1334345"/>
                  </a:moveTo>
                  <a:cubicBezTo>
                    <a:pt x="894234" y="1537699"/>
                    <a:pt x="511464" y="1520557"/>
                    <a:pt x="251743" y="1293076"/>
                  </a:cubicBezTo>
                  <a:cubicBezTo>
                    <a:pt x="-8138" y="1065455"/>
                    <a:pt x="-75326" y="688110"/>
                    <a:pt x="90026" y="384835"/>
                  </a:cubicBezTo>
                  <a:cubicBezTo>
                    <a:pt x="255292" y="81719"/>
                    <a:pt x="608687" y="-66381"/>
                    <a:pt x="940796" y="28297"/>
                  </a:cubicBezTo>
                  <a:cubicBezTo>
                    <a:pt x="1273013" y="123006"/>
                    <a:pt x="1495113" y="435328"/>
                    <a:pt x="1475414" y="780089"/>
                  </a:cubicBezTo>
                </a:path>
              </a:pathLst>
            </a:custGeom>
            <a:noFill/>
            <a:ln w="123825" cap="rnd" cmpd="sng">
              <a:solidFill>
                <a:srgbClr val="0F85F1"/>
              </a:solidFill>
              <a:miter lim="800000"/>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2533" name="矩形 11"/>
            <p:cNvSpPr>
              <a:spLocks noChangeArrowheads="1"/>
            </p:cNvSpPr>
            <p:nvPr/>
          </p:nvSpPr>
          <p:spPr bwMode="auto">
            <a:xfrm>
              <a:off x="2858623" y="3507474"/>
              <a:ext cx="62060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en-US" sz="1600" b="1" dirty="0">
                  <a:latin typeface="微软雅黑" pitchFamily="34" charset="-122"/>
                  <a:ea typeface="微软雅黑" pitchFamily="34" charset="-122"/>
                </a:rPr>
                <a:t>50</a:t>
              </a:r>
              <a:r>
                <a:rPr lang="zh-CN" altLang="en-US" sz="1200" b="1" dirty="0">
                  <a:latin typeface="微软雅黑" pitchFamily="34" charset="-122"/>
                  <a:ea typeface="微软雅黑" pitchFamily="34" charset="-122"/>
                </a:rPr>
                <a:t>万vip</a:t>
              </a:r>
            </a:p>
          </p:txBody>
        </p:sp>
        <p:sp>
          <p:nvSpPr>
            <p:cNvPr id="22534" name="矩形 13"/>
            <p:cNvSpPr>
              <a:spLocks noChangeArrowheads="1"/>
            </p:cNvSpPr>
            <p:nvPr/>
          </p:nvSpPr>
          <p:spPr bwMode="auto">
            <a:xfrm>
              <a:off x="4166020" y="3592425"/>
              <a:ext cx="44387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en-US" sz="1600" b="1" dirty="0">
                  <a:latin typeface="微软雅黑" pitchFamily="34" charset="-122"/>
                  <a:ea typeface="微软雅黑" pitchFamily="34" charset="-122"/>
                </a:rPr>
                <a:t>60</a:t>
              </a:r>
              <a:r>
                <a:rPr lang="zh-CN" altLang="en-US" sz="1200" b="1" dirty="0">
                  <a:latin typeface="微软雅黑" pitchFamily="34" charset="-122"/>
                  <a:ea typeface="微软雅黑" pitchFamily="34" charset="-122"/>
                </a:rPr>
                <a:t>名</a:t>
              </a:r>
            </a:p>
          </p:txBody>
        </p:sp>
        <p:sp>
          <p:nvSpPr>
            <p:cNvPr id="22535" name="矩形 15"/>
            <p:cNvSpPr>
              <a:spLocks noChangeArrowheads="1"/>
            </p:cNvSpPr>
            <p:nvPr/>
          </p:nvSpPr>
          <p:spPr bwMode="auto">
            <a:xfrm>
              <a:off x="5432315" y="3395969"/>
              <a:ext cx="53884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en-US" sz="1600" b="1" dirty="0">
                  <a:latin typeface="微软雅黑" pitchFamily="34" charset="-122"/>
                  <a:ea typeface="微软雅黑" pitchFamily="34" charset="-122"/>
                </a:rPr>
                <a:t>650</a:t>
              </a:r>
              <a:r>
                <a:rPr lang="zh-CN" altLang="en-US" sz="1200" b="1" dirty="0">
                  <a:latin typeface="微软雅黑" pitchFamily="34" charset="-122"/>
                  <a:ea typeface="微软雅黑" pitchFamily="34" charset="-122"/>
                </a:rPr>
                <a:t>次</a:t>
              </a:r>
            </a:p>
          </p:txBody>
        </p:sp>
        <p:sp>
          <p:nvSpPr>
            <p:cNvPr id="22536" name="矩形 19"/>
            <p:cNvSpPr>
              <a:spLocks noChangeArrowheads="1"/>
            </p:cNvSpPr>
            <p:nvPr/>
          </p:nvSpPr>
          <p:spPr bwMode="auto">
            <a:xfrm>
              <a:off x="2227080" y="2713328"/>
              <a:ext cx="109549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1600" b="1" dirty="0">
                  <a:latin typeface="微软雅黑" pitchFamily="34" charset="-122"/>
                  <a:ea typeface="微软雅黑" pitchFamily="34" charset="-122"/>
                </a:rPr>
                <a:t>57</a:t>
              </a:r>
              <a:r>
                <a:rPr lang="en-US" sz="1600" b="1" dirty="0">
                  <a:latin typeface="微软雅黑" pitchFamily="34" charset="-122"/>
                  <a:ea typeface="微软雅黑" pitchFamily="34" charset="-122"/>
                </a:rPr>
                <a:t>00</a:t>
              </a:r>
              <a:r>
                <a:rPr lang="zh-CN" altLang="en-US" sz="1200" b="1" dirty="0">
                  <a:latin typeface="微软雅黑" pitchFamily="34" charset="-122"/>
                  <a:ea typeface="微软雅黑" pitchFamily="34" charset="-122"/>
                </a:rPr>
                <a:t>万普通用户</a:t>
              </a:r>
            </a:p>
          </p:txBody>
        </p:sp>
        <p:sp>
          <p:nvSpPr>
            <p:cNvPr id="22537" name="矩形 20"/>
            <p:cNvSpPr>
              <a:spLocks noChangeArrowheads="1"/>
            </p:cNvSpPr>
            <p:nvPr/>
          </p:nvSpPr>
          <p:spPr bwMode="auto">
            <a:xfrm>
              <a:off x="3772157" y="2978657"/>
              <a:ext cx="63382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en-US" sz="1600" b="1" dirty="0">
                  <a:latin typeface="微软雅黑" pitchFamily="34" charset="-122"/>
                  <a:ea typeface="微软雅黑" pitchFamily="34" charset="-122"/>
                </a:rPr>
                <a:t>3020</a:t>
              </a:r>
              <a:r>
                <a:rPr lang="zh-CN" altLang="en-US" sz="1200" b="1" dirty="0">
                  <a:latin typeface="微软雅黑" pitchFamily="34" charset="-122"/>
                  <a:ea typeface="微软雅黑" pitchFamily="34" charset="-122"/>
                </a:rPr>
                <a:t>名</a:t>
              </a:r>
            </a:p>
          </p:txBody>
        </p:sp>
        <p:sp>
          <p:nvSpPr>
            <p:cNvPr id="22538" name="矩形 21"/>
            <p:cNvSpPr>
              <a:spLocks noChangeArrowheads="1"/>
            </p:cNvSpPr>
            <p:nvPr/>
          </p:nvSpPr>
          <p:spPr bwMode="auto">
            <a:xfrm>
              <a:off x="4979079" y="2283718"/>
              <a:ext cx="72880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1600" b="1" dirty="0">
                  <a:latin typeface="微软雅黑" pitchFamily="34" charset="-122"/>
                  <a:ea typeface="微软雅黑" pitchFamily="34" charset="-122"/>
                </a:rPr>
                <a:t>1710</a:t>
              </a:r>
              <a:r>
                <a:rPr lang="en-US" sz="1600" b="1" dirty="0">
                  <a:latin typeface="微软雅黑" pitchFamily="34" charset="-122"/>
                  <a:ea typeface="微软雅黑" pitchFamily="34" charset="-122"/>
                </a:rPr>
                <a:t>0</a:t>
              </a:r>
              <a:r>
                <a:rPr lang="zh-CN" altLang="en-US" sz="1200" b="1" dirty="0">
                  <a:latin typeface="微软雅黑" pitchFamily="34" charset="-122"/>
                  <a:ea typeface="微软雅黑" pitchFamily="34" charset="-122"/>
                </a:rPr>
                <a:t>次</a:t>
              </a:r>
            </a:p>
          </p:txBody>
        </p:sp>
        <p:sp>
          <p:nvSpPr>
            <p:cNvPr id="22540" name="矩形 12"/>
            <p:cNvSpPr>
              <a:spLocks noChangeArrowheads="1"/>
            </p:cNvSpPr>
            <p:nvPr/>
          </p:nvSpPr>
          <p:spPr bwMode="auto">
            <a:xfrm>
              <a:off x="2489359" y="4212121"/>
              <a:ext cx="781705" cy="223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1333" dirty="0">
                  <a:latin typeface="方正兰亭超细黑简体" pitchFamily="2" charset="-122"/>
                  <a:ea typeface="思源黑体 CN Light"/>
                  <a:cs typeface="思源黑体 CN Light"/>
                </a:rPr>
                <a:t>服务用户数</a:t>
              </a:r>
            </a:p>
          </p:txBody>
        </p:sp>
        <p:pic>
          <p:nvPicPr>
            <p:cNvPr id="22541" name="图片 2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43304" y="3937290"/>
              <a:ext cx="273810" cy="274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3" name="矩形 14"/>
            <p:cNvSpPr>
              <a:spLocks noChangeArrowheads="1"/>
            </p:cNvSpPr>
            <p:nvPr/>
          </p:nvSpPr>
          <p:spPr bwMode="auto">
            <a:xfrm>
              <a:off x="3747074" y="4212121"/>
              <a:ext cx="910345" cy="223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1333">
                  <a:latin typeface="方正兰亭超细黑简体" pitchFamily="2" charset="-122"/>
                  <a:ea typeface="思源黑体 CN Light"/>
                  <a:cs typeface="思源黑体 CN Light"/>
                </a:rPr>
                <a:t>日均服务用户</a:t>
              </a:r>
            </a:p>
          </p:txBody>
        </p:sp>
        <p:pic>
          <p:nvPicPr>
            <p:cNvPr id="22544" name="图片 2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65178" y="3937290"/>
              <a:ext cx="274135" cy="274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6" name="矩形 16"/>
            <p:cNvSpPr>
              <a:spLocks noChangeArrowheads="1"/>
            </p:cNvSpPr>
            <p:nvPr/>
          </p:nvSpPr>
          <p:spPr bwMode="auto">
            <a:xfrm>
              <a:off x="5043218" y="4212121"/>
              <a:ext cx="910345" cy="223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1333">
                  <a:latin typeface="方正兰亭超细黑简体" pitchFamily="2" charset="-122"/>
                  <a:ea typeface="思源黑体 CN Light"/>
                  <a:cs typeface="思源黑体 CN Light"/>
                </a:rPr>
                <a:t>日均服务次数</a:t>
              </a:r>
            </a:p>
          </p:txBody>
        </p:sp>
        <p:pic>
          <p:nvPicPr>
            <p:cNvPr id="22547" name="图片 2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60850" y="3937290"/>
              <a:ext cx="275079" cy="274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9" name="图片 3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11255" y="3937290"/>
              <a:ext cx="274565" cy="274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50" name="矩形 33"/>
            <p:cNvSpPr>
              <a:spLocks noChangeArrowheads="1"/>
            </p:cNvSpPr>
            <p:nvPr/>
          </p:nvSpPr>
          <p:spPr bwMode="auto">
            <a:xfrm>
              <a:off x="6393367" y="4212121"/>
              <a:ext cx="910345" cy="223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1333" dirty="0">
                  <a:latin typeface="方正兰亭超细黑简体" pitchFamily="2" charset="-122"/>
                  <a:ea typeface="思源黑体 CN Light"/>
                  <a:cs typeface="思源黑体 CN Light"/>
                </a:rPr>
                <a:t>平均相应时长</a:t>
              </a:r>
            </a:p>
          </p:txBody>
        </p:sp>
        <p:sp>
          <p:nvSpPr>
            <p:cNvPr id="22551" name="矩形 34"/>
            <p:cNvSpPr>
              <a:spLocks noChangeArrowheads="1"/>
            </p:cNvSpPr>
            <p:nvPr/>
          </p:nvSpPr>
          <p:spPr bwMode="auto">
            <a:xfrm>
              <a:off x="6365290" y="3511237"/>
              <a:ext cx="48835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en-US" sz="1600" b="1" dirty="0">
                  <a:latin typeface="微软雅黑" pitchFamily="34" charset="-122"/>
                  <a:ea typeface="微软雅黑" pitchFamily="34" charset="-122"/>
                </a:rPr>
                <a:t>0.3</a:t>
              </a:r>
              <a:r>
                <a:rPr lang="zh-CN" altLang="en-US" sz="1200" b="1" dirty="0">
                  <a:latin typeface="微软雅黑" pitchFamily="34" charset="-122"/>
                  <a:ea typeface="微软雅黑" pitchFamily="34" charset="-122"/>
                </a:rPr>
                <a:t>秒</a:t>
              </a:r>
            </a:p>
          </p:txBody>
        </p:sp>
        <p:sp>
          <p:nvSpPr>
            <p:cNvPr id="22552" name="矩形 35"/>
            <p:cNvSpPr>
              <a:spLocks noChangeArrowheads="1"/>
            </p:cNvSpPr>
            <p:nvPr/>
          </p:nvSpPr>
          <p:spPr bwMode="auto">
            <a:xfrm>
              <a:off x="6796714" y="2825778"/>
              <a:ext cx="44387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en-US" sz="1600" b="1" dirty="0">
                  <a:latin typeface="微软雅黑" pitchFamily="34" charset="-122"/>
                  <a:ea typeface="微软雅黑" pitchFamily="34" charset="-122"/>
                </a:rPr>
                <a:t>30</a:t>
              </a:r>
              <a:r>
                <a:rPr lang="zh-CN" altLang="en-US" sz="1200" b="1" dirty="0">
                  <a:latin typeface="微软雅黑" pitchFamily="34" charset="-122"/>
                  <a:ea typeface="微软雅黑" pitchFamily="34" charset="-122"/>
                </a:rPr>
                <a:t>秒</a:t>
              </a:r>
            </a:p>
          </p:txBody>
        </p:sp>
        <p:sp>
          <p:nvSpPr>
            <p:cNvPr id="2" name="矩形: 圆角 1">
              <a:extLst>
                <a:ext uri="{FF2B5EF4-FFF2-40B4-BE49-F238E27FC236}">
                  <a16:creationId xmlns:a16="http://schemas.microsoft.com/office/drawing/2014/main" xmlns="" id="{7D2CBA52-7BDF-4349-813A-9BD3BA3D0AA7}"/>
                </a:ext>
              </a:extLst>
            </p:cNvPr>
            <p:cNvSpPr/>
            <p:nvPr/>
          </p:nvSpPr>
          <p:spPr>
            <a:xfrm>
              <a:off x="2596876" y="3048760"/>
              <a:ext cx="281942" cy="828663"/>
            </a:xfrm>
            <a:prstGeom prst="roundRect">
              <a:avLst>
                <a:gd name="adj" fmla="val 535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4" name="矩形: 圆角 33">
              <a:extLst>
                <a:ext uri="{FF2B5EF4-FFF2-40B4-BE49-F238E27FC236}">
                  <a16:creationId xmlns:a16="http://schemas.microsoft.com/office/drawing/2014/main" xmlns="" id="{53EAC51A-2106-454E-943F-1B46CBFEAE50}"/>
                </a:ext>
              </a:extLst>
            </p:cNvPr>
            <p:cNvSpPr/>
            <p:nvPr/>
          </p:nvSpPr>
          <p:spPr>
            <a:xfrm>
              <a:off x="2958846" y="3804733"/>
              <a:ext cx="281942" cy="72690"/>
            </a:xfrm>
            <a:prstGeom prst="roundRect">
              <a:avLst>
                <a:gd name="adj" fmla="val 535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8" name="矩形: 圆角 37">
              <a:extLst>
                <a:ext uri="{FF2B5EF4-FFF2-40B4-BE49-F238E27FC236}">
                  <a16:creationId xmlns:a16="http://schemas.microsoft.com/office/drawing/2014/main" xmlns="" id="{EEBDE82A-8AA2-4505-8B46-3DB749BDC218}"/>
                </a:ext>
              </a:extLst>
            </p:cNvPr>
            <p:cNvSpPr/>
            <p:nvPr/>
          </p:nvSpPr>
          <p:spPr>
            <a:xfrm>
              <a:off x="3931300" y="3263891"/>
              <a:ext cx="281942" cy="613532"/>
            </a:xfrm>
            <a:prstGeom prst="roundRect">
              <a:avLst>
                <a:gd name="adj" fmla="val 535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9" name="矩形: 圆角 38">
              <a:extLst>
                <a:ext uri="{FF2B5EF4-FFF2-40B4-BE49-F238E27FC236}">
                  <a16:creationId xmlns:a16="http://schemas.microsoft.com/office/drawing/2014/main" xmlns="" id="{6E7EE4A1-1469-4358-94EB-B5018A668F5D}"/>
                </a:ext>
              </a:extLst>
            </p:cNvPr>
            <p:cNvSpPr/>
            <p:nvPr/>
          </p:nvSpPr>
          <p:spPr>
            <a:xfrm>
              <a:off x="4235339" y="3841423"/>
              <a:ext cx="281942" cy="36000"/>
            </a:xfrm>
            <a:prstGeom prst="roundRect">
              <a:avLst>
                <a:gd name="adj" fmla="val 535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0" name="矩形: 圆角 39">
              <a:extLst>
                <a:ext uri="{FF2B5EF4-FFF2-40B4-BE49-F238E27FC236}">
                  <a16:creationId xmlns:a16="http://schemas.microsoft.com/office/drawing/2014/main" xmlns="" id="{65311CE2-54FB-4162-A824-4516CFFFD97A}"/>
                </a:ext>
              </a:extLst>
            </p:cNvPr>
            <p:cNvSpPr/>
            <p:nvPr/>
          </p:nvSpPr>
          <p:spPr>
            <a:xfrm>
              <a:off x="5202510" y="2632829"/>
              <a:ext cx="281942" cy="1244594"/>
            </a:xfrm>
            <a:prstGeom prst="roundRect">
              <a:avLst>
                <a:gd name="adj" fmla="val 535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1" name="矩形: 圆角 40">
              <a:extLst>
                <a:ext uri="{FF2B5EF4-FFF2-40B4-BE49-F238E27FC236}">
                  <a16:creationId xmlns:a16="http://schemas.microsoft.com/office/drawing/2014/main" xmlns="" id="{E7C9BCCA-8293-41C7-BB0E-A63EC2840FD8}"/>
                </a:ext>
              </a:extLst>
            </p:cNvPr>
            <p:cNvSpPr/>
            <p:nvPr/>
          </p:nvSpPr>
          <p:spPr>
            <a:xfrm>
              <a:off x="5525393" y="3769423"/>
              <a:ext cx="281942" cy="108000"/>
            </a:xfrm>
            <a:prstGeom prst="roundRect">
              <a:avLst>
                <a:gd name="adj" fmla="val 535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2" name="矩形: 圆角 41">
              <a:extLst>
                <a:ext uri="{FF2B5EF4-FFF2-40B4-BE49-F238E27FC236}">
                  <a16:creationId xmlns:a16="http://schemas.microsoft.com/office/drawing/2014/main" xmlns="" id="{03298A9E-DD17-4F8D-A293-91BD9FBE46C1}"/>
                </a:ext>
              </a:extLst>
            </p:cNvPr>
            <p:cNvSpPr/>
            <p:nvPr/>
          </p:nvSpPr>
          <p:spPr>
            <a:xfrm>
              <a:off x="6467270" y="3841423"/>
              <a:ext cx="281942" cy="36000"/>
            </a:xfrm>
            <a:prstGeom prst="roundRect">
              <a:avLst>
                <a:gd name="adj" fmla="val 535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3" name="矩形: 圆角 42">
              <a:extLst>
                <a:ext uri="{FF2B5EF4-FFF2-40B4-BE49-F238E27FC236}">
                  <a16:creationId xmlns:a16="http://schemas.microsoft.com/office/drawing/2014/main" xmlns="" id="{F7175264-7CC5-46F8-A205-61D451696FF7}"/>
                </a:ext>
              </a:extLst>
            </p:cNvPr>
            <p:cNvSpPr/>
            <p:nvPr/>
          </p:nvSpPr>
          <p:spPr>
            <a:xfrm>
              <a:off x="6868596" y="3163164"/>
              <a:ext cx="281942" cy="714259"/>
            </a:xfrm>
            <a:prstGeom prst="roundRect">
              <a:avLst>
                <a:gd name="adj" fmla="val 535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4" name="矩形: 圆角 43">
              <a:extLst>
                <a:ext uri="{FF2B5EF4-FFF2-40B4-BE49-F238E27FC236}">
                  <a16:creationId xmlns:a16="http://schemas.microsoft.com/office/drawing/2014/main" xmlns="" id="{D9B2FA69-3D51-4FDD-AF99-636F95E87C0F}"/>
                </a:ext>
              </a:extLst>
            </p:cNvPr>
            <p:cNvSpPr/>
            <p:nvPr/>
          </p:nvSpPr>
          <p:spPr>
            <a:xfrm>
              <a:off x="7690846" y="3984493"/>
              <a:ext cx="144000" cy="108000"/>
            </a:xfrm>
            <a:prstGeom prst="roundRect">
              <a:avLst>
                <a:gd name="adj" fmla="val 535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5" name="矩形: 圆角 44">
              <a:extLst>
                <a:ext uri="{FF2B5EF4-FFF2-40B4-BE49-F238E27FC236}">
                  <a16:creationId xmlns:a16="http://schemas.microsoft.com/office/drawing/2014/main" xmlns="" id="{8310655E-A237-461E-A39C-6D01064C77B5}"/>
                </a:ext>
              </a:extLst>
            </p:cNvPr>
            <p:cNvSpPr/>
            <p:nvPr/>
          </p:nvSpPr>
          <p:spPr>
            <a:xfrm>
              <a:off x="7685633" y="4266847"/>
              <a:ext cx="144000" cy="108000"/>
            </a:xfrm>
            <a:prstGeom prst="roundRect">
              <a:avLst>
                <a:gd name="adj" fmla="val 535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6" name="矩形 14">
              <a:extLst>
                <a:ext uri="{FF2B5EF4-FFF2-40B4-BE49-F238E27FC236}">
                  <a16:creationId xmlns:a16="http://schemas.microsoft.com/office/drawing/2014/main" xmlns="" id="{24EE6BAE-9FD6-4723-BAC9-31195FD10760}"/>
                </a:ext>
              </a:extLst>
            </p:cNvPr>
            <p:cNvSpPr>
              <a:spLocks noChangeArrowheads="1"/>
            </p:cNvSpPr>
            <p:nvPr/>
          </p:nvSpPr>
          <p:spPr bwMode="auto">
            <a:xfrm>
              <a:off x="7762846" y="3918405"/>
              <a:ext cx="864709" cy="223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1333" dirty="0">
                  <a:latin typeface="方正兰亭超细黑简体" pitchFamily="2" charset="-122"/>
                  <a:ea typeface="思源黑体 CN Light"/>
                  <a:cs typeface="思源黑体 CN Light"/>
                </a:rPr>
                <a:t>机器客服</a:t>
              </a:r>
            </a:p>
          </p:txBody>
        </p:sp>
        <p:sp>
          <p:nvSpPr>
            <p:cNvPr id="47" name="矩形 14">
              <a:extLst>
                <a:ext uri="{FF2B5EF4-FFF2-40B4-BE49-F238E27FC236}">
                  <a16:creationId xmlns:a16="http://schemas.microsoft.com/office/drawing/2014/main" xmlns="" id="{C996BE0A-D0C4-43B0-93D4-8D65E12E6977}"/>
                </a:ext>
              </a:extLst>
            </p:cNvPr>
            <p:cNvSpPr>
              <a:spLocks noChangeArrowheads="1"/>
            </p:cNvSpPr>
            <p:nvPr/>
          </p:nvSpPr>
          <p:spPr bwMode="auto">
            <a:xfrm>
              <a:off x="7762846" y="4197737"/>
              <a:ext cx="864709" cy="223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1333" dirty="0">
                  <a:latin typeface="方正兰亭超细黑简体" pitchFamily="2" charset="-122"/>
                  <a:ea typeface="思源黑体 CN Light"/>
                  <a:cs typeface="思源黑体 CN Light"/>
                </a:rPr>
                <a:t>人工客服</a:t>
              </a:r>
            </a:p>
          </p:txBody>
        </p:sp>
      </p:grpSp>
      <p:sp>
        <p:nvSpPr>
          <p:cNvPr id="50" name="矩形 49">
            <a:extLst>
              <a:ext uri="{FF2B5EF4-FFF2-40B4-BE49-F238E27FC236}">
                <a16:creationId xmlns:a16="http://schemas.microsoft.com/office/drawing/2014/main" xmlns="" id="{0A36966E-BCA2-4D80-B4CA-39AF377A25AC}"/>
              </a:ext>
            </a:extLst>
          </p:cNvPr>
          <p:cNvSpPr/>
          <p:nvPr/>
        </p:nvSpPr>
        <p:spPr>
          <a:xfrm>
            <a:off x="0" y="847"/>
            <a:ext cx="4560147" cy="548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33" dirty="0">
                <a:latin typeface="微软雅黑" charset="0"/>
                <a:ea typeface="微软雅黑" charset="0"/>
              </a:rPr>
              <a:t>理财通智能客服使用情况</a:t>
            </a:r>
          </a:p>
        </p:txBody>
      </p:sp>
    </p:spTree>
    <p:extLst>
      <p:ext uri="{BB962C8B-B14F-4D97-AF65-F5344CB8AC3E}">
        <p14:creationId xmlns:p14="http://schemas.microsoft.com/office/powerpoint/2010/main" val="8031005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2000" y="252000"/>
            <a:ext cx="10515600" cy="568886"/>
          </a:xfrm>
        </p:spPr>
        <p:txBody>
          <a:bodyPr/>
          <a:lstStyle/>
          <a:p>
            <a:r>
              <a:rPr lang="zh-CN" altLang="en-US" dirty="0" smtClean="0"/>
              <a:t>人脸核身解决方案</a:t>
            </a:r>
            <a:r>
              <a:rPr lang="en-US" altLang="zh-CN" dirty="0" smtClean="0"/>
              <a:t>-</a:t>
            </a:r>
            <a:r>
              <a:rPr lang="zh-CN" altLang="en-US" dirty="0" smtClean="0"/>
              <a:t>腾讯优图的领先技术能力，错误率低于</a:t>
            </a:r>
            <a:r>
              <a:rPr lang="en-US" altLang="zh-CN" dirty="0" smtClean="0"/>
              <a:t>0.01%</a:t>
            </a:r>
            <a:endParaRPr lang="zh-CN" altLang="en-US" dirty="0"/>
          </a:p>
        </p:txBody>
      </p:sp>
      <p:sp>
        <p:nvSpPr>
          <p:cNvPr id="4" name="Oval 10"/>
          <p:cNvSpPr>
            <a:spLocks noChangeArrowheads="1"/>
          </p:cNvSpPr>
          <p:nvPr/>
        </p:nvSpPr>
        <p:spPr bwMode="auto">
          <a:xfrm>
            <a:off x="900752" y="2549026"/>
            <a:ext cx="1147125" cy="1063997"/>
          </a:xfrm>
          <a:prstGeom prst="ellipse">
            <a:avLst/>
          </a:prstGeom>
          <a:solidFill>
            <a:srgbClr val="3399FF"/>
          </a:solidFill>
          <a:ln w="9525">
            <a:noFill/>
            <a:round/>
            <a:headEnd/>
            <a:tailEnd/>
          </a:ln>
          <a:effectLst/>
          <a:extLst/>
        </p:spPr>
        <p:txBody>
          <a:bodyPr anchor="ct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algn="ctr" defTabSz="685800">
              <a:buFont typeface="Arial" panose="020B0604020202020204" pitchFamily="34" charset="0"/>
              <a:buNone/>
            </a:pPr>
            <a:r>
              <a:rPr lang="zh-CN" altLang="en-US" sz="1600" b="1"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人脸</a:t>
            </a:r>
            <a:endParaRPr lang="en-US" altLang="zh-CN" sz="1600" b="1"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a:p>
            <a:pPr algn="ctr" defTabSz="685800">
              <a:buFont typeface="Arial" panose="020B0604020202020204" pitchFamily="34" charset="0"/>
              <a:buNone/>
            </a:pPr>
            <a:r>
              <a:rPr lang="zh-CN" altLang="en-US" sz="1600" b="1"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视频</a:t>
            </a:r>
          </a:p>
        </p:txBody>
      </p:sp>
      <p:sp>
        <p:nvSpPr>
          <p:cNvPr id="5" name="矩形 7"/>
          <p:cNvSpPr>
            <a:spLocks noChangeArrowheads="1"/>
          </p:cNvSpPr>
          <p:nvPr/>
        </p:nvSpPr>
        <p:spPr bwMode="auto">
          <a:xfrm>
            <a:off x="3527103" y="2537069"/>
            <a:ext cx="1164170" cy="1173338"/>
          </a:xfrm>
          <a:prstGeom prst="rect">
            <a:avLst/>
          </a:prstGeom>
          <a:solidFill>
            <a:sysClr val="window" lastClr="FFFFFF"/>
          </a:solidFill>
          <a:ln w="15875" algn="ctr">
            <a:solidFill>
              <a:srgbClr val="3399FF"/>
            </a:solidFill>
            <a:round/>
            <a:headEnd/>
            <a:tailEnd/>
          </a:ln>
          <a:extLst/>
        </p:spPr>
        <p:txBody>
          <a:bodyPr anchor="ct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6858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600" b="1" i="0" u="none" strike="noStrike" kern="0" cap="none" spc="0" normalizeH="0" baseline="0" noProof="0" dirty="0">
                <a:ln>
                  <a:noFill/>
                </a:ln>
                <a:solidFill>
                  <a:srgbClr val="3399FF"/>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人</a:t>
            </a:r>
            <a:r>
              <a:rPr kumimoji="0" lang="zh-CN" altLang="en-US" sz="1600" b="1" i="0" u="none" strike="noStrike" kern="0" cap="none" spc="0" normalizeH="0" baseline="0" noProof="0" dirty="0" smtClean="0">
                <a:ln>
                  <a:noFill/>
                </a:ln>
                <a:solidFill>
                  <a:srgbClr val="3399FF"/>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脸活体</a:t>
            </a:r>
            <a:r>
              <a:rPr kumimoji="0" lang="zh-CN" altLang="en-US" sz="1600" b="1" i="0" u="none" strike="noStrike" kern="0" cap="none" spc="0" normalizeH="0" baseline="0" noProof="0" dirty="0">
                <a:ln>
                  <a:noFill/>
                </a:ln>
                <a:solidFill>
                  <a:srgbClr val="3399FF"/>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检测</a:t>
            </a:r>
          </a:p>
        </p:txBody>
      </p:sp>
      <p:cxnSp>
        <p:nvCxnSpPr>
          <p:cNvPr id="8" name="直接箭头连接符 7"/>
          <p:cNvCxnSpPr/>
          <p:nvPr/>
        </p:nvCxnSpPr>
        <p:spPr bwMode="auto">
          <a:xfrm>
            <a:off x="2784143" y="3710407"/>
            <a:ext cx="431947" cy="0"/>
          </a:xfrm>
          <a:prstGeom prst="straightConnector1">
            <a:avLst/>
          </a:prstGeom>
          <a:solidFill>
            <a:srgbClr val="5B9BD5"/>
          </a:solidFill>
          <a:ln w="44450" cap="flat" cmpd="sng" algn="ctr">
            <a:solidFill>
              <a:sysClr val="window" lastClr="FFFFFF">
                <a:lumMod val="65000"/>
              </a:sys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Oval 10"/>
          <p:cNvSpPr>
            <a:spLocks noChangeArrowheads="1"/>
          </p:cNvSpPr>
          <p:nvPr/>
        </p:nvSpPr>
        <p:spPr bwMode="auto">
          <a:xfrm>
            <a:off x="900752" y="4067774"/>
            <a:ext cx="1147125" cy="1063997"/>
          </a:xfrm>
          <a:prstGeom prst="ellipse">
            <a:avLst/>
          </a:prstGeom>
          <a:solidFill>
            <a:srgbClr val="3399FF"/>
          </a:solidFill>
          <a:ln w="9525">
            <a:noFill/>
            <a:round/>
            <a:headEnd/>
            <a:tailEnd/>
          </a:ln>
          <a:effectLst/>
          <a:extLst/>
        </p:spPr>
        <p:txBody>
          <a:bodyPr anchor="ct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algn="ctr" defTabSz="685800">
              <a:buFont typeface="Arial" panose="020B0604020202020204" pitchFamily="34" charset="0"/>
              <a:buNone/>
            </a:pPr>
            <a:r>
              <a:rPr lang="zh-CN" altLang="en-US" sz="1600" b="1" dirty="0" smtClean="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身份证图片</a:t>
            </a:r>
            <a:endParaRPr lang="zh-CN" altLang="en-US" sz="1600" b="1"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14"/>
          <p:cNvSpPr/>
          <p:nvPr/>
        </p:nvSpPr>
        <p:spPr>
          <a:xfrm>
            <a:off x="625453" y="1970581"/>
            <a:ext cx="2172338" cy="3706887"/>
          </a:xfrm>
          <a:prstGeom prst="rect">
            <a:avLst/>
          </a:prstGeom>
          <a:noFill/>
          <a:ln w="31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11806" y="1487609"/>
            <a:ext cx="2186660" cy="482972"/>
          </a:xfrm>
          <a:prstGeom prst="rect">
            <a:avLst/>
          </a:prstGeom>
          <a:solidFill>
            <a:srgbClr val="2392F0"/>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微软雅黑" panose="020B0503020204020204" pitchFamily="34" charset="-122"/>
                <a:ea typeface="微软雅黑" panose="020B0503020204020204" pitchFamily="34" charset="-122"/>
              </a:rPr>
              <a:t>SDK</a:t>
            </a:r>
          </a:p>
        </p:txBody>
      </p:sp>
      <p:sp>
        <p:nvSpPr>
          <p:cNvPr id="17" name="矩形 16"/>
          <p:cNvSpPr/>
          <p:nvPr/>
        </p:nvSpPr>
        <p:spPr>
          <a:xfrm>
            <a:off x="972727" y="2138562"/>
            <a:ext cx="1415772" cy="338554"/>
          </a:xfrm>
          <a:prstGeom prst="rect">
            <a:avLst/>
          </a:prstGeom>
        </p:spPr>
        <p:txBody>
          <a:bodyPr wrap="none">
            <a:spAutoFit/>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请求检测内容</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9" name="右弧形箭头 18"/>
          <p:cNvSpPr/>
          <p:nvPr/>
        </p:nvSpPr>
        <p:spPr>
          <a:xfrm>
            <a:off x="2030956" y="3284740"/>
            <a:ext cx="488775" cy="883674"/>
          </a:xfrm>
          <a:prstGeom prst="curvedLeftArrow">
            <a:avLst/>
          </a:prstGeom>
          <a:solidFill>
            <a:srgbClr val="2392F0"/>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矩形 19"/>
          <p:cNvSpPr/>
          <p:nvPr/>
        </p:nvSpPr>
        <p:spPr>
          <a:xfrm>
            <a:off x="684715" y="3621856"/>
            <a:ext cx="2026517" cy="338554"/>
          </a:xfrm>
          <a:prstGeom prst="rect">
            <a:avLst/>
          </a:prstGeom>
        </p:spPr>
        <p:txBody>
          <a:bodyPr wrap="none">
            <a:spAutoFit/>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少量的</a:t>
            </a:r>
            <a:r>
              <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rPr>
              <a:t>SDK</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检测逻辑</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1" name="矩形 20"/>
          <p:cNvSpPr/>
          <p:nvPr/>
        </p:nvSpPr>
        <p:spPr>
          <a:xfrm>
            <a:off x="3370906" y="1470185"/>
            <a:ext cx="4981521" cy="482972"/>
          </a:xfrm>
          <a:prstGeom prst="rect">
            <a:avLst/>
          </a:prstGeom>
          <a:solidFill>
            <a:srgbClr val="2392F0"/>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微软雅黑" panose="020B0503020204020204" pitchFamily="34" charset="-122"/>
                <a:ea typeface="微软雅黑" panose="020B0503020204020204" pitchFamily="34" charset="-122"/>
              </a:rPr>
              <a:t>服务</a:t>
            </a:r>
            <a:r>
              <a:rPr lang="zh-CN" altLang="en-US" sz="1600" dirty="0">
                <a:latin typeface="微软雅黑" panose="020B0503020204020204" pitchFamily="34" charset="-122"/>
                <a:ea typeface="微软雅黑" panose="020B0503020204020204" pitchFamily="34" charset="-122"/>
              </a:rPr>
              <a:t>端</a:t>
            </a:r>
            <a:endParaRPr lang="en-US" altLang="zh-CN" sz="1600" dirty="0" smtClean="0">
              <a:latin typeface="微软雅黑" panose="020B0503020204020204" pitchFamily="34" charset="-122"/>
              <a:ea typeface="微软雅黑" panose="020B0503020204020204" pitchFamily="34" charset="-122"/>
            </a:endParaRPr>
          </a:p>
        </p:txBody>
      </p:sp>
      <p:sp>
        <p:nvSpPr>
          <p:cNvPr id="22" name="矩形 7"/>
          <p:cNvSpPr>
            <a:spLocks noChangeArrowheads="1"/>
          </p:cNvSpPr>
          <p:nvPr/>
        </p:nvSpPr>
        <p:spPr bwMode="auto">
          <a:xfrm>
            <a:off x="5171071" y="4444672"/>
            <a:ext cx="1164170" cy="995453"/>
          </a:xfrm>
          <a:prstGeom prst="rect">
            <a:avLst/>
          </a:prstGeom>
          <a:solidFill>
            <a:sysClr val="window" lastClr="FFFFFF"/>
          </a:solidFill>
          <a:ln w="15875" algn="ctr">
            <a:solidFill>
              <a:srgbClr val="3399FF"/>
            </a:solidFill>
            <a:round/>
            <a:headEnd/>
            <a:tailEnd/>
          </a:ln>
          <a:extLst/>
        </p:spPr>
        <p:txBody>
          <a:bodyPr anchor="ct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6858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600" b="1" i="0" u="none" strike="noStrike" kern="0" cap="none" spc="0" normalizeH="0" baseline="0" noProof="0" dirty="0" smtClean="0">
                <a:ln>
                  <a:noFill/>
                </a:ln>
                <a:solidFill>
                  <a:srgbClr val="3399FF"/>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用户上传身份证</a:t>
            </a:r>
            <a:endParaRPr kumimoji="0" lang="en-US" altLang="zh-CN" sz="1600" b="1" i="0" u="none" strike="noStrike" kern="0" cap="none" spc="0" normalizeH="0" baseline="0" noProof="0" dirty="0" smtClean="0">
              <a:ln>
                <a:noFill/>
              </a:ln>
              <a:solidFill>
                <a:srgbClr val="3399FF"/>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a:p>
            <a:pPr marL="0" marR="0" lvl="0" indent="0" algn="ctr" defTabSz="6858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600" b="1" i="0" u="none" strike="noStrike" kern="0" cap="none" spc="0" normalizeH="0" baseline="0" noProof="0" dirty="0" smtClean="0">
                <a:ln>
                  <a:noFill/>
                </a:ln>
                <a:solidFill>
                  <a:srgbClr val="3399FF"/>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图片</a:t>
            </a:r>
            <a:endParaRPr kumimoji="0" lang="zh-CN" altLang="en-US" sz="1600" b="1" i="0" u="none" strike="noStrike" kern="0" cap="none" spc="0" normalizeH="0" baseline="0" noProof="0" dirty="0">
              <a:ln>
                <a:noFill/>
              </a:ln>
              <a:solidFill>
                <a:srgbClr val="3399FF"/>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文本框 24"/>
          <p:cNvSpPr txBox="1"/>
          <p:nvPr/>
        </p:nvSpPr>
        <p:spPr>
          <a:xfrm>
            <a:off x="3480089" y="4067774"/>
            <a:ext cx="4414462" cy="338554"/>
          </a:xfrm>
          <a:prstGeom prst="rect">
            <a:avLst/>
          </a:prstGeom>
          <a:noFill/>
        </p:spPr>
        <p:txBody>
          <a:bodyPr wrap="square" rtlCol="0">
            <a:spAutoFit/>
          </a:bodyPr>
          <a:lstStyle/>
          <a:p>
            <a:pPr marL="285750" indent="-285750">
              <a:buFont typeface="Wingdings" panose="05000000000000000000" pitchFamily="2" charset="2"/>
              <a:buChar char="l"/>
            </a:pPr>
            <a:r>
              <a:rPr lang="en-US" altLang="zh-CN" sz="1600" dirty="0" smtClean="0">
                <a:latin typeface="微软雅黑" panose="020B0503020204020204" pitchFamily="34" charset="-122"/>
                <a:ea typeface="微软雅黑" panose="020B0503020204020204" pitchFamily="34" charset="-122"/>
              </a:rPr>
              <a:t>Step2</a:t>
            </a:r>
            <a:r>
              <a:rPr lang="zh-CN" altLang="en-US" sz="1600" dirty="0" smtClean="0">
                <a:latin typeface="微软雅黑" panose="020B0503020204020204" pitchFamily="34" charset="-122"/>
                <a:ea typeface="微软雅黑" panose="020B0503020204020204" pitchFamily="34" charset="-122"/>
              </a:rPr>
              <a:t>：人脸比对，是否本人</a:t>
            </a:r>
            <a:endParaRPr lang="zh-CN" altLang="en-US" sz="1600" dirty="0">
              <a:latin typeface="微软雅黑" panose="020B0503020204020204" pitchFamily="34" charset="-122"/>
              <a:ea typeface="微软雅黑" panose="020B0503020204020204" pitchFamily="34" charset="-122"/>
            </a:endParaRPr>
          </a:p>
        </p:txBody>
      </p:sp>
      <p:sp>
        <p:nvSpPr>
          <p:cNvPr id="26" name="矩形 7"/>
          <p:cNvSpPr>
            <a:spLocks noChangeArrowheads="1"/>
          </p:cNvSpPr>
          <p:nvPr/>
        </p:nvSpPr>
        <p:spPr bwMode="auto">
          <a:xfrm>
            <a:off x="6763651" y="4453868"/>
            <a:ext cx="1130900" cy="995453"/>
          </a:xfrm>
          <a:prstGeom prst="rect">
            <a:avLst/>
          </a:prstGeom>
          <a:solidFill>
            <a:sysClr val="window" lastClr="FFFFFF"/>
          </a:solidFill>
          <a:ln w="15875" algn="ctr">
            <a:solidFill>
              <a:srgbClr val="3399FF"/>
            </a:solidFill>
            <a:round/>
            <a:headEnd/>
            <a:tailEnd/>
          </a:ln>
          <a:extLst/>
        </p:spPr>
        <p:txBody>
          <a:bodyPr anchor="ct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6858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600" b="1" i="0" u="none" strike="noStrike" kern="0" cap="none" spc="0" normalizeH="0" baseline="0" noProof="0" dirty="0" smtClean="0">
                <a:ln>
                  <a:noFill/>
                </a:ln>
                <a:solidFill>
                  <a:srgbClr val="3399FF"/>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公安接口身份证</a:t>
            </a:r>
            <a:endParaRPr kumimoji="0" lang="en-US" altLang="zh-CN" sz="1600" b="1" i="0" u="none" strike="noStrike" kern="0" cap="none" spc="0" normalizeH="0" baseline="0" noProof="0" dirty="0" smtClean="0">
              <a:ln>
                <a:noFill/>
              </a:ln>
              <a:solidFill>
                <a:srgbClr val="3399FF"/>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a:p>
            <a:pPr marL="0" marR="0" lvl="0" indent="0" algn="ctr" defTabSz="6858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600" b="1" i="0" u="none" strike="noStrike" kern="0" cap="none" spc="0" normalizeH="0" baseline="0" noProof="0" dirty="0" smtClean="0">
                <a:ln>
                  <a:noFill/>
                </a:ln>
                <a:solidFill>
                  <a:srgbClr val="3399FF"/>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图片</a:t>
            </a:r>
            <a:endParaRPr kumimoji="0" lang="zh-CN" altLang="en-US" sz="1600" b="1" i="0" u="none" strike="noStrike" kern="0" cap="none" spc="0" normalizeH="0" baseline="0" noProof="0" dirty="0">
              <a:ln>
                <a:noFill/>
              </a:ln>
              <a:solidFill>
                <a:srgbClr val="3399FF"/>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矩形 7"/>
          <p:cNvSpPr>
            <a:spLocks noChangeArrowheads="1"/>
          </p:cNvSpPr>
          <p:nvPr/>
        </p:nvSpPr>
        <p:spPr bwMode="auto">
          <a:xfrm>
            <a:off x="3560373" y="4453869"/>
            <a:ext cx="1130900" cy="995453"/>
          </a:xfrm>
          <a:prstGeom prst="rect">
            <a:avLst/>
          </a:prstGeom>
          <a:solidFill>
            <a:sysClr val="window" lastClr="FFFFFF"/>
          </a:solidFill>
          <a:ln w="15875" algn="ctr">
            <a:solidFill>
              <a:srgbClr val="3399FF"/>
            </a:solidFill>
            <a:round/>
            <a:headEnd/>
            <a:tailEnd/>
          </a:ln>
          <a:extLst/>
        </p:spPr>
        <p:txBody>
          <a:bodyPr anchor="ct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6858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600" b="1" i="0" u="none" strike="noStrike" kern="0" cap="none" spc="0" normalizeH="0" baseline="0" noProof="0" dirty="0" smtClean="0">
                <a:ln>
                  <a:noFill/>
                </a:ln>
                <a:solidFill>
                  <a:srgbClr val="3399FF"/>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人脸与两张照片相同</a:t>
            </a:r>
            <a:endParaRPr kumimoji="0" lang="zh-CN" altLang="en-US" sz="1600" b="1" i="0" u="none" strike="noStrike" kern="0" cap="none" spc="0" normalizeH="0" baseline="0" noProof="0" dirty="0">
              <a:ln>
                <a:noFill/>
              </a:ln>
              <a:solidFill>
                <a:srgbClr val="3399FF"/>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矩形 28"/>
          <p:cNvSpPr/>
          <p:nvPr/>
        </p:nvSpPr>
        <p:spPr>
          <a:xfrm>
            <a:off x="3384553" y="2083712"/>
            <a:ext cx="4954226" cy="338554"/>
          </a:xfrm>
          <a:prstGeom prst="rect">
            <a:avLst/>
          </a:prstGeom>
        </p:spPr>
        <p:txBody>
          <a:bodyPr wrap="square">
            <a:spAutoFit/>
          </a:bodyPr>
          <a:lstStyle/>
          <a:p>
            <a:pPr marL="285750" indent="-285750">
              <a:buFont typeface="Wingdings" panose="05000000000000000000" pitchFamily="2" charset="2"/>
              <a:buChar char="l"/>
            </a:pPr>
            <a:r>
              <a:rPr lang="en-US" altLang="zh-CN" sz="1600" dirty="0">
                <a:latin typeface="微软雅黑" panose="020B0503020204020204" pitchFamily="34" charset="-122"/>
                <a:ea typeface="微软雅黑" panose="020B0503020204020204" pitchFamily="34" charset="-122"/>
              </a:rPr>
              <a:t>Step1</a:t>
            </a:r>
            <a:r>
              <a:rPr lang="zh-CN" altLang="en-US" sz="1600" dirty="0" smtClean="0">
                <a:latin typeface="微软雅黑" panose="020B0503020204020204" pitchFamily="34" charset="-122"/>
                <a:ea typeface="微软雅黑" panose="020B0503020204020204" pitchFamily="34" charset="-122"/>
              </a:rPr>
              <a:t>：人脸验证</a:t>
            </a:r>
            <a:r>
              <a:rPr lang="zh-CN" altLang="en-US" sz="1600" dirty="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是否活人</a:t>
            </a:r>
            <a:endParaRPr lang="en-US" altLang="zh-CN" sz="1600" dirty="0">
              <a:latin typeface="微软雅黑" panose="020B0503020204020204" pitchFamily="34" charset="-122"/>
              <a:ea typeface="微软雅黑" panose="020B0503020204020204" pitchFamily="34" charset="-122"/>
            </a:endParaRPr>
          </a:p>
        </p:txBody>
      </p:sp>
      <p:sp>
        <p:nvSpPr>
          <p:cNvPr id="30" name="矩形 7"/>
          <p:cNvSpPr>
            <a:spLocks noChangeArrowheads="1"/>
          </p:cNvSpPr>
          <p:nvPr/>
        </p:nvSpPr>
        <p:spPr bwMode="auto">
          <a:xfrm>
            <a:off x="5171071" y="2537069"/>
            <a:ext cx="1164170" cy="1173338"/>
          </a:xfrm>
          <a:prstGeom prst="rect">
            <a:avLst/>
          </a:prstGeom>
          <a:solidFill>
            <a:sysClr val="window" lastClr="FFFFFF"/>
          </a:solidFill>
          <a:ln w="15875" algn="ctr">
            <a:solidFill>
              <a:srgbClr val="3399FF"/>
            </a:solidFill>
            <a:round/>
            <a:headEnd/>
            <a:tailEnd/>
          </a:ln>
          <a:extLst/>
        </p:spPr>
        <p:txBody>
          <a:bodyPr anchor="ct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6858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600" b="1" i="0" u="none" strike="noStrike" kern="0" cap="none" spc="0" normalizeH="0" baseline="0" noProof="0" dirty="0" smtClean="0">
                <a:ln>
                  <a:noFill/>
                </a:ln>
                <a:solidFill>
                  <a:srgbClr val="3399FF"/>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视频动作</a:t>
            </a:r>
            <a:endParaRPr kumimoji="0" lang="zh-CN" altLang="en-US" sz="1600" b="1" i="0" u="none" strike="noStrike" kern="0" cap="none" spc="0" normalizeH="0" baseline="0" noProof="0" dirty="0">
              <a:ln>
                <a:noFill/>
              </a:ln>
              <a:solidFill>
                <a:srgbClr val="3399FF"/>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31" name="直接箭头连接符 30"/>
          <p:cNvCxnSpPr/>
          <p:nvPr/>
        </p:nvCxnSpPr>
        <p:spPr bwMode="auto">
          <a:xfrm>
            <a:off x="4739124" y="4951594"/>
            <a:ext cx="431947" cy="0"/>
          </a:xfrm>
          <a:prstGeom prst="straightConnector1">
            <a:avLst/>
          </a:prstGeom>
          <a:solidFill>
            <a:srgbClr val="5B9BD5"/>
          </a:solidFill>
          <a:ln w="44450" cap="flat" cmpd="sng" algn="ctr">
            <a:solidFill>
              <a:sysClr val="window" lastClr="FFFFFF">
                <a:lumMod val="65000"/>
              </a:sys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接箭头连接符 31"/>
          <p:cNvCxnSpPr/>
          <p:nvPr/>
        </p:nvCxnSpPr>
        <p:spPr bwMode="auto">
          <a:xfrm>
            <a:off x="6331704" y="4951594"/>
            <a:ext cx="431947" cy="0"/>
          </a:xfrm>
          <a:prstGeom prst="straightConnector1">
            <a:avLst/>
          </a:prstGeom>
          <a:solidFill>
            <a:srgbClr val="5B9BD5"/>
          </a:solidFill>
          <a:ln w="44450" cap="flat" cmpd="sng" algn="ctr">
            <a:solidFill>
              <a:sysClr val="window" lastClr="FFFFFF">
                <a:lumMod val="65000"/>
              </a:sys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矩形 32"/>
          <p:cNvSpPr/>
          <p:nvPr/>
        </p:nvSpPr>
        <p:spPr>
          <a:xfrm>
            <a:off x="3370907" y="1941719"/>
            <a:ext cx="4981520" cy="3735749"/>
          </a:xfrm>
          <a:prstGeom prst="rect">
            <a:avLst/>
          </a:prstGeom>
          <a:no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7" name="组合 36"/>
          <p:cNvGrpSpPr/>
          <p:nvPr/>
        </p:nvGrpSpPr>
        <p:grpSpPr>
          <a:xfrm>
            <a:off x="9065360" y="2702215"/>
            <a:ext cx="2342936" cy="1612352"/>
            <a:chOff x="8924867" y="1470185"/>
            <a:chExt cx="2342936" cy="1612352"/>
          </a:xfrm>
        </p:grpSpPr>
        <p:sp>
          <p:nvSpPr>
            <p:cNvPr id="3" name="矩形 15"/>
            <p:cNvSpPr>
              <a:spLocks noChangeArrowheads="1"/>
            </p:cNvSpPr>
            <p:nvPr/>
          </p:nvSpPr>
          <p:spPr bwMode="auto">
            <a:xfrm>
              <a:off x="8931706" y="2074371"/>
              <a:ext cx="1089950" cy="995453"/>
            </a:xfrm>
            <a:prstGeom prst="rect">
              <a:avLst/>
            </a:prstGeom>
            <a:noFill/>
            <a:ln w="9525" algn="ctr">
              <a:solidFill>
                <a:srgbClr val="5B9BD5"/>
              </a:solidFill>
              <a:round/>
              <a:headEnd/>
              <a:tailEnd/>
            </a:ln>
          </p:spPr>
          <p:txBody>
            <a:bodyPr anchor="ct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algn="ctr" defTabSz="685800">
                <a:buFont typeface="Arial" panose="020B0604020202020204" pitchFamily="34" charset="0"/>
                <a:buNone/>
              </a:pPr>
              <a:r>
                <a:rPr lang="zh-CN" altLang="en-US" sz="1600" b="1" dirty="0">
                  <a:solidFill>
                    <a:srgbClr val="2392F0"/>
                  </a:solidFill>
                  <a:latin typeface="微软雅黑" panose="020B0503020204020204" pitchFamily="34" charset="-122"/>
                  <a:ea typeface="微软雅黑" panose="020B0503020204020204" pitchFamily="34" charset="-122"/>
                  <a:sym typeface="微软雅黑" panose="020B0503020204020204" pitchFamily="34" charset="-122"/>
                </a:rPr>
                <a:t>客</a:t>
              </a:r>
              <a:r>
                <a:rPr lang="zh-CN" altLang="en-US" sz="1600" b="1" dirty="0" smtClean="0">
                  <a:solidFill>
                    <a:srgbClr val="2392F0"/>
                  </a:solidFill>
                  <a:latin typeface="微软雅黑" panose="020B0503020204020204" pitchFamily="34" charset="-122"/>
                  <a:ea typeface="微软雅黑" panose="020B0503020204020204" pitchFamily="34" charset="-122"/>
                  <a:sym typeface="微软雅黑" panose="020B0503020204020204" pitchFamily="34" charset="-122"/>
                </a:rPr>
                <a:t>服异步在线审核</a:t>
              </a:r>
              <a:endParaRPr lang="zh-CN" altLang="en-US" sz="1600" b="1" dirty="0">
                <a:solidFill>
                  <a:srgbClr val="2392F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15"/>
            <p:cNvSpPr>
              <a:spLocks noChangeArrowheads="1"/>
            </p:cNvSpPr>
            <p:nvPr/>
          </p:nvSpPr>
          <p:spPr bwMode="auto">
            <a:xfrm>
              <a:off x="10177852" y="2076230"/>
              <a:ext cx="1089950" cy="1006307"/>
            </a:xfrm>
            <a:prstGeom prst="rect">
              <a:avLst/>
            </a:prstGeom>
            <a:noFill/>
            <a:ln w="9525" algn="ctr">
              <a:solidFill>
                <a:srgbClr val="5B9BD5"/>
              </a:solidFill>
              <a:round/>
              <a:headEnd/>
              <a:tailEnd/>
            </a:ln>
          </p:spPr>
          <p:txBody>
            <a:bodyPr anchor="ct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algn="ctr"/>
              <a:r>
                <a:rPr lang="zh-CN" altLang="en-US" sz="1600" b="1" dirty="0" smtClean="0">
                  <a:solidFill>
                    <a:srgbClr val="2392F0"/>
                  </a:solidFill>
                  <a:latin typeface="微软雅黑" panose="020B0503020204020204" pitchFamily="34" charset="-122"/>
                  <a:ea typeface="微软雅黑" panose="020B0503020204020204" pitchFamily="34" charset="-122"/>
                  <a:sym typeface="微软雅黑" panose="020B0503020204020204" pitchFamily="34" charset="-122"/>
                </a:rPr>
                <a:t>视频管理系统</a:t>
              </a:r>
              <a:endParaRPr lang="zh-CN" altLang="en-US" sz="1600" b="1" dirty="0">
                <a:solidFill>
                  <a:srgbClr val="2392F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矩形 33"/>
            <p:cNvSpPr/>
            <p:nvPr/>
          </p:nvSpPr>
          <p:spPr>
            <a:xfrm>
              <a:off x="8924867" y="1470185"/>
              <a:ext cx="2342936" cy="482972"/>
            </a:xfrm>
            <a:prstGeom prst="rect">
              <a:avLst/>
            </a:prstGeom>
            <a:solidFill>
              <a:srgbClr val="2392F0"/>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微软雅黑" panose="020B0503020204020204" pitchFamily="34" charset="-122"/>
                  <a:ea typeface="微软雅黑" panose="020B0503020204020204" pitchFamily="34" charset="-122"/>
                </a:rPr>
                <a:t>人脸识别管理</a:t>
              </a:r>
              <a:r>
                <a:rPr lang="en-US" altLang="zh-CN" sz="1600" dirty="0" smtClean="0">
                  <a:latin typeface="微软雅黑" panose="020B0503020204020204" pitchFamily="34" charset="-122"/>
                  <a:ea typeface="微软雅黑" panose="020B0503020204020204" pitchFamily="34" charset="-122"/>
                </a:rPr>
                <a:t>web</a:t>
              </a:r>
            </a:p>
          </p:txBody>
        </p:sp>
      </p:grpSp>
      <p:cxnSp>
        <p:nvCxnSpPr>
          <p:cNvPr id="35" name="直接箭头连接符 34"/>
          <p:cNvCxnSpPr/>
          <p:nvPr/>
        </p:nvCxnSpPr>
        <p:spPr bwMode="auto">
          <a:xfrm>
            <a:off x="8492920" y="3710407"/>
            <a:ext cx="431947" cy="0"/>
          </a:xfrm>
          <a:prstGeom prst="straightConnector1">
            <a:avLst/>
          </a:prstGeom>
          <a:solidFill>
            <a:srgbClr val="5B9BD5"/>
          </a:solidFill>
          <a:ln w="44450" cap="flat" cmpd="sng" algn="ctr">
            <a:solidFill>
              <a:sysClr val="window" lastClr="FFFFFF">
                <a:lumMod val="65000"/>
              </a:sys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0269176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2000" y="252000"/>
            <a:ext cx="10515600" cy="568886"/>
          </a:xfrm>
        </p:spPr>
        <p:txBody>
          <a:bodyPr/>
          <a:lstStyle/>
          <a:p>
            <a:r>
              <a:rPr lang="zh-CN" altLang="en-US" dirty="0" smtClean="0"/>
              <a:t>人脸核身解决方案</a:t>
            </a:r>
            <a:r>
              <a:rPr lang="en-US" altLang="zh-CN" dirty="0" smtClean="0"/>
              <a:t>-</a:t>
            </a:r>
            <a:r>
              <a:rPr lang="zh-CN" altLang="en-US" dirty="0" smtClean="0"/>
              <a:t>提供三种交互模式供客户选择</a:t>
            </a:r>
            <a:endParaRPr lang="zh-CN" altLang="en-US" dirty="0"/>
          </a:p>
        </p:txBody>
      </p:sp>
      <p:pic>
        <p:nvPicPr>
          <p:cNvPr id="3" name="图片 12" descr="图片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308" y="2414246"/>
            <a:ext cx="4067423" cy="2886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a:spLocks noChangeArrowheads="1"/>
          </p:cNvSpPr>
          <p:nvPr/>
        </p:nvSpPr>
        <p:spPr bwMode="auto">
          <a:xfrm>
            <a:off x="3103817" y="1836306"/>
            <a:ext cx="2103433"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62000"/>
                    </a:srgbClr>
                  </a:outerShdw>
                </a:effectLst>
              </a14:hiddenEffects>
            </a:ext>
          </a:extLst>
        </p:spPr>
        <p:txBody>
          <a:bodyPr>
            <a:spAutoFit/>
          </a:bodyPr>
          <a:lstStyle>
            <a:defPPr>
              <a:defRPr lang="en-US"/>
            </a:defPPr>
            <a:lvl1pPr algn="ctr" eaLnBrk="1" hangingPunct="1">
              <a:buFont typeface="Arial" pitchFamily="34" charset="0"/>
              <a:buNone/>
              <a:defRPr sz="1300" b="1">
                <a:solidFill>
                  <a:schemeClr val="bg1"/>
                </a:solidFill>
                <a:latin typeface="微软雅黑" pitchFamily="34" charset="-122"/>
                <a:ea typeface="微软雅黑" pitchFamily="34" charset="-122"/>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zh-CN" altLang="en-US" sz="1600" dirty="0"/>
              <a:t>简单模式</a:t>
            </a:r>
          </a:p>
        </p:txBody>
      </p:sp>
      <p:sp>
        <p:nvSpPr>
          <p:cNvPr id="5" name="文本框 4"/>
          <p:cNvSpPr txBox="1">
            <a:spLocks noChangeArrowheads="1"/>
          </p:cNvSpPr>
          <p:nvPr/>
        </p:nvSpPr>
        <p:spPr bwMode="auto">
          <a:xfrm>
            <a:off x="2793006" y="2921625"/>
            <a:ext cx="2630972"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62000"/>
                    </a:srgbClr>
                  </a:outerShdw>
                </a:effectLst>
              </a14:hiddenEffects>
            </a:ext>
          </a:extLst>
        </p:spPr>
        <p:txBody>
          <a:bodyPr>
            <a:spAutoFit/>
          </a:bodyPr>
          <a:lstStyle>
            <a:defPPr>
              <a:defRPr lang="en-US"/>
            </a:defPPr>
            <a:lvl1pPr algn="ctr" eaLnBrk="1" hangingPunct="1">
              <a:buFont typeface="Arial" pitchFamily="34" charset="0"/>
              <a:buNone/>
              <a:defRPr sz="1800" b="1">
                <a:solidFill>
                  <a:schemeClr val="bg1"/>
                </a:solidFill>
                <a:latin typeface="微软雅黑" pitchFamily="34" charset="-122"/>
                <a:ea typeface="微软雅黑" pitchFamily="34" charset="-122"/>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zh-CN" altLang="en-US" sz="1600" dirty="0"/>
              <a:t>中级模式</a:t>
            </a:r>
          </a:p>
        </p:txBody>
      </p:sp>
      <p:sp>
        <p:nvSpPr>
          <p:cNvPr id="6" name="文本框 5"/>
          <p:cNvSpPr txBox="1">
            <a:spLocks noChangeArrowheads="1"/>
          </p:cNvSpPr>
          <p:nvPr/>
        </p:nvSpPr>
        <p:spPr bwMode="auto">
          <a:xfrm>
            <a:off x="2989573" y="4589922"/>
            <a:ext cx="2184076"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62000"/>
                    </a:srgbClr>
                  </a:outerShdw>
                </a:effectLst>
              </a14:hiddenEffects>
            </a:ext>
          </a:extLst>
        </p:spPr>
        <p:txBody>
          <a:bodyPr>
            <a:spAutoFit/>
          </a:bodyPr>
          <a:lstStyle>
            <a:defPPr>
              <a:defRPr lang="en-US"/>
            </a:defPPr>
            <a:lvl1pPr algn="ctr" eaLnBrk="1" hangingPunct="1">
              <a:buFont typeface="Arial" pitchFamily="34" charset="0"/>
              <a:buNone/>
              <a:defRPr sz="1800" b="1">
                <a:solidFill>
                  <a:schemeClr val="bg1"/>
                </a:solidFill>
                <a:latin typeface="微软雅黑" pitchFamily="34" charset="-122"/>
                <a:ea typeface="微软雅黑" pitchFamily="34" charset="-122"/>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zh-CN" altLang="en-US" sz="1600" dirty="0"/>
              <a:t>高级模式</a:t>
            </a:r>
          </a:p>
        </p:txBody>
      </p:sp>
      <p:graphicFrame>
        <p:nvGraphicFramePr>
          <p:cNvPr id="7" name="表格 6"/>
          <p:cNvGraphicFramePr>
            <a:graphicFrameLocks noGrp="1"/>
          </p:cNvGraphicFramePr>
          <p:nvPr>
            <p:extLst/>
          </p:nvPr>
        </p:nvGraphicFramePr>
        <p:xfrm>
          <a:off x="3508710" y="1135720"/>
          <a:ext cx="8427175" cy="4916231"/>
        </p:xfrm>
        <a:graphic>
          <a:graphicData uri="http://schemas.openxmlformats.org/drawingml/2006/table">
            <a:tbl>
              <a:tblPr>
                <a:tableStyleId>{BC89EF96-8CEA-46FF-86C4-4CE0E7609802}</a:tableStyleId>
              </a:tblPr>
              <a:tblGrid>
                <a:gridCol w="2105617"/>
                <a:gridCol w="3340896"/>
                <a:gridCol w="1279635"/>
                <a:gridCol w="1701027"/>
              </a:tblGrid>
              <a:tr h="444972">
                <a:tc>
                  <a:txBody>
                    <a:bodyPr/>
                    <a:lstStyle>
                      <a:lvl1pPr>
                        <a:spcBef>
                          <a:spcPct val="20000"/>
                        </a:spcBef>
                        <a:defRPr sz="3100">
                          <a:solidFill>
                            <a:schemeClr val="tx1"/>
                          </a:solidFill>
                          <a:latin typeface="Arial" pitchFamily="34" charset="0"/>
                          <a:ea typeface="宋体" pitchFamily="2" charset="-122"/>
                          <a:sym typeface="Arial" pitchFamily="34" charset="0"/>
                        </a:defRPr>
                      </a:lvl1pPr>
                      <a:lvl2pPr marL="742950" indent="-285750">
                        <a:spcBef>
                          <a:spcPct val="20000"/>
                        </a:spcBef>
                        <a:defRPr sz="2600">
                          <a:solidFill>
                            <a:schemeClr val="tx1"/>
                          </a:solidFill>
                          <a:latin typeface="Arial" pitchFamily="34" charset="0"/>
                          <a:ea typeface="宋体" pitchFamily="2" charset="-122"/>
                          <a:sym typeface="Arial" pitchFamily="34" charset="0"/>
                        </a:defRPr>
                      </a:lvl2pPr>
                      <a:lvl3pPr marL="1143000" indent="-228600">
                        <a:spcBef>
                          <a:spcPct val="20000"/>
                        </a:spcBef>
                        <a:defRPr sz="2200">
                          <a:solidFill>
                            <a:schemeClr val="tx1"/>
                          </a:solidFill>
                          <a:latin typeface="Arial" pitchFamily="34" charset="0"/>
                          <a:ea typeface="宋体" pitchFamily="2" charset="-122"/>
                          <a:sym typeface="Arial" pitchFamily="34" charset="0"/>
                        </a:defRPr>
                      </a:lvl3pPr>
                      <a:lvl4pPr marL="1600200" indent="-228600">
                        <a:spcBef>
                          <a:spcPct val="20000"/>
                        </a:spcBef>
                        <a:defRPr sz="2000">
                          <a:solidFill>
                            <a:schemeClr val="tx1"/>
                          </a:solidFill>
                          <a:latin typeface="Arial" pitchFamily="34" charset="0"/>
                          <a:ea typeface="宋体" pitchFamily="2" charset="-122"/>
                          <a:sym typeface="Arial" pitchFamily="34" charset="0"/>
                        </a:defRPr>
                      </a:lvl4pPr>
                      <a:lvl5pPr marL="2057400" indent="-228600">
                        <a:spcBef>
                          <a:spcPct val="20000"/>
                        </a:spcBef>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1" u="none" strike="noStrike" cap="none" normalizeH="0" baseline="0" dirty="0" smtClean="0">
                          <a:ln>
                            <a:noFill/>
                          </a:ln>
                          <a:solidFill>
                            <a:schemeClr val="bg1"/>
                          </a:solidFill>
                          <a:effectLst/>
                          <a:latin typeface="微软雅黑" charset="0"/>
                          <a:ea typeface="微软雅黑" charset="0"/>
                        </a:rPr>
                        <a:t>说明</a:t>
                      </a:r>
                    </a:p>
                  </a:txBody>
                  <a:tcPr marL="121933" marR="121933" marT="60991" marB="60991" anchor="ctr" horzOverflow="overflow">
                    <a:solidFill>
                      <a:srgbClr val="399BFC"/>
                    </a:solidFill>
                  </a:tcPr>
                </a:tc>
                <a:tc>
                  <a:txBody>
                    <a:bodyPr/>
                    <a:lstStyle>
                      <a:lvl1pPr>
                        <a:spcBef>
                          <a:spcPct val="20000"/>
                        </a:spcBef>
                        <a:defRPr sz="3100">
                          <a:solidFill>
                            <a:schemeClr val="tx1"/>
                          </a:solidFill>
                          <a:latin typeface="Arial" pitchFamily="34" charset="0"/>
                          <a:ea typeface="宋体" pitchFamily="2" charset="-122"/>
                          <a:sym typeface="Arial" pitchFamily="34" charset="0"/>
                        </a:defRPr>
                      </a:lvl1pPr>
                      <a:lvl2pPr marL="742950" indent="-285750">
                        <a:spcBef>
                          <a:spcPct val="20000"/>
                        </a:spcBef>
                        <a:defRPr sz="2600">
                          <a:solidFill>
                            <a:schemeClr val="tx1"/>
                          </a:solidFill>
                          <a:latin typeface="Arial" pitchFamily="34" charset="0"/>
                          <a:ea typeface="宋体" pitchFamily="2" charset="-122"/>
                          <a:sym typeface="Arial" pitchFamily="34" charset="0"/>
                        </a:defRPr>
                      </a:lvl2pPr>
                      <a:lvl3pPr marL="1143000" indent="-228600">
                        <a:spcBef>
                          <a:spcPct val="20000"/>
                        </a:spcBef>
                        <a:defRPr sz="2200">
                          <a:solidFill>
                            <a:schemeClr val="tx1"/>
                          </a:solidFill>
                          <a:latin typeface="Arial" pitchFamily="34" charset="0"/>
                          <a:ea typeface="宋体" pitchFamily="2" charset="-122"/>
                          <a:sym typeface="Arial" pitchFamily="34" charset="0"/>
                        </a:defRPr>
                      </a:lvl3pPr>
                      <a:lvl4pPr marL="1600200" indent="-228600">
                        <a:spcBef>
                          <a:spcPct val="20000"/>
                        </a:spcBef>
                        <a:defRPr sz="2000">
                          <a:solidFill>
                            <a:schemeClr val="tx1"/>
                          </a:solidFill>
                          <a:latin typeface="Arial" pitchFamily="34" charset="0"/>
                          <a:ea typeface="宋体" pitchFamily="2" charset="-122"/>
                          <a:sym typeface="Arial" pitchFamily="34" charset="0"/>
                        </a:defRPr>
                      </a:lvl4pPr>
                      <a:lvl5pPr marL="2057400" indent="-228600">
                        <a:spcBef>
                          <a:spcPct val="20000"/>
                        </a:spcBef>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1" u="none" strike="noStrike" cap="none" normalizeH="0" baseline="0" dirty="0" smtClean="0">
                          <a:ln>
                            <a:noFill/>
                          </a:ln>
                          <a:solidFill>
                            <a:schemeClr val="bg1"/>
                          </a:solidFill>
                          <a:effectLst/>
                          <a:latin typeface="微软雅黑" charset="0"/>
                          <a:ea typeface="微软雅黑" charset="0"/>
                        </a:rPr>
                        <a:t>适用场景</a:t>
                      </a:r>
                    </a:p>
                  </a:txBody>
                  <a:tcPr marL="121933" marR="121933" marT="60991" marB="60991" anchor="ctr" horzOverflow="overflow">
                    <a:solidFill>
                      <a:srgbClr val="399BFC"/>
                    </a:solidFill>
                  </a:tcPr>
                </a:tc>
                <a:tc>
                  <a:txBody>
                    <a:bodyPr/>
                    <a:lstStyle>
                      <a:lvl1pPr>
                        <a:spcBef>
                          <a:spcPct val="20000"/>
                        </a:spcBef>
                        <a:defRPr sz="3100">
                          <a:solidFill>
                            <a:schemeClr val="tx1"/>
                          </a:solidFill>
                          <a:latin typeface="Arial" pitchFamily="34" charset="0"/>
                          <a:ea typeface="宋体" pitchFamily="2" charset="-122"/>
                          <a:sym typeface="Arial" pitchFamily="34" charset="0"/>
                        </a:defRPr>
                      </a:lvl1pPr>
                      <a:lvl2pPr marL="742950" indent="-285750">
                        <a:spcBef>
                          <a:spcPct val="20000"/>
                        </a:spcBef>
                        <a:defRPr sz="2600">
                          <a:solidFill>
                            <a:schemeClr val="tx1"/>
                          </a:solidFill>
                          <a:latin typeface="Arial" pitchFamily="34" charset="0"/>
                          <a:ea typeface="宋体" pitchFamily="2" charset="-122"/>
                          <a:sym typeface="Arial" pitchFamily="34" charset="0"/>
                        </a:defRPr>
                      </a:lvl2pPr>
                      <a:lvl3pPr marL="1143000" indent="-228600">
                        <a:spcBef>
                          <a:spcPct val="20000"/>
                        </a:spcBef>
                        <a:defRPr sz="2200">
                          <a:solidFill>
                            <a:schemeClr val="tx1"/>
                          </a:solidFill>
                          <a:latin typeface="Arial" pitchFamily="34" charset="0"/>
                          <a:ea typeface="宋体" pitchFamily="2" charset="-122"/>
                          <a:sym typeface="Arial" pitchFamily="34" charset="0"/>
                        </a:defRPr>
                      </a:lvl3pPr>
                      <a:lvl4pPr marL="1600200" indent="-228600">
                        <a:spcBef>
                          <a:spcPct val="20000"/>
                        </a:spcBef>
                        <a:defRPr sz="2000">
                          <a:solidFill>
                            <a:schemeClr val="tx1"/>
                          </a:solidFill>
                          <a:latin typeface="Arial" pitchFamily="34" charset="0"/>
                          <a:ea typeface="宋体" pitchFamily="2" charset="-122"/>
                          <a:sym typeface="Arial" pitchFamily="34" charset="0"/>
                        </a:defRPr>
                      </a:lvl4pPr>
                      <a:lvl5pPr marL="2057400" indent="-228600">
                        <a:spcBef>
                          <a:spcPct val="20000"/>
                        </a:spcBef>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u="none" strike="noStrike" cap="none" normalizeH="0" baseline="0" dirty="0" smtClean="0">
                          <a:ln>
                            <a:noFill/>
                          </a:ln>
                          <a:solidFill>
                            <a:schemeClr val="bg1"/>
                          </a:solidFill>
                          <a:effectLst/>
                          <a:latin typeface="微软雅黑" charset="0"/>
                          <a:ea typeface="微软雅黑" charset="0"/>
                        </a:rPr>
                        <a:t>人脸比对</a:t>
                      </a:r>
                    </a:p>
                  </a:txBody>
                  <a:tcPr marL="121933" marR="121933" marT="60991" marB="60991" anchor="ctr" horzOverflow="overflow">
                    <a:solidFill>
                      <a:srgbClr val="399BFC"/>
                    </a:solidFill>
                  </a:tcPr>
                </a:tc>
                <a:tc>
                  <a:txBody>
                    <a:bodyPr/>
                    <a:lstStyle>
                      <a:lvl1pPr>
                        <a:spcBef>
                          <a:spcPct val="20000"/>
                        </a:spcBef>
                        <a:defRPr sz="3100">
                          <a:solidFill>
                            <a:schemeClr val="tx1"/>
                          </a:solidFill>
                          <a:latin typeface="Arial" pitchFamily="34" charset="0"/>
                          <a:ea typeface="宋体" pitchFamily="2" charset="-122"/>
                          <a:sym typeface="Arial" pitchFamily="34" charset="0"/>
                        </a:defRPr>
                      </a:lvl1pPr>
                      <a:lvl2pPr marL="742950" indent="-285750">
                        <a:spcBef>
                          <a:spcPct val="20000"/>
                        </a:spcBef>
                        <a:defRPr sz="2600">
                          <a:solidFill>
                            <a:schemeClr val="tx1"/>
                          </a:solidFill>
                          <a:latin typeface="Arial" pitchFamily="34" charset="0"/>
                          <a:ea typeface="宋体" pitchFamily="2" charset="-122"/>
                          <a:sym typeface="Arial" pitchFamily="34" charset="0"/>
                        </a:defRPr>
                      </a:lvl2pPr>
                      <a:lvl3pPr marL="1143000" indent="-228600">
                        <a:spcBef>
                          <a:spcPct val="20000"/>
                        </a:spcBef>
                        <a:defRPr sz="2200">
                          <a:solidFill>
                            <a:schemeClr val="tx1"/>
                          </a:solidFill>
                          <a:latin typeface="Arial" pitchFamily="34" charset="0"/>
                          <a:ea typeface="宋体" pitchFamily="2" charset="-122"/>
                          <a:sym typeface="Arial" pitchFamily="34" charset="0"/>
                        </a:defRPr>
                      </a:lvl3pPr>
                      <a:lvl4pPr marL="1600200" indent="-228600">
                        <a:spcBef>
                          <a:spcPct val="20000"/>
                        </a:spcBef>
                        <a:defRPr sz="2000">
                          <a:solidFill>
                            <a:schemeClr val="tx1"/>
                          </a:solidFill>
                          <a:latin typeface="Arial" pitchFamily="34" charset="0"/>
                          <a:ea typeface="宋体" pitchFamily="2" charset="-122"/>
                          <a:sym typeface="Arial" pitchFamily="34" charset="0"/>
                        </a:defRPr>
                      </a:lvl4pPr>
                      <a:lvl5pPr marL="2057400" indent="-228600">
                        <a:spcBef>
                          <a:spcPct val="20000"/>
                        </a:spcBef>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u="none" strike="noStrike" cap="none" normalizeH="0" baseline="0" dirty="0" smtClean="0">
                          <a:ln>
                            <a:noFill/>
                          </a:ln>
                          <a:solidFill>
                            <a:schemeClr val="bg1"/>
                          </a:solidFill>
                          <a:effectLst/>
                          <a:latin typeface="微软雅黑" charset="0"/>
                          <a:ea typeface="微软雅黑" charset="0"/>
                        </a:rPr>
                        <a:t>活体检测</a:t>
                      </a:r>
                    </a:p>
                  </a:txBody>
                  <a:tcPr marL="121933" marR="121933" marT="60991" marB="60991" anchor="ctr" horzOverflow="overflow">
                    <a:solidFill>
                      <a:srgbClr val="399BFC"/>
                    </a:solidFill>
                  </a:tcPr>
                </a:tc>
              </a:tr>
              <a:tr h="1478084">
                <a:tc>
                  <a:txBody>
                    <a:bodyPr/>
                    <a:lstStyle>
                      <a:lvl1pPr defTabSz="457200">
                        <a:spcBef>
                          <a:spcPct val="20000"/>
                        </a:spcBef>
                        <a:defRPr sz="3100">
                          <a:solidFill>
                            <a:schemeClr val="tx1"/>
                          </a:solidFill>
                          <a:latin typeface="Arial" pitchFamily="34" charset="0"/>
                          <a:ea typeface="宋体" pitchFamily="2" charset="-122"/>
                          <a:sym typeface="Arial" pitchFamily="34" charset="0"/>
                        </a:defRPr>
                      </a:lvl1pPr>
                      <a:lvl2pPr marL="742950" indent="-285750" defTabSz="457200">
                        <a:spcBef>
                          <a:spcPct val="20000"/>
                        </a:spcBef>
                        <a:defRPr sz="2600">
                          <a:solidFill>
                            <a:schemeClr val="tx1"/>
                          </a:solidFill>
                          <a:latin typeface="Arial" pitchFamily="34" charset="0"/>
                          <a:ea typeface="宋体" pitchFamily="2" charset="-122"/>
                          <a:sym typeface="Arial" pitchFamily="34" charset="0"/>
                        </a:defRPr>
                      </a:lvl2pPr>
                      <a:lvl3pPr marL="1143000" indent="-228600" defTabSz="457200">
                        <a:spcBef>
                          <a:spcPct val="20000"/>
                        </a:spcBef>
                        <a:defRPr sz="2200">
                          <a:solidFill>
                            <a:schemeClr val="tx1"/>
                          </a:solidFill>
                          <a:latin typeface="Arial" pitchFamily="34" charset="0"/>
                          <a:ea typeface="宋体" pitchFamily="2" charset="-122"/>
                          <a:sym typeface="Arial" pitchFamily="34" charset="0"/>
                        </a:defRPr>
                      </a:lvl3pPr>
                      <a:lvl4pPr marL="1600200" indent="-228600" defTabSz="457200">
                        <a:spcBef>
                          <a:spcPct val="20000"/>
                        </a:spcBef>
                        <a:defRPr sz="2000">
                          <a:solidFill>
                            <a:schemeClr val="tx1"/>
                          </a:solidFill>
                          <a:latin typeface="Arial" pitchFamily="34" charset="0"/>
                          <a:ea typeface="宋体" pitchFamily="2" charset="-122"/>
                          <a:sym typeface="Arial" pitchFamily="34" charset="0"/>
                        </a:defRPr>
                      </a:lvl4pPr>
                      <a:lvl5pPr marL="2057400" indent="-228600" defTabSz="457200">
                        <a:spcBef>
                          <a:spcPct val="20000"/>
                        </a:spcBef>
                        <a:defRPr sz="2000">
                          <a:solidFill>
                            <a:schemeClr val="tx1"/>
                          </a:solidFill>
                          <a:latin typeface="Arial" pitchFamily="34" charset="0"/>
                          <a:ea typeface="宋体" pitchFamily="2" charset="-122"/>
                          <a:sym typeface="Arial" pitchFamily="34" charset="0"/>
                        </a:defRPr>
                      </a:lvl5pPr>
                      <a:lvl6pPr marL="25146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6pPr>
                      <a:lvl7pPr marL="29718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7pPr>
                      <a:lvl8pPr marL="34290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8pPr>
                      <a:lvl9pPr marL="38862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9pPr>
                    </a:lstStyle>
                    <a:p>
                      <a:pPr marL="0" marR="0" lvl="0" indent="0" algn="l" defTabSz="457200" rtl="0" eaLnBrk="1" fontAlgn="base" latinLnBrk="0" hangingPunct="1">
                        <a:lnSpc>
                          <a:spcPct val="150000"/>
                        </a:lnSpc>
                        <a:spcBef>
                          <a:spcPct val="0"/>
                        </a:spcBef>
                        <a:spcAft>
                          <a:spcPct val="0"/>
                        </a:spcAft>
                        <a:buClrTx/>
                        <a:buSzTx/>
                        <a:buFontTx/>
                        <a:buNone/>
                      </a:pPr>
                      <a:r>
                        <a:rPr kumimoji="0" lang="zh-CN" altLang="en-US" sz="1600" b="1" u="none" strike="noStrike" cap="none" normalizeH="0" baseline="0" dirty="0" smtClean="0">
                          <a:ln>
                            <a:noFill/>
                          </a:ln>
                          <a:solidFill>
                            <a:schemeClr val="tx1">
                              <a:lumMod val="65000"/>
                              <a:lumOff val="35000"/>
                            </a:schemeClr>
                          </a:solidFill>
                          <a:effectLst/>
                          <a:latin typeface="微软雅黑" charset="0"/>
                          <a:ea typeface="微软雅黑" charset="0"/>
                        </a:rPr>
                        <a:t>高级模式</a:t>
                      </a:r>
                    </a:p>
                    <a:p>
                      <a:pPr marL="0" marR="0" lvl="0" indent="0" algn="l" defTabSz="457200" rtl="0" eaLnBrk="1" fontAlgn="base" latinLnBrk="0" hangingPunct="1">
                        <a:lnSpc>
                          <a:spcPct val="150000"/>
                        </a:lnSpc>
                        <a:spcBef>
                          <a:spcPct val="0"/>
                        </a:spcBef>
                        <a:spcAft>
                          <a:spcPct val="0"/>
                        </a:spcAft>
                        <a:buClrTx/>
                        <a:buSzTx/>
                        <a:buFontTx/>
                        <a:buNone/>
                      </a:pPr>
                      <a:r>
                        <a:rPr kumimoji="0" lang="zh-CN" altLang="en-US" sz="1400" u="none" strike="noStrike" cap="none" normalizeH="0" baseline="0" dirty="0" smtClean="0">
                          <a:ln>
                            <a:noFill/>
                          </a:ln>
                          <a:solidFill>
                            <a:srgbClr val="717171"/>
                          </a:solidFill>
                          <a:effectLst/>
                          <a:latin typeface="微软雅黑" charset="0"/>
                          <a:ea typeface="微软雅黑" charset="0"/>
                        </a:rPr>
                        <a:t>人脸比对</a:t>
                      </a:r>
                      <a:r>
                        <a:rPr kumimoji="0" lang="en-US" altLang="zh-CN" sz="1400" u="none" strike="noStrike" cap="none" normalizeH="0" baseline="0" dirty="0" smtClean="0">
                          <a:ln>
                            <a:noFill/>
                          </a:ln>
                          <a:solidFill>
                            <a:srgbClr val="717171"/>
                          </a:solidFill>
                          <a:effectLst/>
                          <a:latin typeface="微软雅黑" charset="0"/>
                          <a:ea typeface="微软雅黑" charset="0"/>
                        </a:rPr>
                        <a:t>+</a:t>
                      </a:r>
                      <a:r>
                        <a:rPr kumimoji="0" lang="zh-CN" altLang="en-US" sz="1400" u="none" strike="noStrike" cap="none" normalizeH="0" baseline="0" dirty="0" smtClean="0">
                          <a:ln>
                            <a:noFill/>
                          </a:ln>
                          <a:solidFill>
                            <a:srgbClr val="717171"/>
                          </a:solidFill>
                          <a:effectLst/>
                          <a:latin typeface="微软雅黑" charset="0"/>
                          <a:ea typeface="微软雅黑" charset="0"/>
                        </a:rPr>
                        <a:t>活体检测</a:t>
                      </a:r>
                    </a:p>
                    <a:p>
                      <a:pPr marL="0" marR="0" lvl="0" indent="0" algn="l" defTabSz="457200" rtl="0" eaLnBrk="1" fontAlgn="base" latinLnBrk="0" hangingPunct="1">
                        <a:lnSpc>
                          <a:spcPct val="150000"/>
                        </a:lnSpc>
                        <a:spcBef>
                          <a:spcPct val="0"/>
                        </a:spcBef>
                        <a:spcAft>
                          <a:spcPct val="0"/>
                        </a:spcAft>
                        <a:buClrTx/>
                        <a:buSzTx/>
                        <a:buFontTx/>
                        <a:buNone/>
                      </a:pPr>
                      <a:r>
                        <a:rPr kumimoji="0" lang="en-US" altLang="zh-CN" sz="1400" u="none" strike="noStrike" cap="none" normalizeH="0" baseline="0" dirty="0" smtClean="0">
                          <a:ln>
                            <a:noFill/>
                          </a:ln>
                          <a:solidFill>
                            <a:srgbClr val="717171"/>
                          </a:solidFill>
                          <a:effectLst/>
                          <a:latin typeface="微软雅黑" charset="0"/>
                          <a:ea typeface="微软雅黑" charset="0"/>
                        </a:rPr>
                        <a:t>(</a:t>
                      </a:r>
                      <a:r>
                        <a:rPr kumimoji="0" lang="zh-CN" altLang="en-US" sz="1400" u="none" strike="noStrike" cap="none" normalizeH="0" baseline="0" dirty="0" smtClean="0">
                          <a:ln>
                            <a:noFill/>
                          </a:ln>
                          <a:solidFill>
                            <a:srgbClr val="717171"/>
                          </a:solidFill>
                          <a:effectLst/>
                          <a:latin typeface="微软雅黑" charset="0"/>
                          <a:ea typeface="微软雅黑" charset="0"/>
                        </a:rPr>
                        <a:t>唇语、唇动方式</a:t>
                      </a:r>
                      <a:r>
                        <a:rPr kumimoji="0" lang="en-US" altLang="zh-CN" sz="1400" u="none" strike="noStrike" cap="none" normalizeH="0" baseline="0" dirty="0" smtClean="0">
                          <a:ln>
                            <a:noFill/>
                          </a:ln>
                          <a:solidFill>
                            <a:srgbClr val="717171"/>
                          </a:solidFill>
                          <a:effectLst/>
                          <a:latin typeface="微软雅黑" charset="0"/>
                          <a:ea typeface="微软雅黑" charset="0"/>
                        </a:rPr>
                        <a:t>)</a:t>
                      </a:r>
                    </a:p>
                  </a:txBody>
                  <a:tcPr marL="121933" marR="121933" marT="60991" marB="60991" anchor="ctr" horzOverflow="overflow">
                    <a:solidFill>
                      <a:schemeClr val="bg1"/>
                    </a:solidFill>
                  </a:tcPr>
                </a:tc>
                <a:tc>
                  <a:txBody>
                    <a:bodyPr/>
                    <a:lstStyle>
                      <a:lvl1pPr defTabSz="457200">
                        <a:spcBef>
                          <a:spcPct val="20000"/>
                        </a:spcBef>
                        <a:defRPr sz="3100">
                          <a:solidFill>
                            <a:schemeClr val="tx1"/>
                          </a:solidFill>
                          <a:latin typeface="Arial" pitchFamily="34" charset="0"/>
                          <a:ea typeface="宋体" pitchFamily="2" charset="-122"/>
                          <a:sym typeface="Arial" pitchFamily="34" charset="0"/>
                        </a:defRPr>
                      </a:lvl1pPr>
                      <a:lvl2pPr marL="742950" indent="-285750" defTabSz="457200">
                        <a:spcBef>
                          <a:spcPct val="20000"/>
                        </a:spcBef>
                        <a:defRPr sz="2600">
                          <a:solidFill>
                            <a:schemeClr val="tx1"/>
                          </a:solidFill>
                          <a:latin typeface="Arial" pitchFamily="34" charset="0"/>
                          <a:ea typeface="宋体" pitchFamily="2" charset="-122"/>
                          <a:sym typeface="Arial" pitchFamily="34" charset="0"/>
                        </a:defRPr>
                      </a:lvl2pPr>
                      <a:lvl3pPr marL="1143000" indent="-228600" defTabSz="457200">
                        <a:spcBef>
                          <a:spcPct val="20000"/>
                        </a:spcBef>
                        <a:defRPr sz="2200">
                          <a:solidFill>
                            <a:schemeClr val="tx1"/>
                          </a:solidFill>
                          <a:latin typeface="Arial" pitchFamily="34" charset="0"/>
                          <a:ea typeface="宋体" pitchFamily="2" charset="-122"/>
                          <a:sym typeface="Arial" pitchFamily="34" charset="0"/>
                        </a:defRPr>
                      </a:lvl3pPr>
                      <a:lvl4pPr marL="1600200" indent="-228600" defTabSz="457200">
                        <a:spcBef>
                          <a:spcPct val="20000"/>
                        </a:spcBef>
                        <a:defRPr sz="2000">
                          <a:solidFill>
                            <a:schemeClr val="tx1"/>
                          </a:solidFill>
                          <a:latin typeface="Arial" pitchFamily="34" charset="0"/>
                          <a:ea typeface="宋体" pitchFamily="2" charset="-122"/>
                          <a:sym typeface="Arial" pitchFamily="34" charset="0"/>
                        </a:defRPr>
                      </a:lvl4pPr>
                      <a:lvl5pPr marL="2057400" indent="-228600" defTabSz="457200">
                        <a:spcBef>
                          <a:spcPct val="20000"/>
                        </a:spcBef>
                        <a:defRPr sz="2000">
                          <a:solidFill>
                            <a:schemeClr val="tx1"/>
                          </a:solidFill>
                          <a:latin typeface="Arial" pitchFamily="34" charset="0"/>
                          <a:ea typeface="宋体" pitchFamily="2" charset="-122"/>
                          <a:sym typeface="Arial" pitchFamily="34" charset="0"/>
                        </a:defRPr>
                      </a:lvl5pPr>
                      <a:lvl6pPr marL="25146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6pPr>
                      <a:lvl7pPr marL="29718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7pPr>
                      <a:lvl8pPr marL="34290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8pPr>
                      <a:lvl9pPr marL="38862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9pPr>
                    </a:lstStyle>
                    <a:p>
                      <a:pPr marL="0" marR="0" lvl="0" indent="0" algn="l" defTabSz="457200" rtl="0" eaLnBrk="1" fontAlgn="base" latinLnBrk="0" hangingPunct="1">
                        <a:lnSpc>
                          <a:spcPct val="150000"/>
                        </a:lnSpc>
                        <a:spcBef>
                          <a:spcPct val="0"/>
                        </a:spcBef>
                        <a:spcAft>
                          <a:spcPct val="0"/>
                        </a:spcAft>
                        <a:buClrTx/>
                        <a:buSzTx/>
                        <a:buFontTx/>
                        <a:buNone/>
                      </a:pPr>
                      <a:r>
                        <a:rPr kumimoji="0" lang="zh-CN" altLang="en-US" sz="1600" u="none" strike="noStrike" cap="none" normalizeH="0" baseline="0" dirty="0" smtClean="0">
                          <a:ln>
                            <a:noFill/>
                          </a:ln>
                          <a:solidFill>
                            <a:srgbClr val="595959"/>
                          </a:solidFill>
                          <a:effectLst/>
                          <a:latin typeface="微软雅黑" charset="0"/>
                          <a:ea typeface="微软雅黑" charset="0"/>
                        </a:rPr>
                        <a:t>满足中高风险业务办理时的远程身份认证。</a:t>
                      </a:r>
                    </a:p>
                    <a:p>
                      <a:pPr marL="0" marR="0" lvl="0" indent="0" algn="l" defTabSz="457200" rtl="0" eaLnBrk="1" fontAlgn="base" latinLnBrk="0" hangingPunct="1">
                        <a:lnSpc>
                          <a:spcPct val="150000"/>
                        </a:lnSpc>
                        <a:spcBef>
                          <a:spcPct val="0"/>
                        </a:spcBef>
                        <a:spcAft>
                          <a:spcPct val="0"/>
                        </a:spcAft>
                        <a:buClrTx/>
                        <a:buSzTx/>
                        <a:buFontTx/>
                        <a:buNone/>
                      </a:pPr>
                      <a:r>
                        <a:rPr kumimoji="0" lang="zh-CN" altLang="en-US" sz="1400" u="none" strike="noStrike" cap="none" normalizeH="0" baseline="0" dirty="0" smtClean="0">
                          <a:ln>
                            <a:noFill/>
                          </a:ln>
                          <a:solidFill>
                            <a:schemeClr val="bg1">
                              <a:lumMod val="65000"/>
                            </a:schemeClr>
                          </a:solidFill>
                          <a:effectLst/>
                          <a:latin typeface="微软雅黑" charset="0"/>
                          <a:ea typeface="微软雅黑" charset="0"/>
                        </a:rPr>
                        <a:t>如：通过</a:t>
                      </a:r>
                      <a:r>
                        <a:rPr kumimoji="0" lang="en-US" altLang="zh-CN" sz="1400" u="none" strike="noStrike" cap="none" normalizeH="0" baseline="0" dirty="0" smtClean="0">
                          <a:ln>
                            <a:noFill/>
                          </a:ln>
                          <a:solidFill>
                            <a:schemeClr val="bg1">
                              <a:lumMod val="65000"/>
                            </a:schemeClr>
                          </a:solidFill>
                          <a:effectLst/>
                          <a:latin typeface="微软雅黑" charset="0"/>
                          <a:ea typeface="微软雅黑" charset="0"/>
                        </a:rPr>
                        <a:t>App</a:t>
                      </a:r>
                      <a:r>
                        <a:rPr kumimoji="0" lang="zh-CN" altLang="en-US" sz="1400" u="none" strike="noStrike" cap="none" normalizeH="0" baseline="0" dirty="0" smtClean="0">
                          <a:ln>
                            <a:noFill/>
                          </a:ln>
                          <a:solidFill>
                            <a:schemeClr val="bg1">
                              <a:lumMod val="65000"/>
                            </a:schemeClr>
                          </a:solidFill>
                          <a:effectLst/>
                          <a:latin typeface="微软雅黑" charset="0"/>
                          <a:ea typeface="微软雅黑" charset="0"/>
                        </a:rPr>
                        <a:t>等移动端的远程自助开户、修改密码等业务场景。</a:t>
                      </a:r>
                    </a:p>
                  </a:txBody>
                  <a:tcPr marL="121933" marR="121933" marT="60991" marB="60991" anchor="ctr" horzOverflow="overflow">
                    <a:solidFill>
                      <a:schemeClr val="bg1"/>
                    </a:solidFill>
                  </a:tcPr>
                </a:tc>
                <a:tc>
                  <a:txBody>
                    <a:bodyPr/>
                    <a:lstStyle>
                      <a:lvl1pPr defTabSz="457200">
                        <a:spcBef>
                          <a:spcPct val="20000"/>
                        </a:spcBef>
                        <a:defRPr sz="3100">
                          <a:solidFill>
                            <a:schemeClr val="tx1"/>
                          </a:solidFill>
                          <a:latin typeface="Arial" pitchFamily="34" charset="0"/>
                          <a:ea typeface="宋体" pitchFamily="2" charset="-122"/>
                          <a:sym typeface="Arial" pitchFamily="34" charset="0"/>
                        </a:defRPr>
                      </a:lvl1pPr>
                      <a:lvl2pPr marL="742950" indent="-285750" defTabSz="457200">
                        <a:spcBef>
                          <a:spcPct val="20000"/>
                        </a:spcBef>
                        <a:defRPr sz="2600">
                          <a:solidFill>
                            <a:schemeClr val="tx1"/>
                          </a:solidFill>
                          <a:latin typeface="Arial" pitchFamily="34" charset="0"/>
                          <a:ea typeface="宋体" pitchFamily="2" charset="-122"/>
                          <a:sym typeface="Arial" pitchFamily="34" charset="0"/>
                        </a:defRPr>
                      </a:lvl2pPr>
                      <a:lvl3pPr marL="1143000" indent="-228600" defTabSz="457200">
                        <a:spcBef>
                          <a:spcPct val="20000"/>
                        </a:spcBef>
                        <a:defRPr sz="2200">
                          <a:solidFill>
                            <a:schemeClr val="tx1"/>
                          </a:solidFill>
                          <a:latin typeface="Arial" pitchFamily="34" charset="0"/>
                          <a:ea typeface="宋体" pitchFamily="2" charset="-122"/>
                          <a:sym typeface="Arial" pitchFamily="34" charset="0"/>
                        </a:defRPr>
                      </a:lvl3pPr>
                      <a:lvl4pPr marL="1600200" indent="-228600" defTabSz="457200">
                        <a:spcBef>
                          <a:spcPct val="20000"/>
                        </a:spcBef>
                        <a:defRPr sz="2000">
                          <a:solidFill>
                            <a:schemeClr val="tx1"/>
                          </a:solidFill>
                          <a:latin typeface="Arial" pitchFamily="34" charset="0"/>
                          <a:ea typeface="宋体" pitchFamily="2" charset="-122"/>
                          <a:sym typeface="Arial" pitchFamily="34" charset="0"/>
                        </a:defRPr>
                      </a:lvl4pPr>
                      <a:lvl5pPr marL="2057400" indent="-228600" defTabSz="457200">
                        <a:spcBef>
                          <a:spcPct val="20000"/>
                        </a:spcBef>
                        <a:defRPr sz="2000">
                          <a:solidFill>
                            <a:schemeClr val="tx1"/>
                          </a:solidFill>
                          <a:latin typeface="Arial" pitchFamily="34" charset="0"/>
                          <a:ea typeface="宋体" pitchFamily="2" charset="-122"/>
                          <a:sym typeface="Arial" pitchFamily="34" charset="0"/>
                        </a:defRPr>
                      </a:lvl5pPr>
                      <a:lvl6pPr marL="25146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6pPr>
                      <a:lvl7pPr marL="29718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7pPr>
                      <a:lvl8pPr marL="34290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8pPr>
                      <a:lvl9pPr marL="38862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pPr>
                      <a:endParaRPr kumimoji="0" lang="zh-CN" altLang="en-US" sz="1300" u="none" strike="noStrike" cap="none" normalizeH="0" baseline="0" dirty="0" smtClean="0">
                        <a:ln>
                          <a:noFill/>
                        </a:ln>
                        <a:solidFill>
                          <a:schemeClr val="bg2">
                            <a:lumMod val="50000"/>
                          </a:schemeClr>
                        </a:solidFill>
                        <a:effectLst/>
                        <a:latin typeface="微软雅黑" charset="0"/>
                        <a:ea typeface="微软雅黑" charset="0"/>
                      </a:endParaRPr>
                    </a:p>
                  </a:txBody>
                  <a:tcPr marL="121933" marR="121933" marT="60991" marB="60991" horzOverflow="overflow">
                    <a:solidFill>
                      <a:schemeClr val="bg1"/>
                    </a:solidFill>
                  </a:tcPr>
                </a:tc>
                <a:tc>
                  <a:txBody>
                    <a:bodyPr/>
                    <a:lstStyle>
                      <a:lvl1pPr>
                        <a:spcBef>
                          <a:spcPct val="20000"/>
                        </a:spcBef>
                        <a:defRPr sz="3100">
                          <a:solidFill>
                            <a:schemeClr val="tx1"/>
                          </a:solidFill>
                          <a:latin typeface="Arial" pitchFamily="34" charset="0"/>
                          <a:ea typeface="宋体" pitchFamily="2" charset="-122"/>
                          <a:sym typeface="Arial" pitchFamily="34" charset="0"/>
                        </a:defRPr>
                      </a:lvl1pPr>
                      <a:lvl2pPr marL="742950" indent="-285750">
                        <a:spcBef>
                          <a:spcPct val="20000"/>
                        </a:spcBef>
                        <a:defRPr sz="2600">
                          <a:solidFill>
                            <a:schemeClr val="tx1"/>
                          </a:solidFill>
                          <a:latin typeface="Arial" pitchFamily="34" charset="0"/>
                          <a:ea typeface="宋体" pitchFamily="2" charset="-122"/>
                          <a:sym typeface="Arial" pitchFamily="34" charset="0"/>
                        </a:defRPr>
                      </a:lvl2pPr>
                      <a:lvl3pPr marL="1143000" indent="-228600">
                        <a:spcBef>
                          <a:spcPct val="20000"/>
                        </a:spcBef>
                        <a:defRPr sz="2200">
                          <a:solidFill>
                            <a:schemeClr val="tx1"/>
                          </a:solidFill>
                          <a:latin typeface="Arial" pitchFamily="34" charset="0"/>
                          <a:ea typeface="宋体" pitchFamily="2" charset="-122"/>
                          <a:sym typeface="Arial" pitchFamily="34" charset="0"/>
                        </a:defRPr>
                      </a:lvl3pPr>
                      <a:lvl4pPr marL="1600200" indent="-228600">
                        <a:spcBef>
                          <a:spcPct val="20000"/>
                        </a:spcBef>
                        <a:defRPr sz="2000">
                          <a:solidFill>
                            <a:schemeClr val="tx1"/>
                          </a:solidFill>
                          <a:latin typeface="Arial" pitchFamily="34" charset="0"/>
                          <a:ea typeface="宋体" pitchFamily="2" charset="-122"/>
                          <a:sym typeface="Arial" pitchFamily="34" charset="0"/>
                        </a:defRPr>
                      </a:lvl4pPr>
                      <a:lvl5pPr marL="2057400" indent="-228600">
                        <a:spcBef>
                          <a:spcPct val="20000"/>
                        </a:spcBef>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300" u="none" strike="noStrike" cap="none" normalizeH="0" baseline="0" dirty="0" smtClean="0">
                        <a:ln>
                          <a:noFill/>
                        </a:ln>
                        <a:solidFill>
                          <a:schemeClr val="tx1">
                            <a:lumMod val="75000"/>
                            <a:lumOff val="25000"/>
                          </a:schemeClr>
                        </a:solidFill>
                        <a:effectLst/>
                        <a:latin typeface="微软雅黑" charset="0"/>
                        <a:ea typeface="微软雅黑" charset="0"/>
                      </a:endParaRPr>
                    </a:p>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300" u="none" strike="noStrike" cap="none" normalizeH="0" baseline="0" dirty="0" smtClean="0">
                        <a:ln>
                          <a:noFill/>
                        </a:ln>
                        <a:solidFill>
                          <a:schemeClr val="tx1">
                            <a:lumMod val="75000"/>
                            <a:lumOff val="25000"/>
                          </a:schemeClr>
                        </a:solidFill>
                        <a:effectLst/>
                        <a:latin typeface="微软雅黑" charset="0"/>
                        <a:ea typeface="微软雅黑" charset="0"/>
                      </a:endParaRPr>
                    </a:p>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300" u="none" strike="noStrike" cap="none" normalizeH="0" baseline="0" dirty="0" smtClean="0">
                        <a:ln>
                          <a:noFill/>
                        </a:ln>
                        <a:solidFill>
                          <a:schemeClr val="tx1">
                            <a:lumMod val="75000"/>
                            <a:lumOff val="25000"/>
                          </a:schemeClr>
                        </a:solidFill>
                        <a:effectLst/>
                        <a:latin typeface="微软雅黑" charset="0"/>
                        <a:ea typeface="微软雅黑" charset="0"/>
                      </a:endParaRPr>
                    </a:p>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300" u="none" strike="noStrike" cap="none" normalizeH="0" baseline="0" dirty="0" smtClean="0">
                        <a:ln>
                          <a:noFill/>
                        </a:ln>
                        <a:solidFill>
                          <a:schemeClr val="tx1">
                            <a:lumMod val="75000"/>
                            <a:lumOff val="25000"/>
                          </a:schemeClr>
                        </a:solidFill>
                        <a:effectLst/>
                        <a:latin typeface="微软雅黑" charset="0"/>
                        <a:ea typeface="微软雅黑"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u="none" strike="noStrike" cap="none" normalizeH="0" baseline="0" dirty="0" smtClean="0">
                          <a:ln>
                            <a:noFill/>
                          </a:ln>
                          <a:solidFill>
                            <a:srgbClr val="595959"/>
                          </a:solidFill>
                          <a:effectLst/>
                          <a:latin typeface="微软雅黑" charset="0"/>
                          <a:ea typeface="微软雅黑" charset="0"/>
                        </a:rPr>
                        <a:t>(</a:t>
                      </a:r>
                      <a:r>
                        <a:rPr kumimoji="0" lang="zh-CN" altLang="en-US" sz="1400" b="1" u="none" strike="noStrike" cap="none" normalizeH="0" baseline="0" dirty="0" smtClean="0">
                          <a:ln>
                            <a:noFill/>
                          </a:ln>
                          <a:solidFill>
                            <a:srgbClr val="595959"/>
                          </a:solidFill>
                          <a:effectLst/>
                          <a:latin typeface="微软雅黑" charset="0"/>
                          <a:ea typeface="微软雅黑" charset="0"/>
                        </a:rPr>
                        <a:t>有效防御多种攻击</a:t>
                      </a:r>
                      <a:r>
                        <a:rPr kumimoji="0" lang="en-US" altLang="zh-CN" sz="1400" u="none" strike="noStrike" cap="none" normalizeH="0" baseline="0" dirty="0" smtClean="0">
                          <a:ln>
                            <a:noFill/>
                          </a:ln>
                          <a:solidFill>
                            <a:srgbClr val="595959"/>
                          </a:solidFill>
                          <a:effectLst/>
                          <a:latin typeface="微软雅黑" charset="0"/>
                          <a:ea typeface="微软雅黑" charset="0"/>
                        </a:rPr>
                        <a:t>)</a:t>
                      </a:r>
                    </a:p>
                  </a:txBody>
                  <a:tcPr marL="121933" marR="121933" marT="60991" marB="60991" horzOverflow="overflow">
                    <a:solidFill>
                      <a:schemeClr val="bg1"/>
                    </a:solidFill>
                  </a:tcPr>
                </a:tc>
              </a:tr>
              <a:tr h="1478084">
                <a:tc>
                  <a:txBody>
                    <a:bodyPr/>
                    <a:lstStyle>
                      <a:lvl1pPr defTabSz="457200">
                        <a:spcBef>
                          <a:spcPct val="20000"/>
                        </a:spcBef>
                        <a:defRPr sz="3100">
                          <a:solidFill>
                            <a:schemeClr val="tx1"/>
                          </a:solidFill>
                          <a:latin typeface="Arial" pitchFamily="34" charset="0"/>
                          <a:ea typeface="宋体" pitchFamily="2" charset="-122"/>
                          <a:sym typeface="Arial" pitchFamily="34" charset="0"/>
                        </a:defRPr>
                      </a:lvl1pPr>
                      <a:lvl2pPr marL="742950" indent="-285750" defTabSz="457200">
                        <a:spcBef>
                          <a:spcPct val="20000"/>
                        </a:spcBef>
                        <a:defRPr sz="2600">
                          <a:solidFill>
                            <a:schemeClr val="tx1"/>
                          </a:solidFill>
                          <a:latin typeface="Arial" pitchFamily="34" charset="0"/>
                          <a:ea typeface="宋体" pitchFamily="2" charset="-122"/>
                          <a:sym typeface="Arial" pitchFamily="34" charset="0"/>
                        </a:defRPr>
                      </a:lvl2pPr>
                      <a:lvl3pPr marL="1143000" indent="-228600" defTabSz="457200">
                        <a:spcBef>
                          <a:spcPct val="20000"/>
                        </a:spcBef>
                        <a:defRPr sz="2200">
                          <a:solidFill>
                            <a:schemeClr val="tx1"/>
                          </a:solidFill>
                          <a:latin typeface="Arial" pitchFamily="34" charset="0"/>
                          <a:ea typeface="宋体" pitchFamily="2" charset="-122"/>
                          <a:sym typeface="Arial" pitchFamily="34" charset="0"/>
                        </a:defRPr>
                      </a:lvl3pPr>
                      <a:lvl4pPr marL="1600200" indent="-228600" defTabSz="457200">
                        <a:spcBef>
                          <a:spcPct val="20000"/>
                        </a:spcBef>
                        <a:defRPr sz="2000">
                          <a:solidFill>
                            <a:schemeClr val="tx1"/>
                          </a:solidFill>
                          <a:latin typeface="Arial" pitchFamily="34" charset="0"/>
                          <a:ea typeface="宋体" pitchFamily="2" charset="-122"/>
                          <a:sym typeface="Arial" pitchFamily="34" charset="0"/>
                        </a:defRPr>
                      </a:lvl4pPr>
                      <a:lvl5pPr marL="2057400" indent="-228600" defTabSz="457200">
                        <a:spcBef>
                          <a:spcPct val="20000"/>
                        </a:spcBef>
                        <a:defRPr sz="2000">
                          <a:solidFill>
                            <a:schemeClr val="tx1"/>
                          </a:solidFill>
                          <a:latin typeface="Arial" pitchFamily="34" charset="0"/>
                          <a:ea typeface="宋体" pitchFamily="2" charset="-122"/>
                          <a:sym typeface="Arial" pitchFamily="34" charset="0"/>
                        </a:defRPr>
                      </a:lvl5pPr>
                      <a:lvl6pPr marL="25146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6pPr>
                      <a:lvl7pPr marL="29718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7pPr>
                      <a:lvl8pPr marL="34290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8pPr>
                      <a:lvl9pPr marL="38862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9pPr>
                    </a:lstStyle>
                    <a:p>
                      <a:pPr marL="0" marR="0" lvl="0" indent="0" algn="l" defTabSz="457200" rtl="0" eaLnBrk="1" fontAlgn="base" latinLnBrk="0" hangingPunct="1">
                        <a:lnSpc>
                          <a:spcPct val="150000"/>
                        </a:lnSpc>
                        <a:spcBef>
                          <a:spcPct val="0"/>
                        </a:spcBef>
                        <a:spcAft>
                          <a:spcPct val="0"/>
                        </a:spcAft>
                        <a:buClrTx/>
                        <a:buSzTx/>
                        <a:buFontTx/>
                        <a:buNone/>
                      </a:pPr>
                      <a:r>
                        <a:rPr kumimoji="0" lang="zh-CN" altLang="en-US" sz="1600" b="1" u="none" strike="noStrike" cap="none" normalizeH="0" baseline="0" dirty="0" smtClean="0">
                          <a:ln>
                            <a:noFill/>
                          </a:ln>
                          <a:solidFill>
                            <a:schemeClr val="tx1">
                              <a:lumMod val="65000"/>
                              <a:lumOff val="35000"/>
                            </a:schemeClr>
                          </a:solidFill>
                          <a:effectLst/>
                          <a:latin typeface="微软雅黑" charset="0"/>
                          <a:ea typeface="微软雅黑" charset="0"/>
                        </a:rPr>
                        <a:t>中级模式</a:t>
                      </a:r>
                    </a:p>
                    <a:p>
                      <a:pPr marL="0" marR="0" lvl="0" indent="0" algn="l" defTabSz="457200" rtl="0" eaLnBrk="1" fontAlgn="base" latinLnBrk="0" hangingPunct="1">
                        <a:lnSpc>
                          <a:spcPct val="150000"/>
                        </a:lnSpc>
                        <a:spcBef>
                          <a:spcPct val="0"/>
                        </a:spcBef>
                        <a:spcAft>
                          <a:spcPct val="0"/>
                        </a:spcAft>
                        <a:buClrTx/>
                        <a:buSzTx/>
                        <a:buFontTx/>
                        <a:buNone/>
                      </a:pPr>
                      <a:r>
                        <a:rPr kumimoji="0" lang="zh-CN" altLang="en-US" sz="1400" u="none" strike="noStrike" cap="none" normalizeH="0" baseline="0" dirty="0" smtClean="0">
                          <a:ln>
                            <a:noFill/>
                          </a:ln>
                          <a:solidFill>
                            <a:srgbClr val="717171"/>
                          </a:solidFill>
                          <a:effectLst/>
                          <a:latin typeface="微软雅黑" charset="0"/>
                          <a:ea typeface="微软雅黑" charset="0"/>
                        </a:rPr>
                        <a:t>人脸比对</a:t>
                      </a:r>
                      <a:r>
                        <a:rPr kumimoji="0" lang="en-US" altLang="zh-CN" sz="1400" u="none" strike="noStrike" cap="none" normalizeH="0" baseline="0" dirty="0" smtClean="0">
                          <a:ln>
                            <a:noFill/>
                          </a:ln>
                          <a:solidFill>
                            <a:srgbClr val="717171"/>
                          </a:solidFill>
                          <a:effectLst/>
                          <a:latin typeface="微软雅黑" charset="0"/>
                          <a:ea typeface="微软雅黑" charset="0"/>
                        </a:rPr>
                        <a:t>+</a:t>
                      </a:r>
                      <a:r>
                        <a:rPr kumimoji="0" lang="zh-CN" altLang="en-US" sz="1400" u="none" strike="noStrike" cap="none" normalizeH="0" baseline="0" dirty="0" smtClean="0">
                          <a:ln>
                            <a:noFill/>
                          </a:ln>
                          <a:solidFill>
                            <a:srgbClr val="717171"/>
                          </a:solidFill>
                          <a:effectLst/>
                          <a:latin typeface="微软雅黑" charset="0"/>
                          <a:ea typeface="微软雅黑" charset="0"/>
                        </a:rPr>
                        <a:t>活体检测</a:t>
                      </a:r>
                    </a:p>
                    <a:p>
                      <a:pPr marL="0" marR="0" lvl="0" indent="0" algn="l" defTabSz="457200" rtl="0" eaLnBrk="1" fontAlgn="base" latinLnBrk="0" hangingPunct="1">
                        <a:lnSpc>
                          <a:spcPct val="150000"/>
                        </a:lnSpc>
                        <a:spcBef>
                          <a:spcPct val="0"/>
                        </a:spcBef>
                        <a:spcAft>
                          <a:spcPct val="0"/>
                        </a:spcAft>
                        <a:buClrTx/>
                        <a:buSzTx/>
                        <a:buFontTx/>
                        <a:buNone/>
                      </a:pPr>
                      <a:r>
                        <a:rPr kumimoji="0" lang="en-US" altLang="zh-CN" sz="1400" u="none" strike="noStrike" cap="none" normalizeH="0" baseline="0" dirty="0" smtClean="0">
                          <a:ln>
                            <a:noFill/>
                          </a:ln>
                          <a:solidFill>
                            <a:srgbClr val="717171"/>
                          </a:solidFill>
                          <a:effectLst/>
                          <a:latin typeface="微软雅黑" charset="0"/>
                          <a:ea typeface="微软雅黑" charset="0"/>
                        </a:rPr>
                        <a:t>(</a:t>
                      </a:r>
                      <a:r>
                        <a:rPr kumimoji="0" lang="zh-CN" altLang="en-US" sz="1400" u="none" strike="noStrike" cap="none" normalizeH="0" baseline="0" dirty="0" smtClean="0">
                          <a:ln>
                            <a:noFill/>
                          </a:ln>
                          <a:solidFill>
                            <a:srgbClr val="717171"/>
                          </a:solidFill>
                          <a:effectLst/>
                          <a:latin typeface="微软雅黑" charset="0"/>
                          <a:ea typeface="微软雅黑" charset="0"/>
                        </a:rPr>
                        <a:t>摇头、眨眼、张嘴方式</a:t>
                      </a:r>
                      <a:r>
                        <a:rPr kumimoji="0" lang="en-US" altLang="zh-CN" sz="1400" u="none" strike="noStrike" cap="none" normalizeH="0" baseline="0" dirty="0" smtClean="0">
                          <a:ln>
                            <a:noFill/>
                          </a:ln>
                          <a:solidFill>
                            <a:srgbClr val="717171"/>
                          </a:solidFill>
                          <a:effectLst/>
                          <a:latin typeface="微软雅黑" charset="0"/>
                          <a:ea typeface="微软雅黑" charset="0"/>
                        </a:rPr>
                        <a:t>)</a:t>
                      </a:r>
                    </a:p>
                  </a:txBody>
                  <a:tcPr marL="121933" marR="121933" marT="60991" marB="60991" anchor="ctr" horzOverflow="overflow">
                    <a:solidFill>
                      <a:schemeClr val="bg1"/>
                    </a:solidFill>
                  </a:tcPr>
                </a:tc>
                <a:tc>
                  <a:txBody>
                    <a:bodyPr/>
                    <a:lstStyle>
                      <a:lvl1pPr defTabSz="457200">
                        <a:spcBef>
                          <a:spcPct val="20000"/>
                        </a:spcBef>
                        <a:defRPr sz="3100">
                          <a:solidFill>
                            <a:schemeClr val="tx1"/>
                          </a:solidFill>
                          <a:latin typeface="Arial" pitchFamily="34" charset="0"/>
                          <a:ea typeface="宋体" pitchFamily="2" charset="-122"/>
                          <a:sym typeface="Arial" pitchFamily="34" charset="0"/>
                        </a:defRPr>
                      </a:lvl1pPr>
                      <a:lvl2pPr marL="742950" indent="-285750" defTabSz="457200">
                        <a:spcBef>
                          <a:spcPct val="20000"/>
                        </a:spcBef>
                        <a:defRPr sz="2600">
                          <a:solidFill>
                            <a:schemeClr val="tx1"/>
                          </a:solidFill>
                          <a:latin typeface="Arial" pitchFamily="34" charset="0"/>
                          <a:ea typeface="宋体" pitchFamily="2" charset="-122"/>
                          <a:sym typeface="Arial" pitchFamily="34" charset="0"/>
                        </a:defRPr>
                      </a:lvl2pPr>
                      <a:lvl3pPr marL="1143000" indent="-228600" defTabSz="457200">
                        <a:spcBef>
                          <a:spcPct val="20000"/>
                        </a:spcBef>
                        <a:defRPr sz="2200">
                          <a:solidFill>
                            <a:schemeClr val="tx1"/>
                          </a:solidFill>
                          <a:latin typeface="Arial" pitchFamily="34" charset="0"/>
                          <a:ea typeface="宋体" pitchFamily="2" charset="-122"/>
                          <a:sym typeface="Arial" pitchFamily="34" charset="0"/>
                        </a:defRPr>
                      </a:lvl3pPr>
                      <a:lvl4pPr marL="1600200" indent="-228600" defTabSz="457200">
                        <a:spcBef>
                          <a:spcPct val="20000"/>
                        </a:spcBef>
                        <a:defRPr sz="2000">
                          <a:solidFill>
                            <a:schemeClr val="tx1"/>
                          </a:solidFill>
                          <a:latin typeface="Arial" pitchFamily="34" charset="0"/>
                          <a:ea typeface="宋体" pitchFamily="2" charset="-122"/>
                          <a:sym typeface="Arial" pitchFamily="34" charset="0"/>
                        </a:defRPr>
                      </a:lvl4pPr>
                      <a:lvl5pPr marL="2057400" indent="-228600" defTabSz="457200">
                        <a:spcBef>
                          <a:spcPct val="20000"/>
                        </a:spcBef>
                        <a:defRPr sz="2000">
                          <a:solidFill>
                            <a:schemeClr val="tx1"/>
                          </a:solidFill>
                          <a:latin typeface="Arial" pitchFamily="34" charset="0"/>
                          <a:ea typeface="宋体" pitchFamily="2" charset="-122"/>
                          <a:sym typeface="Arial" pitchFamily="34" charset="0"/>
                        </a:defRPr>
                      </a:lvl5pPr>
                      <a:lvl6pPr marL="25146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6pPr>
                      <a:lvl7pPr marL="29718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7pPr>
                      <a:lvl8pPr marL="34290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8pPr>
                      <a:lvl9pPr marL="38862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9pPr>
                    </a:lstStyle>
                    <a:p>
                      <a:pPr marL="0" marR="0" lvl="0" indent="0" algn="l" defTabSz="457200" rtl="0" eaLnBrk="1" fontAlgn="base" latinLnBrk="0" hangingPunct="1">
                        <a:lnSpc>
                          <a:spcPct val="150000"/>
                        </a:lnSpc>
                        <a:spcBef>
                          <a:spcPct val="0"/>
                        </a:spcBef>
                        <a:spcAft>
                          <a:spcPct val="0"/>
                        </a:spcAft>
                        <a:buClrTx/>
                        <a:buSzTx/>
                        <a:buFontTx/>
                        <a:buNone/>
                      </a:pPr>
                      <a:r>
                        <a:rPr kumimoji="0" lang="zh-CN" altLang="en-US" sz="1600" u="none" strike="noStrike" cap="none" normalizeH="0" baseline="0" dirty="0" smtClean="0">
                          <a:ln>
                            <a:noFill/>
                          </a:ln>
                          <a:solidFill>
                            <a:srgbClr val="595959"/>
                          </a:solidFill>
                          <a:effectLst/>
                          <a:latin typeface="微软雅黑" charset="0"/>
                          <a:ea typeface="微软雅黑" charset="0"/>
                        </a:rPr>
                        <a:t>满足一定风险要求业务办理时的远程身份认证。</a:t>
                      </a:r>
                    </a:p>
                    <a:p>
                      <a:pPr marL="0" marR="0" lvl="0" indent="0" algn="l" defTabSz="457200" rtl="0" eaLnBrk="1" fontAlgn="base" latinLnBrk="0" hangingPunct="1">
                        <a:lnSpc>
                          <a:spcPct val="150000"/>
                        </a:lnSpc>
                        <a:spcBef>
                          <a:spcPct val="0"/>
                        </a:spcBef>
                        <a:spcAft>
                          <a:spcPct val="0"/>
                        </a:spcAft>
                        <a:buClrTx/>
                        <a:buSzTx/>
                        <a:buFontTx/>
                        <a:buNone/>
                      </a:pPr>
                      <a:r>
                        <a:rPr kumimoji="0" lang="zh-CN" altLang="en-US" sz="1600" u="none" strike="noStrike" cap="none" normalizeH="0" baseline="0" dirty="0" smtClean="0">
                          <a:ln>
                            <a:noFill/>
                          </a:ln>
                          <a:solidFill>
                            <a:srgbClr val="595959"/>
                          </a:solidFill>
                          <a:effectLst/>
                          <a:latin typeface="微软雅黑" charset="0"/>
                          <a:ea typeface="微软雅黑" charset="0"/>
                        </a:rPr>
                        <a:t>只能防御简单的攻击。</a:t>
                      </a:r>
                    </a:p>
                  </a:txBody>
                  <a:tcPr marL="121933" marR="121933" marT="60991" marB="60991" anchor="ctr" horzOverflow="overflow">
                    <a:solidFill>
                      <a:schemeClr val="bg1"/>
                    </a:solidFill>
                  </a:tcPr>
                </a:tc>
                <a:tc>
                  <a:txBody>
                    <a:bodyPr/>
                    <a:lstStyle>
                      <a:lvl1pPr defTabSz="457200">
                        <a:spcBef>
                          <a:spcPct val="20000"/>
                        </a:spcBef>
                        <a:defRPr sz="3100">
                          <a:solidFill>
                            <a:schemeClr val="tx1"/>
                          </a:solidFill>
                          <a:latin typeface="Arial" pitchFamily="34" charset="0"/>
                          <a:ea typeface="宋体" pitchFamily="2" charset="-122"/>
                          <a:sym typeface="Arial" pitchFamily="34" charset="0"/>
                        </a:defRPr>
                      </a:lvl1pPr>
                      <a:lvl2pPr marL="742950" indent="-285750" defTabSz="457200">
                        <a:spcBef>
                          <a:spcPct val="20000"/>
                        </a:spcBef>
                        <a:defRPr sz="2600">
                          <a:solidFill>
                            <a:schemeClr val="tx1"/>
                          </a:solidFill>
                          <a:latin typeface="Arial" pitchFamily="34" charset="0"/>
                          <a:ea typeface="宋体" pitchFamily="2" charset="-122"/>
                          <a:sym typeface="Arial" pitchFamily="34" charset="0"/>
                        </a:defRPr>
                      </a:lvl2pPr>
                      <a:lvl3pPr marL="1143000" indent="-228600" defTabSz="457200">
                        <a:spcBef>
                          <a:spcPct val="20000"/>
                        </a:spcBef>
                        <a:defRPr sz="2200">
                          <a:solidFill>
                            <a:schemeClr val="tx1"/>
                          </a:solidFill>
                          <a:latin typeface="Arial" pitchFamily="34" charset="0"/>
                          <a:ea typeface="宋体" pitchFamily="2" charset="-122"/>
                          <a:sym typeface="Arial" pitchFamily="34" charset="0"/>
                        </a:defRPr>
                      </a:lvl3pPr>
                      <a:lvl4pPr marL="1600200" indent="-228600" defTabSz="457200">
                        <a:spcBef>
                          <a:spcPct val="20000"/>
                        </a:spcBef>
                        <a:defRPr sz="2000">
                          <a:solidFill>
                            <a:schemeClr val="tx1"/>
                          </a:solidFill>
                          <a:latin typeface="Arial" pitchFamily="34" charset="0"/>
                          <a:ea typeface="宋体" pitchFamily="2" charset="-122"/>
                          <a:sym typeface="Arial" pitchFamily="34" charset="0"/>
                        </a:defRPr>
                      </a:lvl4pPr>
                      <a:lvl5pPr marL="2057400" indent="-228600" defTabSz="457200">
                        <a:spcBef>
                          <a:spcPct val="20000"/>
                        </a:spcBef>
                        <a:defRPr sz="2000">
                          <a:solidFill>
                            <a:schemeClr val="tx1"/>
                          </a:solidFill>
                          <a:latin typeface="Arial" pitchFamily="34" charset="0"/>
                          <a:ea typeface="宋体" pitchFamily="2" charset="-122"/>
                          <a:sym typeface="Arial" pitchFamily="34" charset="0"/>
                        </a:defRPr>
                      </a:lvl5pPr>
                      <a:lvl6pPr marL="25146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6pPr>
                      <a:lvl7pPr marL="29718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7pPr>
                      <a:lvl8pPr marL="34290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8pPr>
                      <a:lvl9pPr marL="38862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pPr>
                      <a:endParaRPr kumimoji="0" lang="zh-CN" altLang="en-US" sz="1300" u="none" strike="noStrike" cap="none" normalizeH="0" baseline="0" smtClean="0">
                        <a:ln>
                          <a:noFill/>
                        </a:ln>
                        <a:solidFill>
                          <a:schemeClr val="bg2">
                            <a:lumMod val="50000"/>
                          </a:schemeClr>
                        </a:solidFill>
                        <a:effectLst/>
                        <a:latin typeface="微软雅黑" charset="0"/>
                        <a:ea typeface="微软雅黑" charset="0"/>
                      </a:endParaRPr>
                    </a:p>
                  </a:txBody>
                  <a:tcPr marL="121933" marR="121933" marT="60991" marB="60991" horzOverflow="overflow">
                    <a:solidFill>
                      <a:schemeClr val="bg1"/>
                    </a:solidFill>
                  </a:tcPr>
                </a:tc>
                <a:tc>
                  <a:txBody>
                    <a:bodyPr/>
                    <a:lstStyle>
                      <a:lvl1pPr>
                        <a:spcBef>
                          <a:spcPct val="20000"/>
                        </a:spcBef>
                        <a:defRPr sz="3100">
                          <a:solidFill>
                            <a:schemeClr val="tx1"/>
                          </a:solidFill>
                          <a:latin typeface="Arial" pitchFamily="34" charset="0"/>
                          <a:ea typeface="宋体" pitchFamily="2" charset="-122"/>
                          <a:sym typeface="Arial" pitchFamily="34" charset="0"/>
                        </a:defRPr>
                      </a:lvl1pPr>
                      <a:lvl2pPr marL="742950" indent="-285750">
                        <a:spcBef>
                          <a:spcPct val="20000"/>
                        </a:spcBef>
                        <a:defRPr sz="2600">
                          <a:solidFill>
                            <a:schemeClr val="tx1"/>
                          </a:solidFill>
                          <a:latin typeface="Arial" pitchFamily="34" charset="0"/>
                          <a:ea typeface="宋体" pitchFamily="2" charset="-122"/>
                          <a:sym typeface="Arial" pitchFamily="34" charset="0"/>
                        </a:defRPr>
                      </a:lvl2pPr>
                      <a:lvl3pPr marL="1143000" indent="-228600">
                        <a:spcBef>
                          <a:spcPct val="20000"/>
                        </a:spcBef>
                        <a:defRPr sz="2200">
                          <a:solidFill>
                            <a:schemeClr val="tx1"/>
                          </a:solidFill>
                          <a:latin typeface="Arial" pitchFamily="34" charset="0"/>
                          <a:ea typeface="宋体" pitchFamily="2" charset="-122"/>
                          <a:sym typeface="Arial" pitchFamily="34" charset="0"/>
                        </a:defRPr>
                      </a:lvl3pPr>
                      <a:lvl4pPr marL="1600200" indent="-228600">
                        <a:spcBef>
                          <a:spcPct val="20000"/>
                        </a:spcBef>
                        <a:defRPr sz="2000">
                          <a:solidFill>
                            <a:schemeClr val="tx1"/>
                          </a:solidFill>
                          <a:latin typeface="Arial" pitchFamily="34" charset="0"/>
                          <a:ea typeface="宋体" pitchFamily="2" charset="-122"/>
                          <a:sym typeface="Arial" pitchFamily="34" charset="0"/>
                        </a:defRPr>
                      </a:lvl4pPr>
                      <a:lvl5pPr marL="2057400" indent="-228600">
                        <a:spcBef>
                          <a:spcPct val="20000"/>
                        </a:spcBef>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300" u="none" strike="noStrike" cap="none" normalizeH="0" baseline="0" dirty="0" smtClean="0">
                        <a:ln>
                          <a:noFill/>
                        </a:ln>
                        <a:solidFill>
                          <a:schemeClr val="tx1">
                            <a:lumMod val="75000"/>
                            <a:lumOff val="25000"/>
                          </a:schemeClr>
                        </a:solidFill>
                        <a:effectLst/>
                        <a:latin typeface="微软雅黑" charset="0"/>
                        <a:ea typeface="微软雅黑" charset="0"/>
                      </a:endParaRPr>
                    </a:p>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300" u="none" strike="noStrike" cap="none" normalizeH="0" baseline="0" dirty="0" smtClean="0">
                        <a:ln>
                          <a:noFill/>
                        </a:ln>
                        <a:solidFill>
                          <a:schemeClr val="tx1">
                            <a:lumMod val="75000"/>
                            <a:lumOff val="25000"/>
                          </a:schemeClr>
                        </a:solidFill>
                        <a:effectLst/>
                        <a:latin typeface="微软雅黑" charset="0"/>
                        <a:ea typeface="微软雅黑" charset="0"/>
                      </a:endParaRPr>
                    </a:p>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300" u="none" strike="noStrike" cap="none" normalizeH="0" baseline="0" dirty="0" smtClean="0">
                        <a:ln>
                          <a:noFill/>
                        </a:ln>
                        <a:solidFill>
                          <a:schemeClr val="tx1">
                            <a:lumMod val="75000"/>
                            <a:lumOff val="25000"/>
                          </a:schemeClr>
                        </a:solidFill>
                        <a:effectLst/>
                        <a:latin typeface="微软雅黑" charset="0"/>
                        <a:ea typeface="微软雅黑" charset="0"/>
                      </a:endParaRPr>
                    </a:p>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300" u="none" strike="noStrike" cap="none" normalizeH="0" baseline="0" dirty="0" smtClean="0">
                        <a:ln>
                          <a:noFill/>
                        </a:ln>
                        <a:solidFill>
                          <a:schemeClr val="tx1">
                            <a:lumMod val="75000"/>
                            <a:lumOff val="25000"/>
                          </a:schemeClr>
                        </a:solidFill>
                        <a:effectLst/>
                        <a:latin typeface="微软雅黑" charset="0"/>
                        <a:ea typeface="微软雅黑"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u="none" strike="noStrike" cap="none" normalizeH="0" baseline="0" dirty="0" smtClean="0">
                          <a:ln>
                            <a:noFill/>
                          </a:ln>
                          <a:solidFill>
                            <a:srgbClr val="595959"/>
                          </a:solidFill>
                          <a:effectLst/>
                          <a:latin typeface="微软雅黑" charset="0"/>
                          <a:ea typeface="微软雅黑" charset="0"/>
                        </a:rPr>
                        <a:t>(</a:t>
                      </a:r>
                      <a:r>
                        <a:rPr kumimoji="0" lang="zh-CN" altLang="en-US" sz="1400" u="none" strike="noStrike" cap="none" normalizeH="0" baseline="0" dirty="0" smtClean="0">
                          <a:ln>
                            <a:noFill/>
                          </a:ln>
                          <a:solidFill>
                            <a:srgbClr val="595959"/>
                          </a:solidFill>
                          <a:effectLst/>
                          <a:latin typeface="微软雅黑" charset="0"/>
                          <a:ea typeface="微软雅黑" charset="0"/>
                        </a:rPr>
                        <a:t>基础活体检测</a:t>
                      </a:r>
                      <a:r>
                        <a:rPr kumimoji="0" lang="en-US" altLang="zh-CN" sz="1400" u="none" strike="noStrike" cap="none" normalizeH="0" baseline="0" dirty="0" smtClean="0">
                          <a:ln>
                            <a:noFill/>
                          </a:ln>
                          <a:solidFill>
                            <a:srgbClr val="595959"/>
                          </a:solidFill>
                          <a:effectLst/>
                          <a:latin typeface="微软雅黑" charset="0"/>
                          <a:ea typeface="微软雅黑" charset="0"/>
                        </a:rPr>
                        <a:t>)</a:t>
                      </a:r>
                    </a:p>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300" u="none" strike="noStrike" cap="none" normalizeH="0" baseline="0" dirty="0" smtClean="0">
                        <a:ln>
                          <a:noFill/>
                        </a:ln>
                        <a:solidFill>
                          <a:srgbClr val="595959"/>
                        </a:solidFill>
                        <a:effectLst/>
                        <a:latin typeface="微软雅黑" charset="0"/>
                        <a:ea typeface="微软雅黑" charset="0"/>
                      </a:endParaRPr>
                    </a:p>
                  </a:txBody>
                  <a:tcPr marL="121933" marR="121933" marT="60991" marB="60991" horzOverflow="overflow">
                    <a:solidFill>
                      <a:schemeClr val="bg1"/>
                    </a:solidFill>
                  </a:tcPr>
                </a:tc>
              </a:tr>
              <a:tr h="1499593">
                <a:tc>
                  <a:txBody>
                    <a:bodyPr/>
                    <a:lstStyle>
                      <a:lvl1pPr>
                        <a:spcBef>
                          <a:spcPct val="20000"/>
                        </a:spcBef>
                        <a:defRPr sz="3100">
                          <a:solidFill>
                            <a:schemeClr val="tx1"/>
                          </a:solidFill>
                          <a:latin typeface="Arial" pitchFamily="34" charset="0"/>
                          <a:ea typeface="宋体" pitchFamily="2" charset="-122"/>
                          <a:sym typeface="Arial" pitchFamily="34" charset="0"/>
                        </a:defRPr>
                      </a:lvl1pPr>
                      <a:lvl2pPr marL="742950" indent="-285750">
                        <a:spcBef>
                          <a:spcPct val="20000"/>
                        </a:spcBef>
                        <a:defRPr sz="2600">
                          <a:solidFill>
                            <a:schemeClr val="tx1"/>
                          </a:solidFill>
                          <a:latin typeface="Arial" pitchFamily="34" charset="0"/>
                          <a:ea typeface="宋体" pitchFamily="2" charset="-122"/>
                          <a:sym typeface="Arial" pitchFamily="34" charset="0"/>
                        </a:defRPr>
                      </a:lvl2pPr>
                      <a:lvl3pPr marL="1143000" indent="-228600">
                        <a:spcBef>
                          <a:spcPct val="20000"/>
                        </a:spcBef>
                        <a:defRPr sz="2200">
                          <a:solidFill>
                            <a:schemeClr val="tx1"/>
                          </a:solidFill>
                          <a:latin typeface="Arial" pitchFamily="34" charset="0"/>
                          <a:ea typeface="宋体" pitchFamily="2" charset="-122"/>
                          <a:sym typeface="Arial" pitchFamily="34" charset="0"/>
                        </a:defRPr>
                      </a:lvl3pPr>
                      <a:lvl4pPr marL="1600200" indent="-228600">
                        <a:spcBef>
                          <a:spcPct val="20000"/>
                        </a:spcBef>
                        <a:defRPr sz="2000">
                          <a:solidFill>
                            <a:schemeClr val="tx1"/>
                          </a:solidFill>
                          <a:latin typeface="Arial" pitchFamily="34" charset="0"/>
                          <a:ea typeface="宋体" pitchFamily="2" charset="-122"/>
                          <a:sym typeface="Arial" pitchFamily="34" charset="0"/>
                        </a:defRPr>
                      </a:lvl4pPr>
                      <a:lvl5pPr marL="2057400" indent="-228600">
                        <a:spcBef>
                          <a:spcPct val="20000"/>
                        </a:spcBef>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9p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1600" b="1" u="none" strike="noStrike" cap="none" normalizeH="0" baseline="0" dirty="0" smtClean="0">
                          <a:ln>
                            <a:noFill/>
                          </a:ln>
                          <a:solidFill>
                            <a:schemeClr val="tx1">
                              <a:lumMod val="65000"/>
                              <a:lumOff val="35000"/>
                            </a:schemeClr>
                          </a:solidFill>
                          <a:effectLst/>
                          <a:latin typeface="微软雅黑" charset="0"/>
                          <a:ea typeface="微软雅黑" charset="0"/>
                        </a:rPr>
                        <a:t>简单模式</a:t>
                      </a:r>
                    </a:p>
                    <a:p>
                      <a:pPr marL="0" marR="0" lvl="0" indent="0" algn="l" defTabSz="914400" rtl="0" eaLnBrk="1" fontAlgn="base" latinLnBrk="0" hangingPunct="1">
                        <a:lnSpc>
                          <a:spcPct val="150000"/>
                        </a:lnSpc>
                        <a:spcBef>
                          <a:spcPct val="0"/>
                        </a:spcBef>
                        <a:spcAft>
                          <a:spcPct val="0"/>
                        </a:spcAft>
                        <a:buClrTx/>
                        <a:buSzTx/>
                        <a:buFontTx/>
                        <a:buNone/>
                      </a:pPr>
                      <a:r>
                        <a:rPr kumimoji="0" lang="zh-CN" altLang="en-US" sz="1400" u="none" strike="noStrike" cap="none" normalizeH="0" baseline="0" dirty="0" smtClean="0">
                          <a:ln>
                            <a:noFill/>
                          </a:ln>
                          <a:solidFill>
                            <a:srgbClr val="717171"/>
                          </a:solidFill>
                          <a:effectLst/>
                          <a:latin typeface="微软雅黑" charset="0"/>
                          <a:ea typeface="微软雅黑" charset="0"/>
                        </a:rPr>
                        <a:t>人脸比对</a:t>
                      </a:r>
                    </a:p>
                  </a:txBody>
                  <a:tcPr marL="121933" marR="121933" marT="60991" marB="60991" anchor="ctr" horzOverflow="overflow">
                    <a:solidFill>
                      <a:schemeClr val="bg1"/>
                    </a:solidFill>
                  </a:tcPr>
                </a:tc>
                <a:tc>
                  <a:txBody>
                    <a:bodyPr/>
                    <a:lstStyle>
                      <a:lvl1pPr>
                        <a:spcBef>
                          <a:spcPct val="20000"/>
                        </a:spcBef>
                        <a:defRPr sz="3100">
                          <a:solidFill>
                            <a:schemeClr val="tx1"/>
                          </a:solidFill>
                          <a:latin typeface="Arial" pitchFamily="34" charset="0"/>
                          <a:ea typeface="宋体" pitchFamily="2" charset="-122"/>
                          <a:sym typeface="Arial" pitchFamily="34" charset="0"/>
                        </a:defRPr>
                      </a:lvl1pPr>
                      <a:lvl2pPr marL="742950" indent="-285750">
                        <a:spcBef>
                          <a:spcPct val="20000"/>
                        </a:spcBef>
                        <a:defRPr sz="2600">
                          <a:solidFill>
                            <a:schemeClr val="tx1"/>
                          </a:solidFill>
                          <a:latin typeface="Arial" pitchFamily="34" charset="0"/>
                          <a:ea typeface="宋体" pitchFamily="2" charset="-122"/>
                          <a:sym typeface="Arial" pitchFamily="34" charset="0"/>
                        </a:defRPr>
                      </a:lvl2pPr>
                      <a:lvl3pPr marL="1143000" indent="-228600">
                        <a:spcBef>
                          <a:spcPct val="20000"/>
                        </a:spcBef>
                        <a:defRPr sz="2200">
                          <a:solidFill>
                            <a:schemeClr val="tx1"/>
                          </a:solidFill>
                          <a:latin typeface="Arial" pitchFamily="34" charset="0"/>
                          <a:ea typeface="宋体" pitchFamily="2" charset="-122"/>
                          <a:sym typeface="Arial" pitchFamily="34" charset="0"/>
                        </a:defRPr>
                      </a:lvl3pPr>
                      <a:lvl4pPr marL="1600200" indent="-228600">
                        <a:spcBef>
                          <a:spcPct val="20000"/>
                        </a:spcBef>
                        <a:defRPr sz="2000">
                          <a:solidFill>
                            <a:schemeClr val="tx1"/>
                          </a:solidFill>
                          <a:latin typeface="Arial" pitchFamily="34" charset="0"/>
                          <a:ea typeface="宋体" pitchFamily="2" charset="-122"/>
                          <a:sym typeface="Arial" pitchFamily="34" charset="0"/>
                        </a:defRPr>
                      </a:lvl4pPr>
                      <a:lvl5pPr marL="2057400" indent="-228600">
                        <a:spcBef>
                          <a:spcPct val="20000"/>
                        </a:spcBef>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9p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1600" u="none" strike="noStrike" cap="none" normalizeH="0" baseline="0" dirty="0" smtClean="0">
                          <a:ln>
                            <a:noFill/>
                          </a:ln>
                          <a:solidFill>
                            <a:srgbClr val="595959"/>
                          </a:solidFill>
                          <a:effectLst/>
                          <a:latin typeface="微软雅黑" charset="0"/>
                          <a:ea typeface="微软雅黑" charset="0"/>
                        </a:rPr>
                        <a:t>特定场景下</a:t>
                      </a:r>
                      <a:r>
                        <a:rPr kumimoji="0" lang="en-US" altLang="zh-CN" sz="1600" u="none" strike="noStrike" cap="none" normalizeH="0" baseline="0" dirty="0" smtClean="0">
                          <a:ln>
                            <a:noFill/>
                          </a:ln>
                          <a:solidFill>
                            <a:srgbClr val="595959"/>
                          </a:solidFill>
                          <a:effectLst/>
                          <a:latin typeface="微软雅黑" charset="0"/>
                          <a:ea typeface="微软雅黑" charset="0"/>
                        </a:rPr>
                        <a:t>(</a:t>
                      </a:r>
                      <a:r>
                        <a:rPr kumimoji="0" lang="zh-CN" altLang="en-US" sz="1600" u="none" strike="noStrike" cap="none" normalizeH="0" baseline="0" dirty="0" smtClean="0">
                          <a:ln>
                            <a:noFill/>
                          </a:ln>
                          <a:solidFill>
                            <a:srgbClr val="595959"/>
                          </a:solidFill>
                          <a:effectLst/>
                          <a:latin typeface="微软雅黑" charset="0"/>
                          <a:ea typeface="微软雅黑" charset="0"/>
                        </a:rPr>
                        <a:t>如有人值守</a:t>
                      </a:r>
                      <a:r>
                        <a:rPr kumimoji="0" lang="en-US" altLang="zh-CN" sz="1600" u="none" strike="noStrike" cap="none" normalizeH="0" baseline="0" dirty="0" smtClean="0">
                          <a:ln>
                            <a:noFill/>
                          </a:ln>
                          <a:solidFill>
                            <a:srgbClr val="595959"/>
                          </a:solidFill>
                          <a:effectLst/>
                          <a:latin typeface="微软雅黑" charset="0"/>
                          <a:ea typeface="微软雅黑" charset="0"/>
                        </a:rPr>
                        <a:t>)</a:t>
                      </a:r>
                      <a:r>
                        <a:rPr kumimoji="0" lang="zh-CN" altLang="en-US" sz="1600" u="none" strike="noStrike" cap="none" normalizeH="0" baseline="0" dirty="0" smtClean="0">
                          <a:ln>
                            <a:noFill/>
                          </a:ln>
                          <a:solidFill>
                            <a:srgbClr val="595959"/>
                          </a:solidFill>
                          <a:effectLst/>
                          <a:latin typeface="微软雅黑" charset="0"/>
                          <a:ea typeface="微软雅黑" charset="0"/>
                        </a:rPr>
                        <a:t>的远程身份认证。</a:t>
                      </a:r>
                    </a:p>
                    <a:p>
                      <a:pPr marL="0" marR="0" lvl="0" indent="0" algn="l" defTabSz="914400" rtl="0" eaLnBrk="1" fontAlgn="base" latinLnBrk="0" hangingPunct="1">
                        <a:lnSpc>
                          <a:spcPct val="150000"/>
                        </a:lnSpc>
                        <a:spcBef>
                          <a:spcPct val="0"/>
                        </a:spcBef>
                        <a:spcAft>
                          <a:spcPct val="0"/>
                        </a:spcAft>
                        <a:buClrTx/>
                        <a:buSzTx/>
                        <a:buFontTx/>
                        <a:buNone/>
                      </a:pPr>
                      <a:r>
                        <a:rPr kumimoji="0" lang="zh-CN" altLang="en-US" sz="1400" u="none" strike="noStrike" cap="none" normalizeH="0" baseline="0" dirty="0" smtClean="0">
                          <a:ln>
                            <a:noFill/>
                          </a:ln>
                          <a:solidFill>
                            <a:schemeClr val="bg1">
                              <a:lumMod val="65000"/>
                            </a:schemeClr>
                          </a:solidFill>
                          <a:effectLst/>
                          <a:latin typeface="微软雅黑" charset="0"/>
                          <a:ea typeface="微软雅黑" charset="0"/>
                        </a:rPr>
                        <a:t>如：线下展业的远程开户人脸识别。</a:t>
                      </a:r>
                    </a:p>
                  </a:txBody>
                  <a:tcPr marL="121933" marR="121933" marT="60991" marB="60991" anchor="ctr" horzOverflow="overflow">
                    <a:solidFill>
                      <a:schemeClr val="bg1"/>
                    </a:solidFill>
                  </a:tcPr>
                </a:tc>
                <a:tc>
                  <a:txBody>
                    <a:bodyPr/>
                    <a:lstStyle>
                      <a:lvl1pPr defTabSz="457200">
                        <a:spcBef>
                          <a:spcPct val="20000"/>
                        </a:spcBef>
                        <a:defRPr sz="3100">
                          <a:solidFill>
                            <a:schemeClr val="tx1"/>
                          </a:solidFill>
                          <a:latin typeface="Arial" pitchFamily="34" charset="0"/>
                          <a:ea typeface="宋体" pitchFamily="2" charset="-122"/>
                          <a:sym typeface="Arial" pitchFamily="34" charset="0"/>
                        </a:defRPr>
                      </a:lvl1pPr>
                      <a:lvl2pPr marL="742950" indent="-285750" defTabSz="457200">
                        <a:spcBef>
                          <a:spcPct val="20000"/>
                        </a:spcBef>
                        <a:defRPr sz="2600">
                          <a:solidFill>
                            <a:schemeClr val="tx1"/>
                          </a:solidFill>
                          <a:latin typeface="Arial" pitchFamily="34" charset="0"/>
                          <a:ea typeface="宋体" pitchFamily="2" charset="-122"/>
                          <a:sym typeface="Arial" pitchFamily="34" charset="0"/>
                        </a:defRPr>
                      </a:lvl2pPr>
                      <a:lvl3pPr marL="1143000" indent="-228600" defTabSz="457200">
                        <a:spcBef>
                          <a:spcPct val="20000"/>
                        </a:spcBef>
                        <a:defRPr sz="2200">
                          <a:solidFill>
                            <a:schemeClr val="tx1"/>
                          </a:solidFill>
                          <a:latin typeface="Arial" pitchFamily="34" charset="0"/>
                          <a:ea typeface="宋体" pitchFamily="2" charset="-122"/>
                          <a:sym typeface="Arial" pitchFamily="34" charset="0"/>
                        </a:defRPr>
                      </a:lvl3pPr>
                      <a:lvl4pPr marL="1600200" indent="-228600" defTabSz="457200">
                        <a:spcBef>
                          <a:spcPct val="20000"/>
                        </a:spcBef>
                        <a:defRPr sz="2000">
                          <a:solidFill>
                            <a:schemeClr val="tx1"/>
                          </a:solidFill>
                          <a:latin typeface="Arial" pitchFamily="34" charset="0"/>
                          <a:ea typeface="宋体" pitchFamily="2" charset="-122"/>
                          <a:sym typeface="Arial" pitchFamily="34" charset="0"/>
                        </a:defRPr>
                      </a:lvl4pPr>
                      <a:lvl5pPr marL="2057400" indent="-228600" defTabSz="457200">
                        <a:spcBef>
                          <a:spcPct val="20000"/>
                        </a:spcBef>
                        <a:defRPr sz="2000">
                          <a:solidFill>
                            <a:schemeClr val="tx1"/>
                          </a:solidFill>
                          <a:latin typeface="Arial" pitchFamily="34" charset="0"/>
                          <a:ea typeface="宋体" pitchFamily="2" charset="-122"/>
                          <a:sym typeface="Arial" pitchFamily="34" charset="0"/>
                        </a:defRPr>
                      </a:lvl5pPr>
                      <a:lvl6pPr marL="25146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6pPr>
                      <a:lvl7pPr marL="29718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7pPr>
                      <a:lvl8pPr marL="34290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8pPr>
                      <a:lvl9pPr marL="38862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pPr>
                      <a:endParaRPr kumimoji="0" lang="zh-CN" altLang="en-US" sz="1300" u="none" strike="noStrike" cap="none" normalizeH="0" baseline="0" dirty="0" smtClean="0">
                        <a:ln>
                          <a:noFill/>
                        </a:ln>
                        <a:solidFill>
                          <a:schemeClr val="bg2">
                            <a:lumMod val="50000"/>
                          </a:schemeClr>
                        </a:solidFill>
                        <a:effectLst/>
                        <a:latin typeface="微软雅黑" charset="0"/>
                        <a:ea typeface="微软雅黑" charset="0"/>
                      </a:endParaRPr>
                    </a:p>
                  </a:txBody>
                  <a:tcPr marL="121933" marR="121933" marT="60991" marB="60991" horzOverflow="overflow">
                    <a:solidFill>
                      <a:schemeClr val="bg1"/>
                    </a:solidFill>
                  </a:tcPr>
                </a:tc>
                <a:tc>
                  <a:txBody>
                    <a:bodyPr/>
                    <a:lstStyle>
                      <a:lvl1pPr>
                        <a:spcBef>
                          <a:spcPct val="20000"/>
                        </a:spcBef>
                        <a:defRPr sz="3100">
                          <a:solidFill>
                            <a:schemeClr val="tx1"/>
                          </a:solidFill>
                          <a:latin typeface="Arial" pitchFamily="34" charset="0"/>
                          <a:ea typeface="宋体" pitchFamily="2" charset="-122"/>
                          <a:sym typeface="Arial" pitchFamily="34" charset="0"/>
                        </a:defRPr>
                      </a:lvl1pPr>
                      <a:lvl2pPr marL="742950" indent="-285750">
                        <a:spcBef>
                          <a:spcPct val="20000"/>
                        </a:spcBef>
                        <a:defRPr sz="2600">
                          <a:solidFill>
                            <a:schemeClr val="tx1"/>
                          </a:solidFill>
                          <a:latin typeface="Arial" pitchFamily="34" charset="0"/>
                          <a:ea typeface="宋体" pitchFamily="2" charset="-122"/>
                          <a:sym typeface="Arial" pitchFamily="34" charset="0"/>
                        </a:defRPr>
                      </a:lvl2pPr>
                      <a:lvl3pPr marL="1143000" indent="-228600">
                        <a:spcBef>
                          <a:spcPct val="20000"/>
                        </a:spcBef>
                        <a:defRPr sz="2200">
                          <a:solidFill>
                            <a:schemeClr val="tx1"/>
                          </a:solidFill>
                          <a:latin typeface="Arial" pitchFamily="34" charset="0"/>
                          <a:ea typeface="宋体" pitchFamily="2" charset="-122"/>
                          <a:sym typeface="Arial" pitchFamily="34" charset="0"/>
                        </a:defRPr>
                      </a:lvl3pPr>
                      <a:lvl4pPr marL="1600200" indent="-228600">
                        <a:spcBef>
                          <a:spcPct val="20000"/>
                        </a:spcBef>
                        <a:defRPr sz="2000">
                          <a:solidFill>
                            <a:schemeClr val="tx1"/>
                          </a:solidFill>
                          <a:latin typeface="Arial" pitchFamily="34" charset="0"/>
                          <a:ea typeface="宋体" pitchFamily="2" charset="-122"/>
                          <a:sym typeface="Arial" pitchFamily="34" charset="0"/>
                        </a:defRPr>
                      </a:lvl4pPr>
                      <a:lvl5pPr marL="2057400" indent="-228600">
                        <a:spcBef>
                          <a:spcPct val="20000"/>
                        </a:spcBef>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300" u="none" strike="noStrike" cap="none" normalizeH="0" baseline="0" dirty="0" smtClean="0">
                        <a:ln>
                          <a:noFill/>
                        </a:ln>
                        <a:solidFill>
                          <a:schemeClr val="tx1">
                            <a:lumMod val="75000"/>
                            <a:lumOff val="25000"/>
                          </a:schemeClr>
                        </a:solidFill>
                        <a:effectLst/>
                        <a:latin typeface="微软雅黑" charset="0"/>
                        <a:ea typeface="微软雅黑" charset="0"/>
                      </a:endParaRPr>
                    </a:p>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300" u="none" strike="noStrike" cap="none" normalizeH="0" baseline="0" dirty="0" smtClean="0">
                        <a:ln>
                          <a:noFill/>
                        </a:ln>
                        <a:solidFill>
                          <a:schemeClr val="tx1">
                            <a:lumMod val="75000"/>
                            <a:lumOff val="25000"/>
                          </a:schemeClr>
                        </a:solidFill>
                        <a:effectLst/>
                        <a:latin typeface="微软雅黑" charset="0"/>
                        <a:ea typeface="微软雅黑" charset="0"/>
                      </a:endParaRPr>
                    </a:p>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300" u="none" strike="noStrike" cap="none" normalizeH="0" baseline="0" dirty="0" smtClean="0">
                        <a:ln>
                          <a:noFill/>
                        </a:ln>
                        <a:solidFill>
                          <a:schemeClr val="tx1">
                            <a:lumMod val="75000"/>
                            <a:lumOff val="25000"/>
                          </a:schemeClr>
                        </a:solidFill>
                        <a:effectLst/>
                        <a:latin typeface="微软雅黑" charset="0"/>
                        <a:ea typeface="微软雅黑" charset="0"/>
                      </a:endParaRPr>
                    </a:p>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300" u="none" strike="noStrike" cap="none" normalizeH="0" baseline="0" dirty="0" smtClean="0">
                        <a:ln>
                          <a:noFill/>
                        </a:ln>
                        <a:solidFill>
                          <a:schemeClr val="tx1">
                            <a:lumMod val="75000"/>
                            <a:lumOff val="25000"/>
                          </a:schemeClr>
                        </a:solidFill>
                        <a:effectLst/>
                        <a:latin typeface="微软雅黑" charset="0"/>
                        <a:ea typeface="微软雅黑" charset="0"/>
                      </a:endParaRPr>
                    </a:p>
                  </a:txBody>
                  <a:tcPr marL="121933" marR="121933" marT="60991" marB="60991" horzOverflow="overflow">
                    <a:solidFill>
                      <a:schemeClr val="bg1"/>
                    </a:solidFill>
                  </a:tcPr>
                </a:tc>
              </a:tr>
            </a:tbl>
          </a:graphicData>
        </a:graphic>
      </p:graphicFrame>
      <p:sp>
        <p:nvSpPr>
          <p:cNvPr id="8" name="文本框 7"/>
          <p:cNvSpPr txBox="1">
            <a:spLocks noChangeArrowheads="1"/>
          </p:cNvSpPr>
          <p:nvPr/>
        </p:nvSpPr>
        <p:spPr bwMode="auto">
          <a:xfrm>
            <a:off x="575328" y="2615853"/>
            <a:ext cx="2103433"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62000"/>
                    </a:srgbClr>
                  </a:outerShdw>
                </a:effectLst>
              </a14:hiddenEffects>
            </a:ext>
          </a:extLst>
        </p:spPr>
        <p:txBody>
          <a:bodyPr>
            <a:spAutoFit/>
          </a:bodyPr>
          <a:lstStyle>
            <a:defPPr>
              <a:defRPr lang="en-US"/>
            </a:defPPr>
            <a:lvl1pPr algn="ctr" eaLnBrk="1" hangingPunct="1">
              <a:buFont typeface="Arial" pitchFamily="34" charset="0"/>
              <a:buNone/>
              <a:defRPr sz="1300" b="1">
                <a:solidFill>
                  <a:schemeClr val="bg1"/>
                </a:solidFill>
                <a:latin typeface="微软雅黑" pitchFamily="34" charset="-122"/>
                <a:ea typeface="微软雅黑" pitchFamily="34" charset="-122"/>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zh-CN" altLang="en-US" sz="1600" dirty="0"/>
              <a:t>高级模式</a:t>
            </a:r>
          </a:p>
        </p:txBody>
      </p:sp>
      <p:sp>
        <p:nvSpPr>
          <p:cNvPr id="9" name="文本框 8"/>
          <p:cNvSpPr txBox="1">
            <a:spLocks noChangeArrowheads="1"/>
          </p:cNvSpPr>
          <p:nvPr/>
        </p:nvSpPr>
        <p:spPr bwMode="auto">
          <a:xfrm>
            <a:off x="338441" y="3334919"/>
            <a:ext cx="2630972"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62000"/>
                    </a:srgbClr>
                  </a:outerShdw>
                </a:effectLst>
              </a14:hiddenEffects>
            </a:ext>
          </a:extLst>
        </p:spPr>
        <p:txBody>
          <a:bodyPr>
            <a:spAutoFit/>
          </a:bodyPr>
          <a:lstStyle>
            <a:defPPr>
              <a:defRPr lang="en-US"/>
            </a:defPPr>
            <a:lvl1pPr algn="ctr" eaLnBrk="1" hangingPunct="1">
              <a:buFont typeface="Arial" pitchFamily="34" charset="0"/>
              <a:buNone/>
              <a:defRPr sz="1800" b="1">
                <a:solidFill>
                  <a:schemeClr val="bg1"/>
                </a:solidFill>
                <a:latin typeface="微软雅黑" pitchFamily="34" charset="-122"/>
                <a:ea typeface="微软雅黑" pitchFamily="34" charset="-122"/>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zh-CN" altLang="en-US" sz="1600" dirty="0"/>
              <a:t>中级模式</a:t>
            </a:r>
          </a:p>
        </p:txBody>
      </p:sp>
      <p:sp>
        <p:nvSpPr>
          <p:cNvPr id="10" name="文本框 9"/>
          <p:cNvSpPr txBox="1">
            <a:spLocks noChangeArrowheads="1"/>
          </p:cNvSpPr>
          <p:nvPr/>
        </p:nvSpPr>
        <p:spPr bwMode="auto">
          <a:xfrm>
            <a:off x="541726" y="4373195"/>
            <a:ext cx="2184076"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62000"/>
                    </a:srgbClr>
                  </a:outerShdw>
                </a:effectLst>
              </a14:hiddenEffects>
            </a:ext>
          </a:extLst>
        </p:spPr>
        <p:txBody>
          <a:bodyPr>
            <a:spAutoFit/>
          </a:bodyPr>
          <a:lstStyle>
            <a:defPPr>
              <a:defRPr lang="en-US"/>
            </a:defPPr>
            <a:lvl1pPr algn="ctr" eaLnBrk="1" hangingPunct="1">
              <a:buFont typeface="Arial" pitchFamily="34" charset="0"/>
              <a:buNone/>
              <a:defRPr sz="1800" b="1">
                <a:solidFill>
                  <a:schemeClr val="bg1"/>
                </a:solidFill>
                <a:latin typeface="微软雅黑" pitchFamily="34" charset="-122"/>
                <a:ea typeface="微软雅黑" pitchFamily="34" charset="-122"/>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zh-CN" altLang="en-US" sz="1600" dirty="0"/>
              <a:t>简单模式</a:t>
            </a:r>
          </a:p>
        </p:txBody>
      </p:sp>
      <p:pic>
        <p:nvPicPr>
          <p:cNvPr id="11" name="图片 34" descr="未标题-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8916" y="2182399"/>
            <a:ext cx="319211" cy="31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35" descr="未标题-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8916" y="3544925"/>
            <a:ext cx="319211" cy="31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36" descr="未标题-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4168" y="3544925"/>
            <a:ext cx="319211" cy="31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37" descr="未标题-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8916" y="5056979"/>
            <a:ext cx="319211" cy="31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肘形连接符 40"/>
          <p:cNvCxnSpPr>
            <a:cxnSpLocks noChangeShapeType="1"/>
            <a:stCxn id="8" idx="3"/>
          </p:cNvCxnSpPr>
          <p:nvPr/>
        </p:nvCxnSpPr>
        <p:spPr bwMode="auto">
          <a:xfrm flipV="1">
            <a:off x="2678761" y="2182400"/>
            <a:ext cx="682105" cy="602730"/>
          </a:xfrm>
          <a:prstGeom prst="bentConnector3">
            <a:avLst>
              <a:gd name="adj1" fmla="val 50000"/>
            </a:avLst>
          </a:prstGeom>
          <a:noFill/>
          <a:ln w="9525">
            <a:solidFill>
              <a:srgbClr val="A2E0FD"/>
            </a:solidFill>
            <a:round/>
            <a:headEnd/>
            <a:tailEnd/>
          </a:ln>
        </p:spPr>
      </p:cxnSp>
      <p:cxnSp>
        <p:nvCxnSpPr>
          <p:cNvPr id="16" name="直接连接符 42"/>
          <p:cNvCxnSpPr>
            <a:cxnSpLocks noChangeShapeType="1"/>
          </p:cNvCxnSpPr>
          <p:nvPr/>
        </p:nvCxnSpPr>
        <p:spPr bwMode="auto">
          <a:xfrm>
            <a:off x="3103817" y="3717971"/>
            <a:ext cx="223447" cy="0"/>
          </a:xfrm>
          <a:prstGeom prst="line">
            <a:avLst/>
          </a:prstGeom>
          <a:noFill/>
          <a:ln w="9525">
            <a:solidFill>
              <a:srgbClr val="A2E0FD"/>
            </a:solidFill>
            <a:round/>
            <a:headEnd/>
            <a:tailEnd/>
          </a:ln>
        </p:spPr>
      </p:cxnSp>
      <p:cxnSp>
        <p:nvCxnSpPr>
          <p:cNvPr id="17" name="肘形连接符 43"/>
          <p:cNvCxnSpPr>
            <a:cxnSpLocks noChangeShapeType="1"/>
          </p:cNvCxnSpPr>
          <p:nvPr/>
        </p:nvCxnSpPr>
        <p:spPr bwMode="auto">
          <a:xfrm>
            <a:off x="2725803" y="4855371"/>
            <a:ext cx="635063" cy="445216"/>
          </a:xfrm>
          <a:prstGeom prst="bentConnector3">
            <a:avLst>
              <a:gd name="adj1" fmla="val 50051"/>
            </a:avLst>
          </a:prstGeom>
          <a:noFill/>
          <a:ln w="9525">
            <a:solidFill>
              <a:srgbClr val="A2E0FD"/>
            </a:solidFill>
            <a:round/>
            <a:headEnd/>
            <a:tailEnd/>
          </a:ln>
        </p:spPr>
      </p:cxnSp>
      <p:pic>
        <p:nvPicPr>
          <p:cNvPr id="18" name="图片 38" descr="未标题-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0832" y="2148824"/>
            <a:ext cx="319211" cy="31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33" descr="未标题-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00832" y="5077979"/>
            <a:ext cx="319211" cy="320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463947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1"/>
          <p:cNvSpPr>
            <a:spLocks noGrp="1"/>
          </p:cNvSpPr>
          <p:nvPr>
            <p:ph type="title"/>
          </p:nvPr>
        </p:nvSpPr>
        <p:spPr>
          <a:xfrm>
            <a:off x="476250" y="476250"/>
            <a:ext cx="10515600" cy="569913"/>
          </a:xfrm>
        </p:spPr>
        <p:txBody>
          <a:bodyPr/>
          <a:lstStyle/>
          <a:p>
            <a:r>
              <a:rPr lang="zh-CN" altLang="en-US" dirty="0" smtClean="0"/>
              <a:t>天御反欺诈平台 </a:t>
            </a:r>
            <a:r>
              <a:rPr lang="mr-IN" altLang="zh-CN" dirty="0" smtClean="0"/>
              <a:t>–</a:t>
            </a:r>
            <a:r>
              <a:rPr lang="zh-CN" altLang="en-US" dirty="0" smtClean="0"/>
              <a:t> 护航保险机构探索互联网金融新业态</a:t>
            </a:r>
          </a:p>
        </p:txBody>
      </p:sp>
      <p:grpSp>
        <p:nvGrpSpPr>
          <p:cNvPr id="2" name="Group 1"/>
          <p:cNvGrpSpPr/>
          <p:nvPr/>
        </p:nvGrpSpPr>
        <p:grpSpPr>
          <a:xfrm>
            <a:off x="481765" y="1124744"/>
            <a:ext cx="11710235" cy="5047133"/>
            <a:chOff x="775792" y="1198563"/>
            <a:chExt cx="11710235" cy="5047133"/>
          </a:xfrm>
        </p:grpSpPr>
        <p:sp>
          <p:nvSpPr>
            <p:cNvPr id="3" name="文本框 3"/>
            <p:cNvSpPr txBox="1"/>
            <p:nvPr/>
          </p:nvSpPr>
          <p:spPr>
            <a:xfrm>
              <a:off x="1126009" y="1240807"/>
              <a:ext cx="7571303" cy="369332"/>
            </a:xfrm>
            <a:prstGeom prst="rect">
              <a:avLst/>
            </a:prstGeom>
            <a:noFill/>
          </p:spPr>
          <p:txBody>
            <a:bodyPr wrap="none" rtlCol="0">
              <a:spAutoFit/>
            </a:bodyPr>
            <a:lstStyle/>
            <a:p>
              <a:r>
                <a:rPr lang="zh-CN" altLang="en-US" dirty="0" smtClean="0">
                  <a:latin typeface="Microsoft YaHei" charset="-122"/>
                  <a:ea typeface="Microsoft YaHei" charset="-122"/>
                  <a:cs typeface="Microsoft YaHei" charset="-122"/>
                </a:rPr>
                <a:t>致力于互联网场景</a:t>
              </a:r>
              <a:r>
                <a:rPr lang="zh-CN" altLang="en-US" smtClean="0">
                  <a:latin typeface="Microsoft YaHei" charset="-122"/>
                  <a:ea typeface="Microsoft YaHei" charset="-122"/>
                  <a:cs typeface="Microsoft YaHei" charset="-122"/>
                </a:rPr>
                <a:t>下的反欺诈难题</a:t>
              </a:r>
              <a:r>
                <a:rPr lang="zh-CN" altLang="en-US" dirty="0" smtClean="0">
                  <a:latin typeface="Microsoft YaHei" charset="-122"/>
                  <a:ea typeface="Microsoft YaHei" charset="-122"/>
                  <a:cs typeface="Microsoft YaHei" charset="-122"/>
                </a:rPr>
                <a:t>，通过社交关系链捕捉风险的蛛丝马迹</a:t>
              </a:r>
              <a:endParaRPr lang="zh-CN" altLang="en-US" dirty="0">
                <a:latin typeface="Microsoft YaHei" charset="-122"/>
                <a:ea typeface="Microsoft YaHei" charset="-122"/>
                <a:cs typeface="Microsoft YaHei" charset="-122"/>
              </a:endParaRPr>
            </a:p>
          </p:txBody>
        </p:sp>
        <p:sp>
          <p:nvSpPr>
            <p:cNvPr id="4" name="TextBox 41"/>
            <p:cNvSpPr>
              <a:spLocks noChangeArrowheads="1"/>
            </p:cNvSpPr>
            <p:nvPr/>
          </p:nvSpPr>
          <p:spPr bwMode="auto">
            <a:xfrm>
              <a:off x="3922992" y="1678364"/>
              <a:ext cx="1569656"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lIns="91438" tIns="45719" rIns="91438" bIns="45719">
              <a:spAutoFit/>
            </a:bodyPr>
            <a:lstStyle/>
            <a:p>
              <a:pPr algn="ctr" eaLnBrk="1" hangingPunct="1"/>
              <a:r>
                <a:rPr lang="zh-CN" altLang="en-US" b="1" dirty="0">
                  <a:solidFill>
                    <a:srgbClr val="000000"/>
                  </a:solidFill>
                  <a:latin typeface="Microsoft YaHei" charset="-122"/>
                  <a:ea typeface="Microsoft YaHei" charset="-122"/>
                  <a:cs typeface="Microsoft YaHei" charset="-122"/>
                </a:rPr>
                <a:t>连接亿万用户</a:t>
              </a:r>
              <a:endParaRPr lang="zh-CN" altLang="en-US" sz="2400" dirty="0">
                <a:latin typeface="Microsoft YaHei" charset="-122"/>
                <a:ea typeface="Microsoft YaHei" charset="-122"/>
                <a:cs typeface="Microsoft YaHei" charset="-122"/>
              </a:endParaRPr>
            </a:p>
          </p:txBody>
        </p:sp>
        <p:sp>
          <p:nvSpPr>
            <p:cNvPr id="5" name="文本框 4"/>
            <p:cNvSpPr txBox="1"/>
            <p:nvPr/>
          </p:nvSpPr>
          <p:spPr>
            <a:xfrm>
              <a:off x="793732" y="2056864"/>
              <a:ext cx="7733207" cy="584775"/>
            </a:xfrm>
            <a:prstGeom prst="rect">
              <a:avLst/>
            </a:prstGeom>
            <a:noFill/>
          </p:spPr>
          <p:txBody>
            <a:bodyPr wrap="none" rtlCol="0">
              <a:spAutoFit/>
            </a:bodyPr>
            <a:lstStyle/>
            <a:p>
              <a:pPr algn="r"/>
              <a:r>
                <a:rPr lang="en-US" altLang="zh-CN" sz="3200" dirty="0" smtClean="0">
                  <a:solidFill>
                    <a:srgbClr val="006EFF"/>
                  </a:solidFill>
                  <a:latin typeface="Microsoft YaHei" charset="-122"/>
                  <a:ea typeface="Microsoft YaHei" charset="-122"/>
                  <a:cs typeface="Microsoft YaHei" charset="-122"/>
                </a:rPr>
                <a:t>20</a:t>
              </a:r>
              <a:r>
                <a:rPr lang="zh-CN" altLang="en-US" sz="3200" dirty="0" smtClean="0">
                  <a:solidFill>
                    <a:srgbClr val="006EFF"/>
                  </a:solidFill>
                  <a:latin typeface="Microsoft YaHei" charset="-122"/>
                  <a:ea typeface="Microsoft YaHei" charset="-122"/>
                  <a:cs typeface="Microsoft YaHei" charset="-122"/>
                </a:rPr>
                <a:t>亿</a:t>
              </a:r>
              <a:r>
                <a:rPr lang="zh-CN" altLang="en-US" sz="2000" dirty="0" smtClean="0">
                  <a:latin typeface="Microsoft YaHei" charset="-122"/>
                  <a:ea typeface="Microsoft YaHei" charset="-122"/>
                  <a:cs typeface="Microsoft YaHei" charset="-122"/>
                </a:rPr>
                <a:t>设备指纹   </a:t>
              </a:r>
              <a:r>
                <a:rPr lang="en-US" altLang="zh-CN" sz="2400" dirty="0" smtClean="0">
                  <a:solidFill>
                    <a:srgbClr val="C00000"/>
                  </a:solidFill>
                  <a:latin typeface="Microsoft YaHei" charset="-122"/>
                  <a:ea typeface="Microsoft YaHei" charset="-122"/>
                  <a:cs typeface="Microsoft YaHei" charset="-122"/>
                </a:rPr>
                <a:t>   </a:t>
              </a:r>
              <a:r>
                <a:rPr lang="en-US" altLang="zh-CN" sz="3200" dirty="0" smtClean="0">
                  <a:solidFill>
                    <a:srgbClr val="006EFF"/>
                  </a:solidFill>
                  <a:latin typeface="Microsoft YaHei" charset="-122"/>
                  <a:ea typeface="Microsoft YaHei" charset="-122"/>
                  <a:cs typeface="Microsoft YaHei" charset="-122"/>
                </a:rPr>
                <a:t>8</a:t>
              </a:r>
              <a:r>
                <a:rPr lang="zh-CN" altLang="en-US" sz="3200" dirty="0" smtClean="0">
                  <a:solidFill>
                    <a:srgbClr val="006EFF"/>
                  </a:solidFill>
                  <a:latin typeface="Microsoft YaHei" charset="-122"/>
                  <a:ea typeface="Microsoft YaHei" charset="-122"/>
                  <a:cs typeface="Microsoft YaHei" charset="-122"/>
                </a:rPr>
                <a:t>亿</a:t>
              </a:r>
              <a:r>
                <a:rPr lang="zh-CN" altLang="en-US" sz="2000" dirty="0" smtClean="0">
                  <a:latin typeface="Microsoft YaHei" charset="-122"/>
                  <a:ea typeface="Microsoft YaHei" charset="-122"/>
                  <a:cs typeface="Microsoft YaHei" charset="-122"/>
                </a:rPr>
                <a:t>活跃用户覆盖     </a:t>
              </a:r>
              <a:r>
                <a:rPr lang="en-US" altLang="zh-CN" sz="3200" dirty="0" smtClean="0">
                  <a:solidFill>
                    <a:srgbClr val="006EFF"/>
                  </a:solidFill>
                  <a:latin typeface="Microsoft YaHei" charset="-122"/>
                  <a:ea typeface="Microsoft YaHei" charset="-122"/>
                  <a:cs typeface="Microsoft YaHei" charset="-122"/>
                </a:rPr>
                <a:t>120+</a:t>
              </a:r>
              <a:r>
                <a:rPr lang="zh-CN" altLang="en-US" sz="2000" dirty="0" smtClean="0">
                  <a:latin typeface="Microsoft YaHei" charset="-122"/>
                  <a:ea typeface="Microsoft YaHei" charset="-122"/>
                  <a:cs typeface="Microsoft YaHei" charset="-122"/>
                </a:rPr>
                <a:t>用户数据维度</a:t>
              </a:r>
              <a:endParaRPr lang="zh-CN" altLang="en-US" sz="2000" dirty="0">
                <a:latin typeface="Microsoft YaHei" charset="-122"/>
                <a:ea typeface="Microsoft YaHei" charset="-122"/>
                <a:cs typeface="Microsoft YaHei" charset="-122"/>
              </a:endParaRPr>
            </a:p>
          </p:txBody>
        </p:sp>
        <p:sp>
          <p:nvSpPr>
            <p:cNvPr id="6" name="矩形 41"/>
            <p:cNvSpPr>
              <a:spLocks noChangeArrowheads="1"/>
            </p:cNvSpPr>
            <p:nvPr/>
          </p:nvSpPr>
          <p:spPr bwMode="auto">
            <a:xfrm>
              <a:off x="3345910" y="4016163"/>
              <a:ext cx="2723819" cy="369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lIns="91438" tIns="45719" rIns="91438" bIns="45719">
              <a:spAutoFit/>
            </a:bodyPr>
            <a:lstStyle/>
            <a:p>
              <a:pPr algn="ctr" eaLnBrk="1" hangingPunct="1"/>
              <a:r>
                <a:rPr lang="zh-CN" altLang="en-US" b="1" dirty="0">
                  <a:solidFill>
                    <a:srgbClr val="000000"/>
                  </a:solidFill>
                  <a:latin typeface="Microsoft YaHei" charset="-122"/>
                  <a:ea typeface="Microsoft YaHei" charset="-122"/>
                  <a:cs typeface="Microsoft YaHei" charset="-122"/>
                  <a:sym typeface="微软雅黑" pitchFamily="34" charset="-122"/>
                </a:rPr>
                <a:t>丰富的金融服务场景磨练</a:t>
              </a:r>
              <a:endParaRPr lang="zh-CN" altLang="en-US" b="1" dirty="0">
                <a:solidFill>
                  <a:srgbClr val="000000"/>
                </a:solidFill>
                <a:latin typeface="Microsoft YaHei" charset="-122"/>
                <a:ea typeface="Microsoft YaHei" charset="-122"/>
                <a:cs typeface="Microsoft YaHei" charset="-122"/>
              </a:endParaRPr>
            </a:p>
          </p:txBody>
        </p:sp>
        <p:grpSp>
          <p:nvGrpSpPr>
            <p:cNvPr id="7" name="组合 32"/>
            <p:cNvGrpSpPr/>
            <p:nvPr/>
          </p:nvGrpSpPr>
          <p:grpSpPr>
            <a:xfrm>
              <a:off x="1351856" y="4445497"/>
              <a:ext cx="6696744" cy="901792"/>
              <a:chOff x="560480" y="5012246"/>
              <a:chExt cx="5548312" cy="797373"/>
            </a:xfrm>
          </p:grpSpPr>
          <p:pic>
            <p:nvPicPr>
              <p:cNvPr id="8"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680" y="5021771"/>
                <a:ext cx="481012"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9" name="矩形 40"/>
              <p:cNvSpPr>
                <a:spLocks noChangeArrowheads="1"/>
              </p:cNvSpPr>
              <p:nvPr/>
            </p:nvSpPr>
            <p:spPr bwMode="auto">
              <a:xfrm>
                <a:off x="560480" y="5564696"/>
                <a:ext cx="919162" cy="244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spAutoFit/>
              </a:bodyPr>
              <a:lstStyle/>
              <a:p>
                <a:pPr algn="ctr"/>
                <a:r>
                  <a:rPr lang="zh-CN" altLang="en-US" sz="1200" b="1">
                    <a:solidFill>
                      <a:srgbClr val="7F7F7F"/>
                    </a:solidFill>
                    <a:latin typeface="Microsoft YaHei" charset="-122"/>
                    <a:ea typeface="Microsoft YaHei" charset="-122"/>
                    <a:cs typeface="Microsoft YaHei" charset="-122"/>
                    <a:sym typeface="微软雅黑" pitchFamily="34" charset="-122"/>
                  </a:rPr>
                  <a:t>公众号</a:t>
                </a:r>
                <a:endParaRPr lang="en-US" sz="1200" b="1">
                  <a:solidFill>
                    <a:srgbClr val="7F7F7F"/>
                  </a:solidFill>
                  <a:latin typeface="Microsoft YaHei" charset="-122"/>
                  <a:ea typeface="Microsoft YaHei" charset="-122"/>
                  <a:cs typeface="Microsoft YaHei" charset="-122"/>
                  <a:sym typeface="微软雅黑" pitchFamily="34" charset="-122"/>
                </a:endParaRPr>
              </a:p>
            </p:txBody>
          </p:sp>
          <p:pic>
            <p:nvPicPr>
              <p:cNvPr id="10" name="图片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1730" y="5021771"/>
                <a:ext cx="620712"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11" name="矩形 42"/>
              <p:cNvSpPr>
                <a:spLocks noChangeArrowheads="1"/>
              </p:cNvSpPr>
              <p:nvPr/>
            </p:nvSpPr>
            <p:spPr bwMode="auto">
              <a:xfrm>
                <a:off x="1517742" y="5564696"/>
                <a:ext cx="920750" cy="244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spAutoFit/>
              </a:bodyPr>
              <a:lstStyle/>
              <a:p>
                <a:pPr algn="ctr"/>
                <a:r>
                  <a:rPr lang="zh-CN" altLang="en-US" sz="1200" b="1">
                    <a:solidFill>
                      <a:srgbClr val="7F7F7F"/>
                    </a:solidFill>
                    <a:latin typeface="Microsoft YaHei" charset="-122"/>
                    <a:ea typeface="Microsoft YaHei" charset="-122"/>
                    <a:cs typeface="Microsoft YaHei" charset="-122"/>
                    <a:sym typeface="微软雅黑" pitchFamily="34" charset="-122"/>
                  </a:rPr>
                  <a:t>理财通</a:t>
                </a:r>
                <a:endParaRPr lang="en-US" sz="1200" b="1">
                  <a:solidFill>
                    <a:srgbClr val="7F7F7F"/>
                  </a:solidFill>
                  <a:latin typeface="Microsoft YaHei" charset="-122"/>
                  <a:ea typeface="Microsoft YaHei" charset="-122"/>
                  <a:cs typeface="Microsoft YaHei" charset="-122"/>
                  <a:sym typeface="微软雅黑" pitchFamily="34" charset="-122"/>
                </a:endParaRPr>
              </a:p>
            </p:txBody>
          </p:sp>
          <p:pic>
            <p:nvPicPr>
              <p:cNvPr id="12" name="图片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8380" y="5021771"/>
                <a:ext cx="550862"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13" name="矩形 44"/>
              <p:cNvSpPr>
                <a:spLocks noChangeArrowheads="1"/>
              </p:cNvSpPr>
              <p:nvPr/>
            </p:nvSpPr>
            <p:spPr bwMode="auto">
              <a:xfrm>
                <a:off x="2608355" y="5564696"/>
                <a:ext cx="919162" cy="244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spAutoFit/>
              </a:bodyPr>
              <a:lstStyle/>
              <a:p>
                <a:pPr algn="ctr"/>
                <a:r>
                  <a:rPr lang="zh-CN" altLang="en-US" sz="1200" b="1">
                    <a:solidFill>
                      <a:srgbClr val="7F7F7F"/>
                    </a:solidFill>
                    <a:latin typeface="Microsoft YaHei" charset="-122"/>
                    <a:ea typeface="Microsoft YaHei" charset="-122"/>
                    <a:cs typeface="Microsoft YaHei" charset="-122"/>
                    <a:sym typeface="微软雅黑" pitchFamily="34" charset="-122"/>
                  </a:rPr>
                  <a:t>微信支付</a:t>
                </a:r>
                <a:endParaRPr lang="en-US" sz="1200" b="1">
                  <a:solidFill>
                    <a:srgbClr val="7F7F7F"/>
                  </a:solidFill>
                  <a:latin typeface="Microsoft YaHei" charset="-122"/>
                  <a:ea typeface="Microsoft YaHei" charset="-122"/>
                  <a:cs typeface="Microsoft YaHei" charset="-122"/>
                  <a:sym typeface="微软雅黑" pitchFamily="34" charset="-122"/>
                </a:endParaRPr>
              </a:p>
            </p:txBody>
          </p:sp>
          <p:pic>
            <p:nvPicPr>
              <p:cNvPr id="14" name="图片 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2492" y="5012246"/>
                <a:ext cx="434975"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15" name="矩形 53"/>
              <p:cNvSpPr>
                <a:spLocks noChangeArrowheads="1"/>
              </p:cNvSpPr>
              <p:nvPr/>
            </p:nvSpPr>
            <p:spPr bwMode="auto">
              <a:xfrm>
                <a:off x="3727542" y="5564696"/>
                <a:ext cx="919163" cy="244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spAutoFit/>
              </a:bodyPr>
              <a:lstStyle/>
              <a:p>
                <a:pPr algn="ctr"/>
                <a:r>
                  <a:rPr lang="en-US" altLang="zh-CN" sz="1200" b="1">
                    <a:solidFill>
                      <a:srgbClr val="7F7F7F"/>
                    </a:solidFill>
                    <a:latin typeface="Microsoft YaHei" charset="-122"/>
                    <a:ea typeface="Microsoft YaHei" charset="-122"/>
                    <a:cs typeface="Microsoft YaHei" charset="-122"/>
                    <a:sym typeface="微软雅黑" pitchFamily="34" charset="-122"/>
                  </a:rPr>
                  <a:t>QQ</a:t>
                </a:r>
                <a:r>
                  <a:rPr lang="zh-CN" altLang="en-US" sz="1200" b="1">
                    <a:solidFill>
                      <a:srgbClr val="7F7F7F"/>
                    </a:solidFill>
                    <a:latin typeface="Microsoft YaHei" charset="-122"/>
                    <a:ea typeface="Microsoft YaHei" charset="-122"/>
                    <a:cs typeface="Microsoft YaHei" charset="-122"/>
                    <a:sym typeface="微软雅黑" pitchFamily="34" charset="-122"/>
                  </a:rPr>
                  <a:t>钱包</a:t>
                </a:r>
                <a:endParaRPr lang="en-US" sz="1200" b="1">
                  <a:solidFill>
                    <a:srgbClr val="7F7F7F"/>
                  </a:solidFill>
                  <a:latin typeface="Microsoft YaHei" charset="-122"/>
                  <a:ea typeface="Microsoft YaHei" charset="-122"/>
                  <a:cs typeface="Microsoft YaHei" charset="-122"/>
                  <a:sym typeface="微软雅黑" pitchFamily="34" charset="-122"/>
                </a:endParaRPr>
              </a:p>
            </p:txBody>
          </p:sp>
          <p:pic>
            <p:nvPicPr>
              <p:cNvPr id="16" name="图片 5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83242" y="5247196"/>
                <a:ext cx="1225550"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7" name="Picture 2" descr="“京东金融”的图片搜索结果"/>
            <p:cNvPicPr>
              <a:picLocks noChangeAspect="1" noChangeArrowheads="1"/>
            </p:cNvPicPr>
            <p:nvPr/>
          </p:nvPicPr>
          <p:blipFill rotWithShape="1">
            <a:blip r:embed="rId7">
              <a:extLst>
                <a:ext uri="{28A0092B-C50C-407E-A947-70E740481C1C}">
                  <a14:useLocalDpi xmlns:a14="http://schemas.microsoft.com/office/drawing/2010/main" val="0"/>
                </a:ext>
              </a:extLst>
            </a:blip>
            <a:srcRect t="5651" b="22612"/>
            <a:stretch/>
          </p:blipFill>
          <p:spPr bwMode="auto">
            <a:xfrm>
              <a:off x="9249976" y="1198563"/>
              <a:ext cx="2802508" cy="1067546"/>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43"/>
            <p:cNvSpPr txBox="1"/>
            <p:nvPr/>
          </p:nvSpPr>
          <p:spPr>
            <a:xfrm>
              <a:off x="8816433" y="2348473"/>
              <a:ext cx="3669594" cy="369332"/>
            </a:xfrm>
            <a:prstGeom prst="rect">
              <a:avLst/>
            </a:prstGeom>
            <a:noFill/>
          </p:spPr>
          <p:txBody>
            <a:bodyPr wrap="none" rtlCol="0">
              <a:spAutoFit/>
            </a:bodyPr>
            <a:lstStyle/>
            <a:p>
              <a:r>
                <a:rPr lang="zh-CN" altLang="en-US" sz="1600" dirty="0" smtClean="0">
                  <a:latin typeface="Microsoft YaHei" charset="-122"/>
                  <a:ea typeface="Microsoft YaHei" charset="-122"/>
                  <a:cs typeface="Microsoft YaHei" charset="-122"/>
                </a:rPr>
                <a:t>在</a:t>
              </a:r>
              <a:r>
                <a:rPr lang="en-US" altLang="zh-CN" sz="1600" b="1" dirty="0" smtClean="0">
                  <a:latin typeface="Microsoft YaHei" charset="-122"/>
                  <a:ea typeface="Microsoft YaHei" charset="-122"/>
                  <a:cs typeface="Microsoft YaHei" charset="-122"/>
                </a:rPr>
                <a:t>7%</a:t>
              </a:r>
              <a:r>
                <a:rPr lang="zh-CN" altLang="en-US" sz="1600" dirty="0" smtClean="0">
                  <a:latin typeface="Microsoft YaHei" charset="-122"/>
                  <a:ea typeface="Microsoft YaHei" charset="-122"/>
                  <a:cs typeface="Microsoft YaHei" charset="-122"/>
                </a:rPr>
                <a:t>误判情况下，识别</a:t>
              </a:r>
              <a:r>
                <a:rPr lang="en-US" altLang="zh-CN" b="1" dirty="0" smtClean="0">
                  <a:solidFill>
                    <a:srgbClr val="C91C27"/>
                  </a:solidFill>
                  <a:latin typeface="Microsoft YaHei" charset="-122"/>
                  <a:ea typeface="Microsoft YaHei" charset="-122"/>
                  <a:cs typeface="Microsoft YaHei" charset="-122"/>
                </a:rPr>
                <a:t>41%</a:t>
              </a:r>
              <a:r>
                <a:rPr lang="zh-CN" altLang="en-US" sz="1600" dirty="0" smtClean="0">
                  <a:latin typeface="Microsoft YaHei" charset="-122"/>
                  <a:ea typeface="Microsoft YaHei" charset="-122"/>
                  <a:cs typeface="Microsoft YaHei" charset="-122"/>
                </a:rPr>
                <a:t>风险用户</a:t>
              </a:r>
              <a:endParaRPr lang="zh-CN" altLang="en-US" sz="1600" dirty="0">
                <a:latin typeface="Microsoft YaHei" charset="-122"/>
                <a:ea typeface="Microsoft YaHei" charset="-122"/>
                <a:cs typeface="Microsoft YaHei" charset="-122"/>
              </a:endParaRPr>
            </a:p>
          </p:txBody>
        </p:sp>
        <p:pic>
          <p:nvPicPr>
            <p:cNvPr id="19" name="Picture 6" descr="“平安银行”的图片搜索结果"/>
            <p:cNvPicPr>
              <a:picLocks noChangeAspect="1" noChangeArrowheads="1"/>
            </p:cNvPicPr>
            <p:nvPr/>
          </p:nvPicPr>
          <p:blipFill rotWithShape="1">
            <a:blip r:embed="rId8">
              <a:extLst>
                <a:ext uri="{28A0092B-C50C-407E-A947-70E740481C1C}">
                  <a14:useLocalDpi xmlns:a14="http://schemas.microsoft.com/office/drawing/2010/main" val="0"/>
                </a:ext>
              </a:extLst>
            </a:blip>
            <a:srcRect t="25829" b="26921"/>
            <a:stretch/>
          </p:blipFill>
          <p:spPr bwMode="auto">
            <a:xfrm>
              <a:off x="9643096" y="4300592"/>
              <a:ext cx="2016267" cy="95267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分期乐”的图片搜索结果"/>
            <p:cNvPicPr>
              <a:picLocks noChangeAspect="1" noChangeArrowheads="1"/>
            </p:cNvPicPr>
            <p:nvPr/>
          </p:nvPicPr>
          <p:blipFill rotWithShape="1">
            <a:blip r:embed="rId9">
              <a:extLst>
                <a:ext uri="{28A0092B-C50C-407E-A947-70E740481C1C}">
                  <a14:useLocalDpi xmlns:a14="http://schemas.microsoft.com/office/drawing/2010/main" val="0"/>
                </a:ext>
              </a:extLst>
            </a:blip>
            <a:srcRect r="47615"/>
            <a:stretch/>
          </p:blipFill>
          <p:spPr bwMode="auto">
            <a:xfrm>
              <a:off x="9483077" y="2923417"/>
              <a:ext cx="2336306" cy="914999"/>
            </a:xfrm>
            <a:prstGeom prst="rect">
              <a:avLst/>
            </a:prstGeom>
            <a:noFill/>
            <a:extLst>
              <a:ext uri="{909E8E84-426E-40DD-AFC4-6F175D3DCCD1}">
                <a14:hiddenFill xmlns:a14="http://schemas.microsoft.com/office/drawing/2010/main">
                  <a:solidFill>
                    <a:srgbClr val="FFFFFF"/>
                  </a:solidFill>
                </a14:hiddenFill>
              </a:ext>
            </a:extLst>
          </p:spPr>
        </p:pic>
        <p:sp>
          <p:nvSpPr>
            <p:cNvPr id="21" name="文本框 45"/>
            <p:cNvSpPr txBox="1"/>
            <p:nvPr/>
          </p:nvSpPr>
          <p:spPr>
            <a:xfrm>
              <a:off x="8816433" y="3761223"/>
              <a:ext cx="3669594" cy="369332"/>
            </a:xfrm>
            <a:prstGeom prst="rect">
              <a:avLst/>
            </a:prstGeom>
            <a:noFill/>
          </p:spPr>
          <p:txBody>
            <a:bodyPr wrap="none" rtlCol="0">
              <a:spAutoFit/>
            </a:bodyPr>
            <a:lstStyle/>
            <a:p>
              <a:r>
                <a:rPr lang="zh-CN" altLang="en-US" sz="1600" dirty="0" smtClean="0">
                  <a:latin typeface="Microsoft YaHei" charset="-122"/>
                  <a:ea typeface="Microsoft YaHei" charset="-122"/>
                  <a:cs typeface="Microsoft YaHei" charset="-122"/>
                </a:rPr>
                <a:t>在</a:t>
              </a:r>
              <a:r>
                <a:rPr lang="en-US" altLang="zh-CN" sz="1600" b="1" dirty="0" smtClean="0">
                  <a:latin typeface="Microsoft YaHei" charset="-122"/>
                  <a:ea typeface="Microsoft YaHei" charset="-122"/>
                  <a:cs typeface="Microsoft YaHei" charset="-122"/>
                </a:rPr>
                <a:t>9%</a:t>
              </a:r>
              <a:r>
                <a:rPr lang="zh-CN" altLang="en-US" sz="1600" dirty="0" smtClean="0">
                  <a:latin typeface="Microsoft YaHei" charset="-122"/>
                  <a:ea typeface="Microsoft YaHei" charset="-122"/>
                  <a:cs typeface="Microsoft YaHei" charset="-122"/>
                </a:rPr>
                <a:t>误判情况下，识别</a:t>
              </a:r>
              <a:r>
                <a:rPr lang="en-US" altLang="zh-CN" b="1" dirty="0" smtClean="0">
                  <a:solidFill>
                    <a:srgbClr val="C91C27"/>
                  </a:solidFill>
                  <a:latin typeface="Microsoft YaHei" charset="-122"/>
                  <a:ea typeface="Microsoft YaHei" charset="-122"/>
                  <a:cs typeface="Microsoft YaHei" charset="-122"/>
                </a:rPr>
                <a:t>45%</a:t>
              </a:r>
              <a:r>
                <a:rPr lang="zh-CN" altLang="en-US" sz="1600" dirty="0" smtClean="0">
                  <a:latin typeface="Microsoft YaHei" charset="-122"/>
                  <a:ea typeface="Microsoft YaHei" charset="-122"/>
                  <a:cs typeface="Microsoft YaHei" charset="-122"/>
                </a:rPr>
                <a:t>风险用户</a:t>
              </a:r>
              <a:endParaRPr lang="zh-CN" altLang="en-US" sz="1600" dirty="0">
                <a:latin typeface="Microsoft YaHei" charset="-122"/>
                <a:ea typeface="Microsoft YaHei" charset="-122"/>
                <a:cs typeface="Microsoft YaHei" charset="-122"/>
              </a:endParaRPr>
            </a:p>
          </p:txBody>
        </p:sp>
        <p:pic>
          <p:nvPicPr>
            <p:cNvPr id="22" name="Picture 4" descr="“新网银行 logo”的图片搜索结果"/>
            <p:cNvPicPr>
              <a:picLocks noChangeAspect="1" noChangeArrowheads="1"/>
            </p:cNvPicPr>
            <p:nvPr/>
          </p:nvPicPr>
          <p:blipFill rotWithShape="1">
            <a:blip r:embed="rId10">
              <a:extLst>
                <a:ext uri="{28A0092B-C50C-407E-A947-70E740481C1C}">
                  <a14:useLocalDpi xmlns:a14="http://schemas.microsoft.com/office/drawing/2010/main" val="0"/>
                </a:ext>
              </a:extLst>
            </a:blip>
            <a:srcRect l="21915" t="41323" r="22840" b="37332"/>
            <a:stretch/>
          </p:blipFill>
          <p:spPr bwMode="auto">
            <a:xfrm>
              <a:off x="9074439" y="5402703"/>
              <a:ext cx="2978045" cy="626957"/>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组合 1"/>
            <p:cNvGrpSpPr/>
            <p:nvPr/>
          </p:nvGrpSpPr>
          <p:grpSpPr>
            <a:xfrm>
              <a:off x="852073" y="2787461"/>
              <a:ext cx="7711494" cy="1036413"/>
              <a:chOff x="544746" y="2046085"/>
              <a:chExt cx="6273899" cy="1190035"/>
            </a:xfrm>
          </p:grpSpPr>
          <p:sp>
            <p:nvSpPr>
              <p:cNvPr id="24" name="矩形 6"/>
              <p:cNvSpPr/>
              <p:nvPr/>
            </p:nvSpPr>
            <p:spPr>
              <a:xfrm>
                <a:off x="548394" y="2046085"/>
                <a:ext cx="1320800" cy="553834"/>
              </a:xfrm>
              <a:prstGeom prst="rect">
                <a:avLst/>
              </a:prstGeom>
              <a:solidFill>
                <a:srgbClr val="006A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Microsoft YaHei" charset="-122"/>
                    <a:ea typeface="Microsoft YaHei" charset="-122"/>
                    <a:cs typeface="Microsoft YaHei" charset="-122"/>
                  </a:rPr>
                  <a:t>社交关系</a:t>
                </a:r>
                <a:r>
                  <a:rPr lang="zh-CN" altLang="en-US" sz="1600" dirty="0">
                    <a:latin typeface="Microsoft YaHei" charset="-122"/>
                    <a:ea typeface="Microsoft YaHei" charset="-122"/>
                    <a:cs typeface="Microsoft YaHei" charset="-122"/>
                  </a:rPr>
                  <a:t>链</a:t>
                </a:r>
              </a:p>
            </p:txBody>
          </p:sp>
          <p:sp>
            <p:nvSpPr>
              <p:cNvPr id="25" name="矩形 7"/>
              <p:cNvSpPr/>
              <p:nvPr/>
            </p:nvSpPr>
            <p:spPr>
              <a:xfrm>
                <a:off x="3847536" y="2049297"/>
                <a:ext cx="1320800" cy="553834"/>
              </a:xfrm>
              <a:prstGeom prst="rect">
                <a:avLst/>
              </a:prstGeom>
              <a:solidFill>
                <a:srgbClr val="006A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Microsoft YaHei" charset="-122"/>
                    <a:ea typeface="Microsoft YaHei" charset="-122"/>
                    <a:cs typeface="Microsoft YaHei" charset="-122"/>
                  </a:rPr>
                  <a:t>支付</a:t>
                </a:r>
                <a:r>
                  <a:rPr lang="zh-CN" altLang="en-US" sz="1600" dirty="0" smtClean="0">
                    <a:latin typeface="Microsoft YaHei" charset="-122"/>
                    <a:ea typeface="Microsoft YaHei" charset="-122"/>
                    <a:cs typeface="Microsoft YaHei" charset="-122"/>
                  </a:rPr>
                  <a:t>信息</a:t>
                </a:r>
                <a:endParaRPr lang="zh-CN" altLang="en-US" sz="1600" dirty="0">
                  <a:latin typeface="Microsoft YaHei" charset="-122"/>
                  <a:ea typeface="Microsoft YaHei" charset="-122"/>
                  <a:cs typeface="Microsoft YaHei" charset="-122"/>
                </a:endParaRPr>
              </a:p>
            </p:txBody>
          </p:sp>
          <p:sp>
            <p:nvSpPr>
              <p:cNvPr id="26" name="矩形 8"/>
              <p:cNvSpPr/>
              <p:nvPr/>
            </p:nvSpPr>
            <p:spPr>
              <a:xfrm>
                <a:off x="2199055" y="2057419"/>
                <a:ext cx="1320800" cy="553834"/>
              </a:xfrm>
              <a:prstGeom prst="rect">
                <a:avLst/>
              </a:prstGeom>
              <a:solidFill>
                <a:srgbClr val="006A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Microsoft YaHei" charset="-122"/>
                    <a:ea typeface="Microsoft YaHei" charset="-122"/>
                    <a:cs typeface="Microsoft YaHei" charset="-122"/>
                  </a:rPr>
                  <a:t>用户画像</a:t>
                </a:r>
              </a:p>
            </p:txBody>
          </p:sp>
          <p:sp>
            <p:nvSpPr>
              <p:cNvPr id="27" name="矩形 9"/>
              <p:cNvSpPr/>
              <p:nvPr/>
            </p:nvSpPr>
            <p:spPr>
              <a:xfrm>
                <a:off x="5496017" y="2046085"/>
                <a:ext cx="1320800" cy="553834"/>
              </a:xfrm>
              <a:prstGeom prst="rect">
                <a:avLst/>
              </a:prstGeom>
              <a:solidFill>
                <a:srgbClr val="006A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Microsoft YaHei" charset="-122"/>
                    <a:ea typeface="Microsoft YaHei" charset="-122"/>
                    <a:cs typeface="Microsoft YaHei" charset="-122"/>
                  </a:rPr>
                  <a:t>生活习惯</a:t>
                </a:r>
              </a:p>
            </p:txBody>
          </p:sp>
          <p:sp>
            <p:nvSpPr>
              <p:cNvPr id="28" name="矩形 11"/>
              <p:cNvSpPr/>
              <p:nvPr/>
            </p:nvSpPr>
            <p:spPr>
              <a:xfrm>
                <a:off x="544746" y="2670246"/>
                <a:ext cx="1320800" cy="553834"/>
              </a:xfrm>
              <a:prstGeom prst="rect">
                <a:avLst/>
              </a:prstGeom>
              <a:solidFill>
                <a:srgbClr val="006A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Microsoft YaHei" charset="-122"/>
                    <a:ea typeface="Microsoft YaHei" charset="-122"/>
                    <a:cs typeface="Microsoft YaHei" charset="-122"/>
                  </a:rPr>
                  <a:t>设备信息</a:t>
                </a:r>
              </a:p>
            </p:txBody>
          </p:sp>
          <p:sp>
            <p:nvSpPr>
              <p:cNvPr id="29" name="矩形 46"/>
              <p:cNvSpPr/>
              <p:nvPr/>
            </p:nvSpPr>
            <p:spPr>
              <a:xfrm>
                <a:off x="2198703" y="2670952"/>
                <a:ext cx="1320800" cy="553834"/>
              </a:xfrm>
              <a:prstGeom prst="rect">
                <a:avLst/>
              </a:prstGeom>
              <a:solidFill>
                <a:srgbClr val="006A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Microsoft YaHei" charset="-122"/>
                    <a:ea typeface="Microsoft YaHei" charset="-122"/>
                    <a:cs typeface="Microsoft YaHei" charset="-122"/>
                  </a:rPr>
                  <a:t>运营商数据</a:t>
                </a:r>
                <a:endParaRPr lang="zh-CN" altLang="en-US" sz="1600" dirty="0">
                  <a:latin typeface="Microsoft YaHei" charset="-122"/>
                  <a:ea typeface="Microsoft YaHei" charset="-122"/>
                  <a:cs typeface="Microsoft YaHei" charset="-122"/>
                </a:endParaRPr>
              </a:p>
            </p:txBody>
          </p:sp>
          <p:sp>
            <p:nvSpPr>
              <p:cNvPr id="30" name="矩形 47"/>
              <p:cNvSpPr/>
              <p:nvPr/>
            </p:nvSpPr>
            <p:spPr>
              <a:xfrm>
                <a:off x="5497845" y="2674164"/>
                <a:ext cx="1320800" cy="553834"/>
              </a:xfrm>
              <a:prstGeom prst="rect">
                <a:avLst/>
              </a:prstGeom>
              <a:solidFill>
                <a:srgbClr val="006A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Microsoft YaHei" charset="-122"/>
                    <a:ea typeface="Microsoft YaHei" charset="-122"/>
                    <a:cs typeface="Microsoft YaHei" charset="-122"/>
                  </a:rPr>
                  <a:t>拖库数据</a:t>
                </a:r>
                <a:endParaRPr lang="zh-CN" altLang="en-US" sz="1600" dirty="0">
                  <a:latin typeface="Microsoft YaHei" charset="-122"/>
                  <a:ea typeface="Microsoft YaHei" charset="-122"/>
                  <a:cs typeface="Microsoft YaHei" charset="-122"/>
                </a:endParaRPr>
              </a:p>
            </p:txBody>
          </p:sp>
          <p:sp>
            <p:nvSpPr>
              <p:cNvPr id="31" name="矩形 48"/>
              <p:cNvSpPr/>
              <p:nvPr/>
            </p:nvSpPr>
            <p:spPr>
              <a:xfrm>
                <a:off x="3849364" y="2682286"/>
                <a:ext cx="1320800" cy="553834"/>
              </a:xfrm>
              <a:prstGeom prst="rect">
                <a:avLst/>
              </a:prstGeom>
              <a:solidFill>
                <a:srgbClr val="006A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Microsoft YaHei" charset="-122"/>
                    <a:ea typeface="Microsoft YaHei" charset="-122"/>
                    <a:cs typeface="Microsoft YaHei" charset="-122"/>
                  </a:rPr>
                  <a:t>黑产数据</a:t>
                </a:r>
                <a:endParaRPr lang="zh-CN" altLang="en-US" sz="1600" dirty="0">
                  <a:latin typeface="Microsoft YaHei" charset="-122"/>
                  <a:ea typeface="Microsoft YaHei" charset="-122"/>
                  <a:cs typeface="Microsoft YaHei" charset="-122"/>
                </a:endParaRPr>
              </a:p>
            </p:txBody>
          </p:sp>
        </p:grpSp>
        <p:sp>
          <p:nvSpPr>
            <p:cNvPr id="32" name="文本框 2"/>
            <p:cNvSpPr txBox="1"/>
            <p:nvPr/>
          </p:nvSpPr>
          <p:spPr>
            <a:xfrm>
              <a:off x="3510694" y="5845586"/>
              <a:ext cx="1210588" cy="400110"/>
            </a:xfrm>
            <a:prstGeom prst="rect">
              <a:avLst/>
            </a:prstGeom>
            <a:noFill/>
          </p:spPr>
          <p:txBody>
            <a:bodyPr wrap="none" rtlCol="0">
              <a:spAutoFit/>
            </a:bodyPr>
            <a:lstStyle/>
            <a:p>
              <a:r>
                <a:rPr lang="zh-CN" altLang="en-US" sz="2000" b="1" dirty="0" smtClean="0">
                  <a:solidFill>
                    <a:srgbClr val="006EFF"/>
                  </a:solidFill>
                  <a:latin typeface="Microsoft YaHei" charset="-122"/>
                  <a:ea typeface="Microsoft YaHei" charset="-122"/>
                  <a:cs typeface="Microsoft YaHei" charset="-122"/>
                </a:rPr>
                <a:t>消费贷 √</a:t>
              </a:r>
              <a:endParaRPr lang="zh-CN" altLang="en-US" sz="2000" b="1" dirty="0">
                <a:solidFill>
                  <a:srgbClr val="006EFF"/>
                </a:solidFill>
                <a:latin typeface="Microsoft YaHei" charset="-122"/>
                <a:ea typeface="Microsoft YaHei" charset="-122"/>
                <a:cs typeface="Microsoft YaHei" charset="-122"/>
              </a:endParaRPr>
            </a:p>
          </p:txBody>
        </p:sp>
        <p:sp>
          <p:nvSpPr>
            <p:cNvPr id="33" name="文本框 51"/>
            <p:cNvSpPr txBox="1"/>
            <p:nvPr/>
          </p:nvSpPr>
          <p:spPr>
            <a:xfrm>
              <a:off x="6514460" y="5827840"/>
              <a:ext cx="1390124" cy="400110"/>
            </a:xfrm>
            <a:prstGeom prst="rect">
              <a:avLst/>
            </a:prstGeom>
            <a:noFill/>
          </p:spPr>
          <p:txBody>
            <a:bodyPr wrap="none" rtlCol="0">
              <a:spAutoFit/>
            </a:bodyPr>
            <a:lstStyle/>
            <a:p>
              <a:r>
                <a:rPr lang="zh-CN" altLang="en-US" sz="2000" b="1" dirty="0" smtClean="0">
                  <a:solidFill>
                    <a:srgbClr val="006EFF"/>
                  </a:solidFill>
                  <a:latin typeface="Microsoft YaHei" charset="-122"/>
                  <a:ea typeface="Microsoft YaHei" charset="-122"/>
                  <a:cs typeface="Microsoft YaHei" charset="-122"/>
                </a:rPr>
                <a:t>移动支付√</a:t>
              </a:r>
              <a:endParaRPr lang="zh-CN" altLang="en-US" sz="2000" b="1" dirty="0">
                <a:solidFill>
                  <a:srgbClr val="006EFF"/>
                </a:solidFill>
                <a:latin typeface="Microsoft YaHei" charset="-122"/>
                <a:ea typeface="Microsoft YaHei" charset="-122"/>
                <a:cs typeface="Microsoft YaHei" charset="-122"/>
              </a:endParaRPr>
            </a:p>
          </p:txBody>
        </p:sp>
        <p:sp>
          <p:nvSpPr>
            <p:cNvPr id="34" name="文本框 52"/>
            <p:cNvSpPr txBox="1"/>
            <p:nvPr/>
          </p:nvSpPr>
          <p:spPr>
            <a:xfrm>
              <a:off x="4740698" y="5827840"/>
              <a:ext cx="1723549" cy="400110"/>
            </a:xfrm>
            <a:prstGeom prst="rect">
              <a:avLst/>
            </a:prstGeom>
            <a:noFill/>
          </p:spPr>
          <p:txBody>
            <a:bodyPr wrap="none" rtlCol="0">
              <a:spAutoFit/>
            </a:bodyPr>
            <a:lstStyle/>
            <a:p>
              <a:r>
                <a:rPr lang="zh-CN" altLang="en-US" sz="2000" b="1" dirty="0" smtClean="0">
                  <a:solidFill>
                    <a:srgbClr val="006EFF"/>
                  </a:solidFill>
                  <a:latin typeface="Microsoft YaHei" charset="-122"/>
                  <a:ea typeface="Microsoft YaHei" charset="-122"/>
                  <a:cs typeface="Microsoft YaHei" charset="-122"/>
                </a:rPr>
                <a:t>互联网营销 √</a:t>
              </a:r>
              <a:endParaRPr lang="zh-CN" altLang="en-US" sz="2000" b="1" dirty="0">
                <a:solidFill>
                  <a:srgbClr val="006EFF"/>
                </a:solidFill>
                <a:latin typeface="Microsoft YaHei" charset="-122"/>
                <a:ea typeface="Microsoft YaHei" charset="-122"/>
                <a:cs typeface="Microsoft YaHei" charset="-122"/>
              </a:endParaRPr>
            </a:p>
          </p:txBody>
        </p:sp>
        <p:sp>
          <p:nvSpPr>
            <p:cNvPr id="35" name="文本框 2"/>
            <p:cNvSpPr txBox="1"/>
            <p:nvPr/>
          </p:nvSpPr>
          <p:spPr>
            <a:xfrm>
              <a:off x="775792" y="5827840"/>
              <a:ext cx="2723823" cy="400110"/>
            </a:xfrm>
            <a:prstGeom prst="rect">
              <a:avLst/>
            </a:prstGeom>
            <a:noFill/>
          </p:spPr>
          <p:txBody>
            <a:bodyPr wrap="none" rtlCol="0">
              <a:spAutoFit/>
            </a:bodyPr>
            <a:lstStyle/>
            <a:p>
              <a:r>
                <a:rPr lang="zh-CN" altLang="en-US" sz="2000" b="1" dirty="0">
                  <a:latin typeface="Microsoft YaHei" charset="-122"/>
                  <a:ea typeface="Microsoft YaHei" charset="-122"/>
                  <a:cs typeface="Microsoft YaHei" charset="-122"/>
                </a:rPr>
                <a:t>应用</a:t>
              </a:r>
              <a:r>
                <a:rPr lang="zh-CN" altLang="en-US" sz="2000" b="1" dirty="0" smtClean="0">
                  <a:latin typeface="Microsoft YaHei" charset="-122"/>
                  <a:ea typeface="Microsoft YaHei" charset="-122"/>
                  <a:cs typeface="Microsoft YaHei" charset="-122"/>
                </a:rPr>
                <a:t>场景：   </a:t>
              </a:r>
              <a:r>
                <a:rPr lang="zh-CN" altLang="en-US" sz="2000" b="1" dirty="0" smtClean="0">
                  <a:solidFill>
                    <a:srgbClr val="006EFF"/>
                  </a:solidFill>
                  <a:latin typeface="Microsoft YaHei" charset="-122"/>
                  <a:ea typeface="Microsoft YaHei" charset="-122"/>
                  <a:cs typeface="Microsoft YaHei" charset="-122"/>
                </a:rPr>
                <a:t>小微贷 √</a:t>
              </a:r>
              <a:endParaRPr lang="zh-CN" altLang="en-US" sz="2000" b="1" dirty="0">
                <a:solidFill>
                  <a:srgbClr val="006EFF"/>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263989269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1"/>
          <p:cNvSpPr>
            <a:spLocks noGrp="1"/>
          </p:cNvSpPr>
          <p:nvPr>
            <p:ph type="title"/>
          </p:nvPr>
        </p:nvSpPr>
        <p:spPr>
          <a:xfrm>
            <a:off x="476250" y="476250"/>
            <a:ext cx="10515600" cy="569913"/>
          </a:xfrm>
        </p:spPr>
        <p:txBody>
          <a:bodyPr/>
          <a:lstStyle/>
          <a:p>
            <a:r>
              <a:rPr lang="zh-CN" altLang="en-US" dirty="0" smtClean="0"/>
              <a:t>精准营销推介方案</a:t>
            </a:r>
          </a:p>
        </p:txBody>
      </p:sp>
      <p:grpSp>
        <p:nvGrpSpPr>
          <p:cNvPr id="2" name="Group 1"/>
          <p:cNvGrpSpPr/>
          <p:nvPr/>
        </p:nvGrpSpPr>
        <p:grpSpPr>
          <a:xfrm>
            <a:off x="369857" y="1088968"/>
            <a:ext cx="11844097" cy="4950056"/>
            <a:chOff x="369857" y="1088968"/>
            <a:chExt cx="11844097" cy="4950056"/>
          </a:xfrm>
        </p:grpSpPr>
        <p:sp>
          <p:nvSpPr>
            <p:cNvPr id="3" name="文本框 4"/>
            <p:cNvSpPr txBox="1"/>
            <p:nvPr/>
          </p:nvSpPr>
          <p:spPr>
            <a:xfrm>
              <a:off x="1186907" y="1088968"/>
              <a:ext cx="6647974" cy="369332"/>
            </a:xfrm>
            <a:prstGeom prst="rect">
              <a:avLst/>
            </a:prstGeom>
            <a:noFill/>
          </p:spPr>
          <p:txBody>
            <a:bodyPr wrap="none" rtlCol="0">
              <a:spAutoFit/>
            </a:bodyPr>
            <a:lstStyle/>
            <a:p>
              <a:r>
                <a:rPr lang="zh-CN" altLang="en-US" dirty="0" smtClean="0">
                  <a:latin typeface="Microsoft YaHei" charset="-122"/>
                  <a:ea typeface="Microsoft YaHei" charset="-122"/>
                  <a:cs typeface="Microsoft YaHei" charset="-122"/>
                </a:rPr>
                <a:t>脱离网点拓客，面向互联网海量用户，实现千人千面的精准营销</a:t>
              </a:r>
              <a:endParaRPr lang="zh-CN" altLang="en-US" dirty="0">
                <a:latin typeface="Microsoft YaHei" charset="-122"/>
                <a:ea typeface="Microsoft YaHei" charset="-122"/>
                <a:cs typeface="Microsoft YaHei" charset="-122"/>
              </a:endParaRPr>
            </a:p>
          </p:txBody>
        </p:sp>
        <p:grpSp>
          <p:nvGrpSpPr>
            <p:cNvPr id="4" name="组合 17"/>
            <p:cNvGrpSpPr/>
            <p:nvPr/>
          </p:nvGrpSpPr>
          <p:grpSpPr>
            <a:xfrm>
              <a:off x="3967790" y="4874553"/>
              <a:ext cx="1107996" cy="1164471"/>
              <a:chOff x="5365418" y="3786921"/>
              <a:chExt cx="1107996" cy="1164471"/>
            </a:xfrm>
          </p:grpSpPr>
          <p:pic>
            <p:nvPicPr>
              <p:cNvPr id="5" name="图片 14"/>
              <p:cNvPicPr>
                <a:picLocks noChangeAspect="1"/>
              </p:cNvPicPr>
              <p:nvPr/>
            </p:nvPicPr>
            <p:blipFill rotWithShape="1">
              <a:blip r:embed="rId2">
                <a:extLst>
                  <a:ext uri="{28A0092B-C50C-407E-A947-70E740481C1C}">
                    <a14:useLocalDpi xmlns:a14="http://schemas.microsoft.com/office/drawing/2010/main" val="0"/>
                  </a:ext>
                </a:extLst>
              </a:blip>
              <a:srcRect r="65599"/>
              <a:stretch/>
            </p:blipFill>
            <p:spPr>
              <a:xfrm>
                <a:off x="5447928" y="3786921"/>
                <a:ext cx="942977" cy="856600"/>
              </a:xfrm>
              <a:prstGeom prst="rect">
                <a:avLst/>
              </a:prstGeom>
            </p:spPr>
          </p:pic>
          <p:sp>
            <p:nvSpPr>
              <p:cNvPr id="6" name="文本框 19"/>
              <p:cNvSpPr txBox="1"/>
              <p:nvPr/>
            </p:nvSpPr>
            <p:spPr>
              <a:xfrm>
                <a:off x="5365418" y="4674393"/>
                <a:ext cx="1107996" cy="276999"/>
              </a:xfrm>
              <a:prstGeom prst="rect">
                <a:avLst/>
              </a:prstGeom>
              <a:noFill/>
            </p:spPr>
            <p:txBody>
              <a:bodyPr wrap="none" rtlCol="0">
                <a:spAutoFit/>
              </a:bodyPr>
              <a:lstStyle/>
              <a:p>
                <a:r>
                  <a:rPr lang="zh-CN" altLang="en-US" sz="1200" dirty="0" smtClean="0">
                    <a:solidFill>
                      <a:schemeClr val="tx1">
                        <a:lumMod val="75000"/>
                        <a:lumOff val="25000"/>
                      </a:schemeClr>
                    </a:solidFill>
                    <a:latin typeface="Microsoft YaHei" charset="-122"/>
                    <a:ea typeface="Microsoft YaHei" charset="-122"/>
                    <a:cs typeface="Microsoft YaHei" charset="-122"/>
                  </a:rPr>
                  <a:t>腾讯社交广告</a:t>
                </a:r>
                <a:endParaRPr lang="zh-CN" altLang="en-US" sz="1200" dirty="0">
                  <a:solidFill>
                    <a:schemeClr val="tx1">
                      <a:lumMod val="75000"/>
                      <a:lumOff val="25000"/>
                    </a:schemeClr>
                  </a:solidFill>
                  <a:latin typeface="Microsoft YaHei" charset="-122"/>
                  <a:ea typeface="Microsoft YaHei" charset="-122"/>
                  <a:cs typeface="Microsoft YaHei" charset="-122"/>
                </a:endParaRPr>
              </a:p>
            </p:txBody>
          </p:sp>
        </p:grpSp>
        <p:pic>
          <p:nvPicPr>
            <p:cNvPr id="7" name="Picture 6" descr="“QQ”的图片搜索结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6114" y="2061334"/>
              <a:ext cx="728776" cy="7287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微信”的图片搜索结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85520" y="1964217"/>
              <a:ext cx="923010" cy="923010"/>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250" y="2931349"/>
              <a:ext cx="847151" cy="67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10" name="Picture 6"/>
            <p:cNvPicPr>
              <a:picLocks noChangeAspect="1" noChangeArrowheads="1"/>
            </p:cNvPicPr>
            <p:nvPr/>
          </p:nvPicPr>
          <p:blipFill rotWithShape="1">
            <a:blip r:embed="rId6">
              <a:extLst>
                <a:ext uri="{28A0092B-C50C-407E-A947-70E740481C1C}">
                  <a14:useLocalDpi xmlns:a14="http://schemas.microsoft.com/office/drawing/2010/main" val="0"/>
                </a:ext>
              </a:extLst>
            </a:blip>
            <a:srcRect b="34702"/>
            <a:stretch/>
          </p:blipFill>
          <p:spPr bwMode="auto">
            <a:xfrm>
              <a:off x="427732" y="4654781"/>
              <a:ext cx="957787"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11" name="图片 3"/>
            <p:cNvPicPr>
              <a:picLocks noChangeAspect="1" noChangeArrowheads="1"/>
            </p:cNvPicPr>
            <p:nvPr/>
          </p:nvPicPr>
          <p:blipFill>
            <a:blip r:embed="rId7">
              <a:extLst>
                <a:ext uri="{28A0092B-C50C-407E-A947-70E740481C1C}">
                  <a14:useLocalDpi xmlns:a14="http://schemas.microsoft.com/office/drawing/2010/main" val="0"/>
                </a:ext>
              </a:extLst>
            </a:blip>
            <a:srcRect t="16640"/>
            <a:stretch>
              <a:fillRect/>
            </a:stretch>
          </p:blipFill>
          <p:spPr bwMode="auto">
            <a:xfrm>
              <a:off x="394689" y="3758039"/>
              <a:ext cx="1792913"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12" name="图片 2"/>
            <p:cNvPicPr>
              <a:picLocks noChangeAspect="1" noChangeArrowheads="1"/>
            </p:cNvPicPr>
            <p:nvPr/>
          </p:nvPicPr>
          <p:blipFill rotWithShape="1">
            <a:blip r:embed="rId8" cstate="print">
              <a:clrChange>
                <a:clrFrom>
                  <a:srgbClr val="F6F6F9"/>
                </a:clrFrom>
                <a:clrTo>
                  <a:srgbClr val="F6F6F9">
                    <a:alpha val="0"/>
                  </a:srgbClr>
                </a:clrTo>
              </a:clrChange>
              <a:extLst>
                <a:ext uri="{28A0092B-C50C-407E-A947-70E740481C1C}">
                  <a14:useLocalDpi xmlns:a14="http://schemas.microsoft.com/office/drawing/2010/main" val="0"/>
                </a:ext>
              </a:extLst>
            </a:blip>
            <a:srcRect t="-6868" r="59808" b="-1"/>
            <a:stretch/>
          </p:blipFill>
          <p:spPr bwMode="auto">
            <a:xfrm>
              <a:off x="1425783" y="2876143"/>
              <a:ext cx="678912" cy="652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13" name="文本框 24"/>
            <p:cNvSpPr txBox="1"/>
            <p:nvPr/>
          </p:nvSpPr>
          <p:spPr>
            <a:xfrm>
              <a:off x="369857" y="5526197"/>
              <a:ext cx="2031325" cy="369332"/>
            </a:xfrm>
            <a:prstGeom prst="rect">
              <a:avLst/>
            </a:prstGeom>
            <a:noFill/>
          </p:spPr>
          <p:txBody>
            <a:bodyPr wrap="none" rtlCol="0">
              <a:spAutoFit/>
            </a:bodyPr>
            <a:lstStyle/>
            <a:p>
              <a:r>
                <a:rPr lang="zh-CN" altLang="en-US" dirty="0" smtClean="0">
                  <a:latin typeface="Microsoft YaHei" charset="-122"/>
                  <a:ea typeface="Microsoft YaHei" charset="-122"/>
                  <a:cs typeface="Microsoft YaHei" charset="-122"/>
                </a:rPr>
                <a:t>腾讯海量自有数据</a:t>
              </a:r>
              <a:endParaRPr lang="zh-CN" altLang="en-US" dirty="0">
                <a:latin typeface="Microsoft YaHei" charset="-122"/>
                <a:ea typeface="Microsoft YaHei" charset="-122"/>
                <a:cs typeface="Microsoft YaHei" charset="-122"/>
              </a:endParaRPr>
            </a:p>
          </p:txBody>
        </p:sp>
        <p:pic>
          <p:nvPicPr>
            <p:cNvPr id="14"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23401" y="4618480"/>
              <a:ext cx="760947" cy="667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15" name="右箭头 28"/>
            <p:cNvSpPr/>
            <p:nvPr/>
          </p:nvSpPr>
          <p:spPr>
            <a:xfrm>
              <a:off x="2774869" y="3598468"/>
              <a:ext cx="720080" cy="489516"/>
            </a:xfrm>
            <a:prstGeom prst="rightArrow">
              <a:avLst/>
            </a:prstGeom>
            <a:noFill/>
            <a:ln w="25400">
              <a:solidFill>
                <a:srgbClr val="0073F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icrosoft YaHei" charset="-122"/>
                <a:ea typeface="Microsoft YaHei" charset="-122"/>
                <a:cs typeface="Microsoft YaHei" charset="-122"/>
              </a:endParaRPr>
            </a:p>
          </p:txBody>
        </p:sp>
        <p:sp>
          <p:nvSpPr>
            <p:cNvPr id="16" name="右箭头 41"/>
            <p:cNvSpPr/>
            <p:nvPr/>
          </p:nvSpPr>
          <p:spPr>
            <a:xfrm>
              <a:off x="2774869" y="5065710"/>
              <a:ext cx="720080" cy="489516"/>
            </a:xfrm>
            <a:prstGeom prst="rightArrow">
              <a:avLst/>
            </a:prstGeom>
            <a:noFill/>
            <a:ln w="25400">
              <a:solidFill>
                <a:srgbClr val="0073F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icrosoft YaHei" charset="-122"/>
                <a:ea typeface="Microsoft YaHei" charset="-122"/>
                <a:cs typeface="Microsoft YaHei" charset="-122"/>
              </a:endParaRPr>
            </a:p>
          </p:txBody>
        </p:sp>
        <p:sp>
          <p:nvSpPr>
            <p:cNvPr id="17" name="右箭头 42"/>
            <p:cNvSpPr/>
            <p:nvPr/>
          </p:nvSpPr>
          <p:spPr>
            <a:xfrm>
              <a:off x="2774869" y="2131226"/>
              <a:ext cx="720080" cy="489516"/>
            </a:xfrm>
            <a:prstGeom prst="rightArrow">
              <a:avLst/>
            </a:prstGeom>
            <a:noFill/>
            <a:ln w="25400">
              <a:solidFill>
                <a:srgbClr val="0073F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icrosoft YaHei" charset="-122"/>
                <a:ea typeface="Microsoft YaHei" charset="-122"/>
                <a:cs typeface="Microsoft YaHei" charset="-122"/>
              </a:endParaRPr>
            </a:p>
          </p:txBody>
        </p:sp>
        <p:grpSp>
          <p:nvGrpSpPr>
            <p:cNvPr id="18" name="组合 50"/>
            <p:cNvGrpSpPr/>
            <p:nvPr/>
          </p:nvGrpSpPr>
          <p:grpSpPr>
            <a:xfrm>
              <a:off x="3708563" y="1448244"/>
              <a:ext cx="8162350" cy="1523135"/>
              <a:chOff x="3708563" y="1448244"/>
              <a:chExt cx="8162350" cy="1523135"/>
            </a:xfrm>
          </p:grpSpPr>
          <p:grpSp>
            <p:nvGrpSpPr>
              <p:cNvPr id="19" name="组合 15"/>
              <p:cNvGrpSpPr/>
              <p:nvPr/>
            </p:nvGrpSpPr>
            <p:grpSpPr>
              <a:xfrm>
                <a:off x="3708563" y="1448244"/>
                <a:ext cx="1626450" cy="1523135"/>
                <a:chOff x="983433" y="3429001"/>
                <a:chExt cx="1626450" cy="1523135"/>
              </a:xfrm>
            </p:grpSpPr>
            <p:pic>
              <p:nvPicPr>
                <p:cNvPr id="25" name="Picture 4" descr="https://mc.qcloudimg.com/static/img/56146aae8a79c5ada83bab83f55dee99/IR-pc-png-218.png"/>
                <p:cNvPicPr>
                  <a:picLocks noChangeAspect="1" noChangeArrowheads="1"/>
                </p:cNvPicPr>
                <p:nvPr/>
              </p:nvPicPr>
              <p:blipFill rotWithShape="1">
                <a:blip r:embed="rId10">
                  <a:extLst>
                    <a:ext uri="{28A0092B-C50C-407E-A947-70E740481C1C}">
                      <a14:useLocalDpi xmlns:a14="http://schemas.microsoft.com/office/drawing/2010/main" val="0"/>
                    </a:ext>
                  </a:extLst>
                </a:blip>
                <a:srcRect b="20309"/>
                <a:stretch/>
              </p:blipFill>
              <p:spPr bwMode="auto">
                <a:xfrm>
                  <a:off x="983433" y="3429001"/>
                  <a:ext cx="1626450" cy="1296143"/>
                </a:xfrm>
                <a:prstGeom prst="rect">
                  <a:avLst/>
                </a:prstGeom>
                <a:noFill/>
                <a:extLst>
                  <a:ext uri="{909E8E84-426E-40DD-AFC4-6F175D3DCCD1}">
                    <a14:hiddenFill xmlns:a14="http://schemas.microsoft.com/office/drawing/2010/main">
                      <a:solidFill>
                        <a:srgbClr val="FFFFFF"/>
                      </a:solidFill>
                    </a14:hiddenFill>
                  </a:ext>
                </a:extLst>
              </p:spPr>
            </p:pic>
            <p:sp>
              <p:nvSpPr>
                <p:cNvPr id="26" name="文本框 11"/>
                <p:cNvSpPr txBox="1"/>
                <p:nvPr/>
              </p:nvSpPr>
              <p:spPr>
                <a:xfrm>
                  <a:off x="1242660" y="4675137"/>
                  <a:ext cx="1107996" cy="276999"/>
                </a:xfrm>
                <a:prstGeom prst="rect">
                  <a:avLst/>
                </a:prstGeom>
                <a:noFill/>
              </p:spPr>
              <p:txBody>
                <a:bodyPr wrap="none" rtlCol="0">
                  <a:spAutoFit/>
                </a:bodyPr>
                <a:lstStyle/>
                <a:p>
                  <a:r>
                    <a:rPr lang="zh-CN" altLang="en-US" sz="1200" dirty="0" smtClean="0">
                      <a:solidFill>
                        <a:schemeClr val="tx1">
                          <a:lumMod val="75000"/>
                          <a:lumOff val="25000"/>
                        </a:schemeClr>
                      </a:solidFill>
                      <a:latin typeface="Microsoft YaHei" charset="-122"/>
                      <a:ea typeface="Microsoft YaHei" charset="-122"/>
                      <a:cs typeface="Microsoft YaHei" charset="-122"/>
                    </a:rPr>
                    <a:t>精准推荐引擎</a:t>
                  </a:r>
                  <a:endParaRPr lang="zh-CN" altLang="en-US" sz="1200" dirty="0">
                    <a:solidFill>
                      <a:schemeClr val="tx1">
                        <a:lumMod val="75000"/>
                        <a:lumOff val="25000"/>
                      </a:schemeClr>
                    </a:solidFill>
                    <a:latin typeface="Microsoft YaHei" charset="-122"/>
                    <a:ea typeface="Microsoft YaHei" charset="-122"/>
                    <a:cs typeface="Microsoft YaHei" charset="-122"/>
                  </a:endParaRPr>
                </a:p>
              </p:txBody>
            </p:sp>
          </p:grpSp>
          <p:cxnSp>
            <p:nvCxnSpPr>
              <p:cNvPr id="20" name="直接连接符 40"/>
              <p:cNvCxnSpPr/>
              <p:nvPr/>
            </p:nvCxnSpPr>
            <p:spPr>
              <a:xfrm>
                <a:off x="5335013" y="2276872"/>
                <a:ext cx="688979"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文本框 46"/>
              <p:cNvSpPr txBox="1"/>
              <p:nvPr/>
            </p:nvSpPr>
            <p:spPr>
              <a:xfrm>
                <a:off x="6240016" y="1700581"/>
                <a:ext cx="1858201" cy="1089529"/>
              </a:xfrm>
              <a:prstGeom prst="rect">
                <a:avLst/>
              </a:prstGeom>
              <a:noFill/>
            </p:spPr>
            <p:txBody>
              <a:bodyPr wrap="none" rtlCol="0">
                <a:spAutoFit/>
              </a:bodyPr>
              <a:lstStyle/>
              <a:p>
                <a:pPr marL="285750" indent="-285750">
                  <a:lnSpc>
                    <a:spcPct val="120000"/>
                  </a:lnSpc>
                  <a:buFont typeface="Arial" panose="020B0604020202020204" pitchFamily="34" charset="0"/>
                  <a:buChar char="•"/>
                </a:pPr>
                <a:r>
                  <a:rPr lang="zh-CN" altLang="en-US" dirty="0">
                    <a:solidFill>
                      <a:srgbClr val="006DE8"/>
                    </a:solidFill>
                    <a:latin typeface="Microsoft YaHei" charset="-122"/>
                    <a:ea typeface="Microsoft YaHei" charset="-122"/>
                    <a:cs typeface="Microsoft YaHei" charset="-122"/>
                  </a:rPr>
                  <a:t>精准放贷</a:t>
                </a:r>
              </a:p>
              <a:p>
                <a:pPr marL="285750" indent="-285750">
                  <a:lnSpc>
                    <a:spcPct val="120000"/>
                  </a:lnSpc>
                  <a:buFont typeface="Arial" panose="020B0604020202020204" pitchFamily="34" charset="0"/>
                  <a:buChar char="•"/>
                </a:pPr>
                <a:r>
                  <a:rPr lang="zh-CN" altLang="en-US" dirty="0" smtClean="0">
                    <a:solidFill>
                      <a:srgbClr val="006DE8"/>
                    </a:solidFill>
                    <a:latin typeface="Microsoft YaHei" charset="-122"/>
                    <a:ea typeface="Microsoft YaHei" charset="-122"/>
                    <a:cs typeface="Microsoft YaHei" charset="-122"/>
                  </a:rPr>
                  <a:t>产品直销推荐</a:t>
                </a:r>
                <a:endParaRPr lang="en-US" altLang="zh-CN" dirty="0" smtClean="0">
                  <a:solidFill>
                    <a:srgbClr val="006DE8"/>
                  </a:solidFill>
                  <a:latin typeface="Microsoft YaHei" charset="-122"/>
                  <a:ea typeface="Microsoft YaHei" charset="-122"/>
                  <a:cs typeface="Microsoft YaHei" charset="-122"/>
                </a:endParaRPr>
              </a:p>
              <a:p>
                <a:pPr marL="285750" indent="-285750">
                  <a:lnSpc>
                    <a:spcPct val="120000"/>
                  </a:lnSpc>
                  <a:buFont typeface="Arial" panose="020B0604020202020204" pitchFamily="34" charset="0"/>
                  <a:buChar char="•"/>
                </a:pPr>
                <a:r>
                  <a:rPr lang="zh-CN" altLang="en-US" dirty="0" smtClean="0">
                    <a:solidFill>
                      <a:srgbClr val="006DE8"/>
                    </a:solidFill>
                    <a:latin typeface="Microsoft YaHei" charset="-122"/>
                    <a:ea typeface="Microsoft YaHei" charset="-122"/>
                    <a:cs typeface="Microsoft YaHei" charset="-122"/>
                  </a:rPr>
                  <a:t>个性化卡商城</a:t>
                </a:r>
                <a:endParaRPr lang="en-US" altLang="zh-CN" dirty="0" smtClean="0">
                  <a:solidFill>
                    <a:srgbClr val="006DE8"/>
                  </a:solidFill>
                  <a:latin typeface="Microsoft YaHei" charset="-122"/>
                  <a:ea typeface="Microsoft YaHei" charset="-122"/>
                  <a:cs typeface="Microsoft YaHei" charset="-122"/>
                </a:endParaRPr>
              </a:p>
            </p:txBody>
          </p:sp>
          <p:cxnSp>
            <p:nvCxnSpPr>
              <p:cNvPr id="22" name="直接连接符 54"/>
              <p:cNvCxnSpPr/>
              <p:nvPr/>
            </p:nvCxnSpPr>
            <p:spPr>
              <a:xfrm>
                <a:off x="8400256" y="2245345"/>
                <a:ext cx="688979" cy="0"/>
              </a:xfrm>
              <a:prstGeom prst="line">
                <a:avLst/>
              </a:prstGeom>
            </p:spPr>
            <p:style>
              <a:lnRef idx="1">
                <a:schemeClr val="accent1"/>
              </a:lnRef>
              <a:fillRef idx="0">
                <a:schemeClr val="accent1"/>
              </a:fillRef>
              <a:effectRef idx="0">
                <a:schemeClr val="accent1"/>
              </a:effectRef>
              <a:fontRef idx="minor">
                <a:schemeClr val="tx1"/>
              </a:fontRef>
            </p:style>
          </p:cxnSp>
          <p:pic>
            <p:nvPicPr>
              <p:cNvPr id="23" name="Picture 12" descr="“分期乐”的图片搜索结果"/>
              <p:cNvPicPr>
                <a:picLocks noChangeAspect="1" noChangeArrowheads="1"/>
              </p:cNvPicPr>
              <p:nvPr/>
            </p:nvPicPr>
            <p:blipFill rotWithShape="1">
              <a:blip r:embed="rId11">
                <a:extLst>
                  <a:ext uri="{28A0092B-C50C-407E-A947-70E740481C1C}">
                    <a14:useLocalDpi xmlns:a14="http://schemas.microsoft.com/office/drawing/2010/main" val="0"/>
                  </a:ext>
                </a:extLst>
              </a:blip>
              <a:srcRect r="47615"/>
              <a:stretch/>
            </p:blipFill>
            <p:spPr bwMode="auto">
              <a:xfrm>
                <a:off x="9696400" y="1520481"/>
                <a:ext cx="1852828" cy="725648"/>
              </a:xfrm>
              <a:prstGeom prst="rect">
                <a:avLst/>
              </a:prstGeom>
              <a:noFill/>
              <a:extLst>
                <a:ext uri="{909E8E84-426E-40DD-AFC4-6F175D3DCCD1}">
                  <a14:hiddenFill xmlns:a14="http://schemas.microsoft.com/office/drawing/2010/main">
                    <a:solidFill>
                      <a:srgbClr val="FFFFFF"/>
                    </a:solidFill>
                  </a14:hiddenFill>
                </a:ext>
              </a:extLst>
            </p:spPr>
          </p:pic>
          <p:sp>
            <p:nvSpPr>
              <p:cNvPr id="24" name="文本框 49"/>
              <p:cNvSpPr txBox="1"/>
              <p:nvPr/>
            </p:nvSpPr>
            <p:spPr>
              <a:xfrm>
                <a:off x="9427615" y="2228356"/>
                <a:ext cx="2443298" cy="646331"/>
              </a:xfrm>
              <a:prstGeom prst="rect">
                <a:avLst/>
              </a:prstGeom>
              <a:noFill/>
            </p:spPr>
            <p:txBody>
              <a:bodyPr wrap="none" rtlCol="0">
                <a:spAutoFit/>
              </a:bodyPr>
              <a:lstStyle/>
              <a:p>
                <a:r>
                  <a:rPr lang="zh-CN" altLang="en-US" dirty="0" smtClean="0">
                    <a:solidFill>
                      <a:srgbClr val="006DE8"/>
                    </a:solidFill>
                    <a:latin typeface="Microsoft YaHei" charset="-122"/>
                    <a:ea typeface="Microsoft YaHei" charset="-122"/>
                    <a:cs typeface="Microsoft YaHei" charset="-122"/>
                  </a:rPr>
                  <a:t>用户点击率</a:t>
                </a:r>
                <a:r>
                  <a:rPr lang="zh-CN" altLang="en-US" b="1" dirty="0" smtClean="0">
                    <a:solidFill>
                      <a:srgbClr val="006DE8"/>
                    </a:solidFill>
                    <a:latin typeface="Microsoft YaHei" charset="-122"/>
                    <a:ea typeface="Microsoft YaHei" charset="-122"/>
                    <a:cs typeface="Microsoft YaHei" charset="-122"/>
                  </a:rPr>
                  <a:t>提升</a:t>
                </a:r>
                <a:r>
                  <a:rPr lang="en-US" altLang="zh-CN" b="1" dirty="0" smtClean="0">
                    <a:solidFill>
                      <a:srgbClr val="006DE8"/>
                    </a:solidFill>
                    <a:latin typeface="Microsoft YaHei" charset="-122"/>
                    <a:ea typeface="Microsoft YaHei" charset="-122"/>
                    <a:cs typeface="Microsoft YaHei" charset="-122"/>
                  </a:rPr>
                  <a:t>106%</a:t>
                </a:r>
              </a:p>
              <a:p>
                <a:r>
                  <a:rPr lang="zh-CN" altLang="en-US" dirty="0" smtClean="0">
                    <a:solidFill>
                      <a:srgbClr val="006DE8"/>
                    </a:solidFill>
                    <a:latin typeface="Microsoft YaHei" charset="-122"/>
                    <a:ea typeface="Microsoft YaHei" charset="-122"/>
                    <a:cs typeface="Microsoft YaHei" charset="-122"/>
                  </a:rPr>
                  <a:t>用户转化率</a:t>
                </a:r>
                <a:r>
                  <a:rPr lang="zh-CN" altLang="en-US" b="1" dirty="0" smtClean="0">
                    <a:solidFill>
                      <a:srgbClr val="006DE8"/>
                    </a:solidFill>
                    <a:latin typeface="Microsoft YaHei" charset="-122"/>
                    <a:ea typeface="Microsoft YaHei" charset="-122"/>
                    <a:cs typeface="Microsoft YaHei" charset="-122"/>
                  </a:rPr>
                  <a:t>提升</a:t>
                </a:r>
                <a:r>
                  <a:rPr lang="en-US" altLang="zh-CN" b="1" dirty="0" smtClean="0">
                    <a:solidFill>
                      <a:srgbClr val="006DE8"/>
                    </a:solidFill>
                    <a:latin typeface="Microsoft YaHei" charset="-122"/>
                    <a:ea typeface="Microsoft YaHei" charset="-122"/>
                    <a:cs typeface="Microsoft YaHei" charset="-122"/>
                  </a:rPr>
                  <a:t>231%</a:t>
                </a:r>
                <a:endParaRPr lang="zh-CN" altLang="en-US" b="1" dirty="0">
                  <a:solidFill>
                    <a:srgbClr val="006DE8"/>
                  </a:solidFill>
                  <a:latin typeface="Microsoft YaHei" charset="-122"/>
                  <a:ea typeface="Microsoft YaHei" charset="-122"/>
                  <a:cs typeface="Microsoft YaHei" charset="-122"/>
                </a:endParaRPr>
              </a:p>
            </p:txBody>
          </p:sp>
        </p:grpSp>
        <p:grpSp>
          <p:nvGrpSpPr>
            <p:cNvPr id="27" name="组合 51"/>
            <p:cNvGrpSpPr/>
            <p:nvPr/>
          </p:nvGrpSpPr>
          <p:grpSpPr>
            <a:xfrm>
              <a:off x="3708563" y="3057327"/>
              <a:ext cx="8228072" cy="1522392"/>
              <a:chOff x="3708563" y="3057327"/>
              <a:chExt cx="8228072" cy="1522392"/>
            </a:xfrm>
          </p:grpSpPr>
          <p:grpSp>
            <p:nvGrpSpPr>
              <p:cNvPr id="28" name="组合 16"/>
              <p:cNvGrpSpPr/>
              <p:nvPr/>
            </p:nvGrpSpPr>
            <p:grpSpPr>
              <a:xfrm>
                <a:off x="3708563" y="3057327"/>
                <a:ext cx="1626450" cy="1522392"/>
                <a:chOff x="3143672" y="3429000"/>
                <a:chExt cx="1626450" cy="1522392"/>
              </a:xfrm>
            </p:grpSpPr>
            <p:pic>
              <p:nvPicPr>
                <p:cNvPr id="34" name="Picture 2" descr="https://mc.qcloudimg.com/static/img/a52d8b7bd45a4feae0106d4cd38e338f/DM-pc-png-218.png"/>
                <p:cNvPicPr>
                  <a:picLocks noChangeAspect="1" noChangeArrowheads="1"/>
                </p:cNvPicPr>
                <p:nvPr/>
              </p:nvPicPr>
              <p:blipFill rotWithShape="1">
                <a:blip r:embed="rId12">
                  <a:extLst>
                    <a:ext uri="{28A0092B-C50C-407E-A947-70E740481C1C}">
                      <a14:useLocalDpi xmlns:a14="http://schemas.microsoft.com/office/drawing/2010/main" val="0"/>
                    </a:ext>
                  </a:extLst>
                </a:blip>
                <a:srcRect b="20309"/>
                <a:stretch/>
              </p:blipFill>
              <p:spPr bwMode="auto">
                <a:xfrm>
                  <a:off x="3143672" y="3429000"/>
                  <a:ext cx="1626450" cy="1296144"/>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18"/>
                <p:cNvSpPr txBox="1"/>
                <p:nvPr/>
              </p:nvSpPr>
              <p:spPr>
                <a:xfrm>
                  <a:off x="3402899" y="4674393"/>
                  <a:ext cx="1107996" cy="276999"/>
                </a:xfrm>
                <a:prstGeom prst="rect">
                  <a:avLst/>
                </a:prstGeom>
                <a:noFill/>
              </p:spPr>
              <p:txBody>
                <a:bodyPr wrap="none" rtlCol="0">
                  <a:spAutoFit/>
                </a:bodyPr>
                <a:lstStyle/>
                <a:p>
                  <a:r>
                    <a:rPr lang="zh-CN" altLang="en-US" sz="1200" dirty="0" smtClean="0">
                      <a:solidFill>
                        <a:schemeClr val="tx1">
                          <a:lumMod val="75000"/>
                          <a:lumOff val="25000"/>
                        </a:schemeClr>
                      </a:solidFill>
                      <a:latin typeface="Microsoft YaHei" charset="-122"/>
                      <a:ea typeface="Microsoft YaHei" charset="-122"/>
                      <a:cs typeface="Microsoft YaHei" charset="-122"/>
                    </a:rPr>
                    <a:t>智能广告引擎</a:t>
                  </a:r>
                  <a:endParaRPr lang="zh-CN" altLang="en-US" sz="1200" dirty="0">
                    <a:solidFill>
                      <a:schemeClr val="tx1">
                        <a:lumMod val="75000"/>
                        <a:lumOff val="25000"/>
                      </a:schemeClr>
                    </a:solidFill>
                    <a:latin typeface="Microsoft YaHei" charset="-122"/>
                    <a:ea typeface="Microsoft YaHei" charset="-122"/>
                    <a:cs typeface="Microsoft YaHei" charset="-122"/>
                  </a:endParaRPr>
                </a:p>
              </p:txBody>
            </p:sp>
          </p:grpSp>
          <p:cxnSp>
            <p:nvCxnSpPr>
              <p:cNvPr id="29" name="直接连接符 58"/>
              <p:cNvCxnSpPr/>
              <p:nvPr/>
            </p:nvCxnSpPr>
            <p:spPr>
              <a:xfrm>
                <a:off x="5338236" y="3840233"/>
                <a:ext cx="688979"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文本框 59"/>
              <p:cNvSpPr txBox="1"/>
              <p:nvPr/>
            </p:nvSpPr>
            <p:spPr>
              <a:xfrm>
                <a:off x="6243239" y="3263942"/>
                <a:ext cx="1691489" cy="1089529"/>
              </a:xfrm>
              <a:prstGeom prst="rect">
                <a:avLst/>
              </a:prstGeom>
              <a:noFill/>
            </p:spPr>
            <p:txBody>
              <a:bodyPr wrap="none" rtlCol="0">
                <a:spAutoFit/>
              </a:bodyPr>
              <a:lstStyle/>
              <a:p>
                <a:pPr marL="285750" indent="-285750">
                  <a:lnSpc>
                    <a:spcPct val="120000"/>
                  </a:lnSpc>
                  <a:buFont typeface="Arial" panose="020B0604020202020204" pitchFamily="34" charset="0"/>
                  <a:buChar char="•"/>
                </a:pPr>
                <a:r>
                  <a:rPr lang="zh-CN" altLang="en-US" dirty="0" smtClean="0">
                    <a:solidFill>
                      <a:srgbClr val="006DE8"/>
                    </a:solidFill>
                    <a:latin typeface="Microsoft YaHei" charset="-122"/>
                    <a:ea typeface="Microsoft YaHei" charset="-122"/>
                    <a:cs typeface="Microsoft YaHei" charset="-122"/>
                  </a:rPr>
                  <a:t>流量优选</a:t>
                </a:r>
                <a:endParaRPr lang="zh-CN" altLang="en-US" dirty="0">
                  <a:solidFill>
                    <a:srgbClr val="006DE8"/>
                  </a:solidFill>
                  <a:latin typeface="Microsoft YaHei" charset="-122"/>
                  <a:ea typeface="Microsoft YaHei" charset="-122"/>
                  <a:cs typeface="Microsoft YaHei" charset="-122"/>
                </a:endParaRPr>
              </a:p>
              <a:p>
                <a:pPr marL="285750" indent="-285750">
                  <a:lnSpc>
                    <a:spcPct val="120000"/>
                  </a:lnSpc>
                  <a:buFont typeface="Arial" panose="020B0604020202020204" pitchFamily="34" charset="0"/>
                  <a:buChar char="•"/>
                </a:pPr>
                <a:r>
                  <a:rPr lang="zh-CN" altLang="en-US" dirty="0" smtClean="0">
                    <a:solidFill>
                      <a:srgbClr val="006DE8"/>
                    </a:solidFill>
                    <a:latin typeface="Microsoft YaHei" charset="-122"/>
                    <a:ea typeface="Microsoft YaHei" charset="-122"/>
                    <a:cs typeface="Microsoft YaHei" charset="-122"/>
                  </a:rPr>
                  <a:t>广告精选</a:t>
                </a:r>
                <a:endParaRPr lang="en-US" altLang="zh-CN" dirty="0" smtClean="0">
                  <a:solidFill>
                    <a:srgbClr val="006DE8"/>
                  </a:solidFill>
                  <a:latin typeface="Microsoft YaHei" charset="-122"/>
                  <a:ea typeface="Microsoft YaHei" charset="-122"/>
                  <a:cs typeface="Microsoft YaHei" charset="-122"/>
                </a:endParaRPr>
              </a:p>
              <a:p>
                <a:pPr marL="285750" indent="-285750">
                  <a:lnSpc>
                    <a:spcPct val="120000"/>
                  </a:lnSpc>
                  <a:buFont typeface="Arial" panose="020B0604020202020204" pitchFamily="34" charset="0"/>
                  <a:buChar char="•"/>
                </a:pPr>
                <a:r>
                  <a:rPr lang="en-US" altLang="zh-CN" dirty="0" err="1" smtClean="0">
                    <a:solidFill>
                      <a:srgbClr val="006DE8"/>
                    </a:solidFill>
                    <a:latin typeface="Microsoft YaHei" charset="-122"/>
                    <a:ea typeface="Microsoft YaHei" charset="-122"/>
                    <a:cs typeface="Microsoft YaHei" charset="-122"/>
                  </a:rPr>
                  <a:t>pCtr</a:t>
                </a:r>
                <a:r>
                  <a:rPr lang="zh-CN" altLang="en-US" dirty="0" smtClean="0">
                    <a:solidFill>
                      <a:srgbClr val="006DE8"/>
                    </a:solidFill>
                    <a:latin typeface="Microsoft YaHei" charset="-122"/>
                    <a:ea typeface="Microsoft YaHei" charset="-122"/>
                    <a:cs typeface="Microsoft YaHei" charset="-122"/>
                  </a:rPr>
                  <a:t>、</a:t>
                </a:r>
                <a:r>
                  <a:rPr lang="en-US" altLang="zh-CN" dirty="0" err="1" smtClean="0">
                    <a:solidFill>
                      <a:srgbClr val="006DE8"/>
                    </a:solidFill>
                    <a:latin typeface="Microsoft YaHei" charset="-122"/>
                    <a:ea typeface="Microsoft YaHei" charset="-122"/>
                    <a:cs typeface="Microsoft YaHei" charset="-122"/>
                  </a:rPr>
                  <a:t>pCvr</a:t>
                </a:r>
                <a:endParaRPr lang="en-US" altLang="zh-CN" dirty="0" smtClean="0">
                  <a:solidFill>
                    <a:srgbClr val="006DE8"/>
                  </a:solidFill>
                  <a:latin typeface="Microsoft YaHei" charset="-122"/>
                  <a:ea typeface="Microsoft YaHei" charset="-122"/>
                  <a:cs typeface="Microsoft YaHei" charset="-122"/>
                </a:endParaRPr>
              </a:p>
            </p:txBody>
          </p:sp>
          <p:cxnSp>
            <p:nvCxnSpPr>
              <p:cNvPr id="31" name="直接连接符 60"/>
              <p:cNvCxnSpPr/>
              <p:nvPr/>
            </p:nvCxnSpPr>
            <p:spPr>
              <a:xfrm>
                <a:off x="8403479" y="3808706"/>
                <a:ext cx="688979" cy="0"/>
              </a:xfrm>
              <a:prstGeom prst="line">
                <a:avLst/>
              </a:prstGeom>
            </p:spPr>
            <p:style>
              <a:lnRef idx="1">
                <a:schemeClr val="accent1"/>
              </a:lnRef>
              <a:fillRef idx="0">
                <a:schemeClr val="accent1"/>
              </a:fillRef>
              <a:effectRef idx="0">
                <a:schemeClr val="accent1"/>
              </a:effectRef>
              <a:fontRef idx="minor">
                <a:schemeClr val="tx1"/>
              </a:fontRef>
            </p:style>
          </p:cxnSp>
          <p:pic>
            <p:nvPicPr>
              <p:cNvPr id="32" name="图片 61"/>
              <p:cNvPicPr>
                <a:picLocks noChangeAspect="1"/>
              </p:cNvPicPr>
              <p:nvPr/>
            </p:nvPicPr>
            <p:blipFill rotWithShape="1">
              <a:blip r:embed="rId13">
                <a:extLst>
                  <a:ext uri="{28A0092B-C50C-407E-A947-70E740481C1C}">
                    <a14:useLocalDpi xmlns:a14="http://schemas.microsoft.com/office/drawing/2010/main" val="0"/>
                  </a:ext>
                </a:extLst>
              </a:blip>
              <a:srcRect l="29497" r="25814"/>
              <a:stretch/>
            </p:blipFill>
            <p:spPr>
              <a:xfrm>
                <a:off x="9696400" y="3263942"/>
                <a:ext cx="2174625" cy="598913"/>
              </a:xfrm>
              <a:prstGeom prst="rect">
                <a:avLst/>
              </a:prstGeom>
            </p:spPr>
          </p:pic>
          <p:sp>
            <p:nvSpPr>
              <p:cNvPr id="33" name="文本框 62"/>
              <p:cNvSpPr txBox="1"/>
              <p:nvPr/>
            </p:nvSpPr>
            <p:spPr>
              <a:xfrm>
                <a:off x="9427615" y="3993431"/>
                <a:ext cx="2509020" cy="369332"/>
              </a:xfrm>
              <a:prstGeom prst="rect">
                <a:avLst/>
              </a:prstGeom>
              <a:noFill/>
            </p:spPr>
            <p:txBody>
              <a:bodyPr wrap="none" rtlCol="0">
                <a:spAutoFit/>
              </a:bodyPr>
              <a:lstStyle/>
              <a:p>
                <a:r>
                  <a:rPr lang="zh-CN" altLang="en-US" dirty="0" smtClean="0">
                    <a:solidFill>
                      <a:srgbClr val="EA5404"/>
                    </a:solidFill>
                    <a:latin typeface="Microsoft YaHei" charset="-122"/>
                    <a:ea typeface="Microsoft YaHei" charset="-122"/>
                    <a:cs typeface="Microsoft YaHei" charset="-122"/>
                  </a:rPr>
                  <a:t>广告点击率</a:t>
                </a:r>
                <a:r>
                  <a:rPr lang="zh-CN" altLang="en-US" b="1" dirty="0" smtClean="0">
                    <a:solidFill>
                      <a:srgbClr val="EA5404"/>
                    </a:solidFill>
                    <a:latin typeface="Microsoft YaHei" charset="-122"/>
                    <a:ea typeface="Microsoft YaHei" charset="-122"/>
                    <a:cs typeface="Microsoft YaHei" charset="-122"/>
                  </a:rPr>
                  <a:t>提升</a:t>
                </a:r>
                <a:r>
                  <a:rPr lang="en-US" altLang="zh-CN" b="1" dirty="0" smtClean="0">
                    <a:solidFill>
                      <a:srgbClr val="EA5404"/>
                    </a:solidFill>
                    <a:latin typeface="Microsoft YaHei" charset="-122"/>
                    <a:ea typeface="Microsoft YaHei" charset="-122"/>
                    <a:cs typeface="Microsoft YaHei" charset="-122"/>
                  </a:rPr>
                  <a:t>84.3%</a:t>
                </a:r>
              </a:p>
            </p:txBody>
          </p:sp>
        </p:grpSp>
        <p:cxnSp>
          <p:nvCxnSpPr>
            <p:cNvPr id="36" name="直接连接符 69"/>
            <p:cNvCxnSpPr/>
            <p:nvPr/>
          </p:nvCxnSpPr>
          <p:spPr>
            <a:xfrm>
              <a:off x="5346971" y="5334379"/>
              <a:ext cx="688979"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文本框 70"/>
            <p:cNvSpPr txBox="1"/>
            <p:nvPr/>
          </p:nvSpPr>
          <p:spPr>
            <a:xfrm>
              <a:off x="6251974" y="4758088"/>
              <a:ext cx="2089033" cy="1089529"/>
            </a:xfrm>
            <a:prstGeom prst="rect">
              <a:avLst/>
            </a:prstGeom>
            <a:noFill/>
          </p:spPr>
          <p:txBody>
            <a:bodyPr wrap="none" rtlCol="0">
              <a:spAutoFit/>
            </a:bodyPr>
            <a:lstStyle/>
            <a:p>
              <a:pPr marL="285750" indent="-285750">
                <a:lnSpc>
                  <a:spcPct val="120000"/>
                </a:lnSpc>
                <a:buFont typeface="Arial" panose="020B0604020202020204" pitchFamily="34" charset="0"/>
                <a:buChar char="•"/>
              </a:pPr>
              <a:r>
                <a:rPr lang="zh-CN" altLang="en-US" dirty="0" smtClean="0">
                  <a:solidFill>
                    <a:srgbClr val="006DE8"/>
                  </a:solidFill>
                  <a:latin typeface="Microsoft YaHei" charset="-122"/>
                  <a:ea typeface="Microsoft YaHei" charset="-122"/>
                  <a:cs typeface="Microsoft YaHei" charset="-122"/>
                </a:rPr>
                <a:t>社交广告投放</a:t>
              </a:r>
              <a:endParaRPr lang="zh-CN" altLang="en-US" dirty="0">
                <a:solidFill>
                  <a:srgbClr val="006DE8"/>
                </a:solidFill>
                <a:latin typeface="Microsoft YaHei" charset="-122"/>
                <a:ea typeface="Microsoft YaHei" charset="-122"/>
                <a:cs typeface="Microsoft YaHei" charset="-122"/>
              </a:endParaRPr>
            </a:p>
            <a:p>
              <a:pPr marL="285750" indent="-285750">
                <a:lnSpc>
                  <a:spcPct val="120000"/>
                </a:lnSpc>
                <a:buFont typeface="Arial" panose="020B0604020202020204" pitchFamily="34" charset="0"/>
                <a:buChar char="•"/>
              </a:pPr>
              <a:r>
                <a:rPr lang="zh-CN" altLang="en-US" dirty="0" smtClean="0">
                  <a:solidFill>
                    <a:srgbClr val="006DE8"/>
                  </a:solidFill>
                  <a:latin typeface="Microsoft YaHei" charset="-122"/>
                  <a:ea typeface="Microsoft YaHei" charset="-122"/>
                  <a:cs typeface="Microsoft YaHei" charset="-122"/>
                </a:rPr>
                <a:t>多维度人群定向</a:t>
              </a:r>
              <a:endParaRPr lang="en-US" altLang="zh-CN" dirty="0" smtClean="0">
                <a:solidFill>
                  <a:srgbClr val="006DE8"/>
                </a:solidFill>
                <a:latin typeface="Microsoft YaHei" charset="-122"/>
                <a:ea typeface="Microsoft YaHei" charset="-122"/>
                <a:cs typeface="Microsoft YaHei" charset="-122"/>
              </a:endParaRPr>
            </a:p>
            <a:p>
              <a:pPr marL="285750" indent="-285750">
                <a:lnSpc>
                  <a:spcPct val="120000"/>
                </a:lnSpc>
                <a:buFont typeface="Arial" panose="020B0604020202020204" pitchFamily="34" charset="0"/>
                <a:buChar char="•"/>
              </a:pPr>
              <a:r>
                <a:rPr lang="zh-CN" altLang="en-US" dirty="0" smtClean="0">
                  <a:solidFill>
                    <a:srgbClr val="006DE8"/>
                  </a:solidFill>
                  <a:latin typeface="Microsoft YaHei" charset="-122"/>
                  <a:ea typeface="Microsoft YaHei" charset="-122"/>
                  <a:cs typeface="Microsoft YaHei" charset="-122"/>
                </a:rPr>
                <a:t>相似人群拓展</a:t>
              </a:r>
              <a:endParaRPr lang="en-US" altLang="zh-CN" dirty="0" smtClean="0">
                <a:solidFill>
                  <a:srgbClr val="006DE8"/>
                </a:solidFill>
                <a:latin typeface="Microsoft YaHei" charset="-122"/>
                <a:ea typeface="Microsoft YaHei" charset="-122"/>
                <a:cs typeface="Microsoft YaHei" charset="-122"/>
              </a:endParaRPr>
            </a:p>
          </p:txBody>
        </p:sp>
        <p:cxnSp>
          <p:nvCxnSpPr>
            <p:cNvPr id="38" name="直接连接符 71"/>
            <p:cNvCxnSpPr/>
            <p:nvPr/>
          </p:nvCxnSpPr>
          <p:spPr>
            <a:xfrm>
              <a:off x="8412214" y="5302852"/>
              <a:ext cx="688979" cy="0"/>
            </a:xfrm>
            <a:prstGeom prst="line">
              <a:avLst/>
            </a:prstGeom>
          </p:spPr>
          <p:style>
            <a:lnRef idx="1">
              <a:schemeClr val="accent1"/>
            </a:lnRef>
            <a:fillRef idx="0">
              <a:schemeClr val="accent1"/>
            </a:fillRef>
            <a:effectRef idx="0">
              <a:schemeClr val="accent1"/>
            </a:effectRef>
            <a:fontRef idx="minor">
              <a:schemeClr val="tx1"/>
            </a:fontRef>
          </p:style>
        </p:cxnSp>
        <p:pic>
          <p:nvPicPr>
            <p:cNvPr id="39" name="Picture 16" descr="理财通 腾讯官方理财平台"/>
            <p:cNvPicPr>
              <a:picLocks noChangeAspect="1" noChangeArrowheads="1"/>
            </p:cNvPicPr>
            <p:nvPr/>
          </p:nvPicPr>
          <p:blipFill rotWithShape="1">
            <a:blip r:embed="rId14">
              <a:extLst>
                <a:ext uri="{28A0092B-C50C-407E-A947-70E740481C1C}">
                  <a14:useLocalDpi xmlns:a14="http://schemas.microsoft.com/office/drawing/2010/main" val="0"/>
                </a:ext>
              </a:extLst>
            </a:blip>
            <a:srcRect r="59131" b="1684"/>
            <a:stretch/>
          </p:blipFill>
          <p:spPr bwMode="auto">
            <a:xfrm>
              <a:off x="9592024" y="4799307"/>
              <a:ext cx="2045348" cy="503545"/>
            </a:xfrm>
            <a:prstGeom prst="rect">
              <a:avLst/>
            </a:prstGeom>
            <a:noFill/>
            <a:extLst>
              <a:ext uri="{909E8E84-426E-40DD-AFC4-6F175D3DCCD1}">
                <a14:hiddenFill xmlns:a14="http://schemas.microsoft.com/office/drawing/2010/main">
                  <a:solidFill>
                    <a:srgbClr val="FFFFFF"/>
                  </a:solidFill>
                </a14:hiddenFill>
              </a:ext>
            </a:extLst>
          </p:spPr>
        </p:pic>
        <p:sp>
          <p:nvSpPr>
            <p:cNvPr id="40" name="文本框 75"/>
            <p:cNvSpPr txBox="1"/>
            <p:nvPr/>
          </p:nvSpPr>
          <p:spPr>
            <a:xfrm>
              <a:off x="9150295" y="5442001"/>
              <a:ext cx="3063659" cy="369332"/>
            </a:xfrm>
            <a:prstGeom prst="rect">
              <a:avLst/>
            </a:prstGeom>
            <a:noFill/>
          </p:spPr>
          <p:txBody>
            <a:bodyPr wrap="none" rtlCol="0">
              <a:spAutoFit/>
            </a:bodyPr>
            <a:lstStyle/>
            <a:p>
              <a:r>
                <a:rPr lang="zh-CN" altLang="en-US" b="1" dirty="0" smtClean="0">
                  <a:solidFill>
                    <a:srgbClr val="5B5959"/>
                  </a:solidFill>
                  <a:latin typeface="Microsoft YaHei" charset="-122"/>
                  <a:ea typeface="Microsoft YaHei" charset="-122"/>
                  <a:cs typeface="Microsoft YaHei" charset="-122"/>
                </a:rPr>
                <a:t>一个月</a:t>
              </a:r>
              <a:r>
                <a:rPr lang="zh-CN" altLang="en-US" dirty="0" smtClean="0">
                  <a:solidFill>
                    <a:srgbClr val="5B5959"/>
                  </a:solidFill>
                  <a:latin typeface="Microsoft YaHei" charset="-122"/>
                  <a:ea typeface="Microsoft YaHei" charset="-122"/>
                  <a:cs typeface="Microsoft YaHei" charset="-122"/>
                </a:rPr>
                <a:t>引入</a:t>
              </a:r>
              <a:r>
                <a:rPr lang="en-US" altLang="zh-CN" b="1" dirty="0" smtClean="0">
                  <a:solidFill>
                    <a:srgbClr val="5B5959"/>
                  </a:solidFill>
                  <a:latin typeface="Microsoft YaHei" charset="-122"/>
                  <a:ea typeface="Microsoft YaHei" charset="-122"/>
                  <a:cs typeface="Microsoft YaHei" charset="-122"/>
                </a:rPr>
                <a:t>1000</a:t>
              </a:r>
              <a:r>
                <a:rPr lang="zh-CN" altLang="en-US" b="1" dirty="0" smtClean="0">
                  <a:solidFill>
                    <a:srgbClr val="5B5959"/>
                  </a:solidFill>
                  <a:latin typeface="Microsoft YaHei" charset="-122"/>
                  <a:ea typeface="Microsoft YaHei" charset="-122"/>
                  <a:cs typeface="Microsoft YaHei" charset="-122"/>
                </a:rPr>
                <a:t>万</a:t>
              </a:r>
              <a:r>
                <a:rPr lang="zh-CN" altLang="en-US" dirty="0" smtClean="0">
                  <a:solidFill>
                    <a:srgbClr val="5B5959"/>
                  </a:solidFill>
                  <a:latin typeface="Microsoft YaHei" charset="-122"/>
                  <a:ea typeface="Microsoft YaHei" charset="-122"/>
                  <a:cs typeface="Microsoft YaHei" charset="-122"/>
                </a:rPr>
                <a:t>有效用户</a:t>
              </a:r>
              <a:endParaRPr lang="en-US" altLang="zh-CN" dirty="0" smtClean="0">
                <a:solidFill>
                  <a:srgbClr val="5B5959"/>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86963030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icrosoft YaHei" charset="-122"/>
                <a:ea typeface="Microsoft YaHei" charset="-122"/>
                <a:cs typeface="Microsoft YaHei" charset="-122"/>
              </a:rPr>
              <a:t>数字化精准营销方案</a:t>
            </a:r>
            <a:endParaRPr lang="zh-CN" altLang="en-US" dirty="0">
              <a:latin typeface="Microsoft YaHei" charset="-122"/>
              <a:ea typeface="Microsoft YaHei" charset="-122"/>
              <a:cs typeface="Microsoft YaHei" charset="-122"/>
            </a:endParaRPr>
          </a:p>
        </p:txBody>
      </p:sp>
      <p:sp>
        <p:nvSpPr>
          <p:cNvPr id="3" name="文本框 2"/>
          <p:cNvSpPr txBox="1"/>
          <p:nvPr/>
        </p:nvSpPr>
        <p:spPr>
          <a:xfrm>
            <a:off x="8685940" y="1503789"/>
            <a:ext cx="3314230" cy="37856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dirty="0" smtClean="0">
                <a:solidFill>
                  <a:schemeClr val="accent6">
                    <a:lumMod val="75000"/>
                  </a:schemeClr>
                </a:solidFill>
                <a:latin typeface="Microsoft YaHei" charset="-122"/>
                <a:ea typeface="Microsoft YaHei" charset="-122"/>
                <a:cs typeface="Microsoft YaHei" charset="-122"/>
              </a:rPr>
              <a:t>个性化理财推荐</a:t>
            </a:r>
            <a:endParaRPr lang="en-US" altLang="zh-CN" sz="1600" dirty="0" smtClean="0">
              <a:solidFill>
                <a:schemeClr val="accent6">
                  <a:lumMod val="75000"/>
                </a:schemeClr>
              </a:solidFill>
              <a:latin typeface="Microsoft YaHei" charset="-122"/>
              <a:ea typeface="Microsoft YaHei" charset="-122"/>
              <a:cs typeface="Microsoft YaHei" charset="-122"/>
            </a:endParaRPr>
          </a:p>
          <a:p>
            <a:pPr lvl="1">
              <a:lnSpc>
                <a:spcPct val="150000"/>
              </a:lnSpc>
            </a:pPr>
            <a:r>
              <a:rPr lang="zh-CN" altLang="en-US" sz="1200" dirty="0" smtClean="0">
                <a:latin typeface="Microsoft YaHei" charset="-122"/>
                <a:ea typeface="Microsoft YaHei" charset="-122"/>
                <a:cs typeface="Microsoft YaHei" charset="-122"/>
              </a:rPr>
              <a:t>优化首页、搜索、商品推荐体验，提高点击率和购买率</a:t>
            </a:r>
            <a:endParaRPr lang="en-US" altLang="zh-CN" sz="1200" dirty="0" smtClean="0">
              <a:latin typeface="Microsoft YaHei" charset="-122"/>
              <a:ea typeface="Microsoft YaHei" charset="-122"/>
              <a:cs typeface="Microsoft YaHei" charset="-122"/>
            </a:endParaRPr>
          </a:p>
          <a:p>
            <a:pPr marL="285750" indent="-285750">
              <a:lnSpc>
                <a:spcPct val="150000"/>
              </a:lnSpc>
              <a:buFont typeface="Arial" panose="020B0604020202020204" pitchFamily="34" charset="0"/>
              <a:buChar char="•"/>
            </a:pPr>
            <a:r>
              <a:rPr lang="zh-CN" altLang="en-US" sz="1600" dirty="0" smtClean="0">
                <a:solidFill>
                  <a:schemeClr val="accent6">
                    <a:lumMod val="75000"/>
                  </a:schemeClr>
                </a:solidFill>
                <a:latin typeface="Microsoft YaHei" charset="-122"/>
                <a:ea typeface="Microsoft YaHei" charset="-122"/>
                <a:cs typeface="Microsoft YaHei" charset="-122"/>
              </a:rPr>
              <a:t>基金产品超市</a:t>
            </a:r>
            <a:endParaRPr lang="en-US" altLang="zh-CN" sz="1600" dirty="0" smtClean="0">
              <a:solidFill>
                <a:schemeClr val="accent6">
                  <a:lumMod val="75000"/>
                </a:schemeClr>
              </a:solidFill>
              <a:latin typeface="Microsoft YaHei" charset="-122"/>
              <a:ea typeface="Microsoft YaHei" charset="-122"/>
              <a:cs typeface="Microsoft YaHei" charset="-122"/>
            </a:endParaRPr>
          </a:p>
          <a:p>
            <a:pPr lvl="1">
              <a:lnSpc>
                <a:spcPct val="150000"/>
              </a:lnSpc>
            </a:pPr>
            <a:r>
              <a:rPr lang="zh-CN" altLang="en-US" sz="1200" dirty="0" smtClean="0">
                <a:latin typeface="Microsoft YaHei" charset="-122"/>
                <a:ea typeface="Microsoft YaHei" charset="-122"/>
                <a:cs typeface="Microsoft YaHei" charset="-122"/>
              </a:rPr>
              <a:t>提高用户点击率、转化率，降低用户理财心理门槛，提升单个用户价值</a:t>
            </a:r>
            <a:endParaRPr lang="en-US" altLang="zh-CN" sz="1200" dirty="0" smtClean="0">
              <a:latin typeface="Microsoft YaHei" charset="-122"/>
              <a:ea typeface="Microsoft YaHei" charset="-122"/>
              <a:cs typeface="Microsoft YaHei" charset="-122"/>
            </a:endParaRPr>
          </a:p>
          <a:p>
            <a:pPr marL="285750" indent="-285750">
              <a:lnSpc>
                <a:spcPct val="150000"/>
              </a:lnSpc>
              <a:buFont typeface="Arial" panose="020B0604020202020204" pitchFamily="34" charset="0"/>
              <a:buChar char="•"/>
            </a:pPr>
            <a:r>
              <a:rPr lang="zh-CN" altLang="en-US" sz="1600" dirty="0" smtClean="0">
                <a:solidFill>
                  <a:schemeClr val="accent6">
                    <a:lumMod val="75000"/>
                  </a:schemeClr>
                </a:solidFill>
                <a:latin typeface="Microsoft YaHei" charset="-122"/>
                <a:ea typeface="Microsoft YaHei" charset="-122"/>
                <a:cs typeface="Microsoft YaHei" charset="-122"/>
              </a:rPr>
              <a:t>个性化商品推荐</a:t>
            </a:r>
            <a:endParaRPr lang="en-US" altLang="zh-CN" sz="1600" dirty="0" smtClean="0">
              <a:solidFill>
                <a:schemeClr val="accent6">
                  <a:lumMod val="75000"/>
                </a:schemeClr>
              </a:solidFill>
              <a:latin typeface="Microsoft YaHei" charset="-122"/>
              <a:ea typeface="Microsoft YaHei" charset="-122"/>
              <a:cs typeface="Microsoft YaHei" charset="-122"/>
            </a:endParaRPr>
          </a:p>
          <a:p>
            <a:pPr lvl="1">
              <a:lnSpc>
                <a:spcPct val="150000"/>
              </a:lnSpc>
            </a:pPr>
            <a:r>
              <a:rPr lang="zh-CN" altLang="en-US" sz="1200" dirty="0" smtClean="0">
                <a:latin typeface="Microsoft YaHei" charset="-122"/>
                <a:ea typeface="Microsoft YaHei" charset="-122"/>
                <a:cs typeface="Microsoft YaHei" charset="-122"/>
              </a:rPr>
              <a:t>提高用户贷款率，降低用户心里门槛，提升单个用户价值</a:t>
            </a:r>
            <a:endParaRPr lang="en-US" altLang="zh-CN" sz="1200" dirty="0" smtClean="0">
              <a:latin typeface="Microsoft YaHei" charset="-122"/>
              <a:ea typeface="Microsoft YaHei" charset="-122"/>
              <a:cs typeface="Microsoft YaHei" charset="-122"/>
            </a:endParaRPr>
          </a:p>
          <a:p>
            <a:pPr marL="285750" indent="-285750">
              <a:lnSpc>
                <a:spcPct val="150000"/>
              </a:lnSpc>
              <a:buFont typeface="Arial" panose="020B0604020202020204" pitchFamily="34" charset="0"/>
              <a:buChar char="•"/>
            </a:pPr>
            <a:r>
              <a:rPr lang="zh-CN" altLang="en-US" sz="1600" dirty="0" smtClean="0">
                <a:solidFill>
                  <a:schemeClr val="accent6">
                    <a:lumMod val="75000"/>
                  </a:schemeClr>
                </a:solidFill>
                <a:latin typeface="Microsoft YaHei" charset="-122"/>
                <a:ea typeface="Microsoft YaHei" charset="-122"/>
                <a:cs typeface="Microsoft YaHei" charset="-122"/>
              </a:rPr>
              <a:t>个性化积分商城</a:t>
            </a:r>
            <a:endParaRPr lang="en-US" altLang="zh-CN" sz="1600" dirty="0">
              <a:solidFill>
                <a:schemeClr val="accent6">
                  <a:lumMod val="75000"/>
                </a:schemeClr>
              </a:solidFill>
              <a:latin typeface="Microsoft YaHei" charset="-122"/>
              <a:ea typeface="Microsoft YaHei" charset="-122"/>
              <a:cs typeface="Microsoft YaHei" charset="-122"/>
            </a:endParaRPr>
          </a:p>
          <a:p>
            <a:pPr lvl="1">
              <a:lnSpc>
                <a:spcPct val="150000"/>
              </a:lnSpc>
            </a:pPr>
            <a:r>
              <a:rPr lang="zh-CN" altLang="en-US" sz="1200" dirty="0">
                <a:latin typeface="Microsoft YaHei" charset="-122"/>
                <a:ea typeface="Microsoft YaHei" charset="-122"/>
                <a:cs typeface="Microsoft YaHei" charset="-122"/>
              </a:rPr>
              <a:t>提高用户贷款率，降低用户心里门槛，提升单个用户</a:t>
            </a:r>
            <a:r>
              <a:rPr lang="zh-CN" altLang="en-US" sz="1200" dirty="0" smtClean="0">
                <a:latin typeface="Microsoft YaHei" charset="-122"/>
                <a:ea typeface="Microsoft YaHei" charset="-122"/>
                <a:cs typeface="Microsoft YaHei" charset="-122"/>
              </a:rPr>
              <a:t>价值</a:t>
            </a:r>
            <a:endParaRPr lang="en-US" altLang="zh-CN" sz="1200" dirty="0">
              <a:latin typeface="Microsoft YaHei" charset="-122"/>
              <a:ea typeface="Microsoft YaHei" charset="-122"/>
              <a:cs typeface="Microsoft YaHei" charset="-122"/>
            </a:endParaRPr>
          </a:p>
        </p:txBody>
      </p:sp>
      <p:grpSp>
        <p:nvGrpSpPr>
          <p:cNvPr id="4" name="组合 3"/>
          <p:cNvGrpSpPr/>
          <p:nvPr/>
        </p:nvGrpSpPr>
        <p:grpSpPr>
          <a:xfrm>
            <a:off x="119336" y="1268760"/>
            <a:ext cx="8566604" cy="3102169"/>
            <a:chOff x="865137" y="1261049"/>
            <a:chExt cx="10564259" cy="3825567"/>
          </a:xfrm>
        </p:grpSpPr>
        <p:sp>
          <p:nvSpPr>
            <p:cNvPr id="5" name="矩形 4"/>
            <p:cNvSpPr/>
            <p:nvPr/>
          </p:nvSpPr>
          <p:spPr bwMode="auto">
            <a:xfrm>
              <a:off x="2793040" y="1789087"/>
              <a:ext cx="2352709" cy="408456"/>
            </a:xfrm>
            <a:prstGeom prst="rect">
              <a:avLst/>
            </a:prstGeom>
            <a:solidFill>
              <a:srgbClr val="00B050">
                <a:alpha val="20000"/>
              </a:srgbClr>
            </a:solidFill>
            <a:ln w="9525" cap="flat" cmpd="sng" algn="ctr">
              <a:solidFill>
                <a:schemeClr val="tx1"/>
              </a:solidFill>
              <a:prstDash val="dash"/>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hangingPunct="1">
                <a:buFont typeface="Arial" panose="020B0604020202020204" pitchFamily="34" charset="0"/>
                <a:buNone/>
              </a:pPr>
              <a:r>
                <a:rPr lang="zh-CN" altLang="en-US" sz="1200" dirty="0">
                  <a:solidFill>
                    <a:srgbClr val="1C75BC"/>
                  </a:solidFill>
                  <a:latin typeface="Microsoft YaHei" charset="-122"/>
                  <a:ea typeface="Microsoft YaHei" charset="-122"/>
                  <a:cs typeface="Microsoft YaHei" charset="-122"/>
                </a:rPr>
                <a:t>企业用户历史</a:t>
              </a:r>
              <a:r>
                <a:rPr lang="zh-CN" altLang="en-US" sz="1200" dirty="0" smtClean="0">
                  <a:solidFill>
                    <a:srgbClr val="1C75BC"/>
                  </a:solidFill>
                  <a:latin typeface="Microsoft YaHei" charset="-122"/>
                  <a:ea typeface="Microsoft YaHei" charset="-122"/>
                  <a:cs typeface="Microsoft YaHei" charset="-122"/>
                </a:rPr>
                <a:t>数据</a:t>
              </a:r>
              <a:r>
                <a:rPr lang="en-US" altLang="zh-CN" sz="1200" dirty="0" smtClean="0">
                  <a:solidFill>
                    <a:srgbClr val="1C75BC"/>
                  </a:solidFill>
                  <a:latin typeface="Microsoft YaHei" charset="-122"/>
                  <a:ea typeface="Microsoft YaHei" charset="-122"/>
                  <a:cs typeface="Microsoft YaHei" charset="-122"/>
                </a:rPr>
                <a:t>(</a:t>
              </a:r>
              <a:r>
                <a:rPr lang="zh-CN" altLang="en-US" sz="1200" dirty="0" smtClean="0">
                  <a:solidFill>
                    <a:srgbClr val="1C75BC"/>
                  </a:solidFill>
                  <a:latin typeface="Microsoft YaHei" charset="-122"/>
                  <a:ea typeface="Microsoft YaHei" charset="-122"/>
                  <a:cs typeface="Microsoft YaHei" charset="-122"/>
                </a:rPr>
                <a:t>可选</a:t>
              </a:r>
              <a:r>
                <a:rPr lang="en-US" altLang="zh-CN" sz="1200" dirty="0" smtClean="0">
                  <a:solidFill>
                    <a:srgbClr val="1C75BC"/>
                  </a:solidFill>
                  <a:latin typeface="Microsoft YaHei" charset="-122"/>
                  <a:ea typeface="Microsoft YaHei" charset="-122"/>
                  <a:cs typeface="Microsoft YaHei" charset="-122"/>
                </a:rPr>
                <a:t>)</a:t>
              </a:r>
              <a:endParaRPr lang="zh-CN" altLang="en-US" sz="1200" dirty="0">
                <a:solidFill>
                  <a:srgbClr val="1C75BC"/>
                </a:solidFill>
                <a:latin typeface="Microsoft YaHei" charset="-122"/>
                <a:ea typeface="Microsoft YaHei" charset="-122"/>
                <a:cs typeface="Microsoft YaHei" charset="-122"/>
              </a:endParaRPr>
            </a:p>
          </p:txBody>
        </p:sp>
        <p:sp>
          <p:nvSpPr>
            <p:cNvPr id="6" name="矩形 5"/>
            <p:cNvSpPr/>
            <p:nvPr/>
          </p:nvSpPr>
          <p:spPr bwMode="auto">
            <a:xfrm>
              <a:off x="6871464" y="1791042"/>
              <a:ext cx="2392916" cy="406501"/>
            </a:xfrm>
            <a:prstGeom prst="rect">
              <a:avLst/>
            </a:prstGeom>
            <a:solidFill>
              <a:srgbClr val="00B050">
                <a:alpha val="20000"/>
              </a:srgbClr>
            </a:solidFill>
            <a:ln w="9525" cap="flat" cmpd="sng" algn="ctr">
              <a:solidFill>
                <a:schemeClr val="tx1"/>
              </a:solidFill>
              <a:prstDash val="dash"/>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hangingPunct="1">
                <a:buFont typeface="Arial" panose="020B0604020202020204" pitchFamily="34" charset="0"/>
                <a:buNone/>
              </a:pPr>
              <a:r>
                <a:rPr lang="zh-CN" altLang="en-US" sz="1200" dirty="0">
                  <a:solidFill>
                    <a:srgbClr val="1C75BC"/>
                  </a:solidFill>
                  <a:latin typeface="Microsoft YaHei" charset="-122"/>
                  <a:ea typeface="Microsoft YaHei" charset="-122"/>
                  <a:cs typeface="Microsoft YaHei" charset="-122"/>
                </a:rPr>
                <a:t>用户唯一标识</a:t>
              </a:r>
            </a:p>
          </p:txBody>
        </p:sp>
        <p:sp>
          <p:nvSpPr>
            <p:cNvPr id="7" name="矩形 6"/>
            <p:cNvSpPr/>
            <p:nvPr/>
          </p:nvSpPr>
          <p:spPr bwMode="auto">
            <a:xfrm>
              <a:off x="6871464" y="1265557"/>
              <a:ext cx="2392916" cy="406501"/>
            </a:xfrm>
            <a:prstGeom prst="rect">
              <a:avLst/>
            </a:prstGeom>
            <a:solidFill>
              <a:srgbClr val="00B050">
                <a:alpha val="20000"/>
              </a:srgbClr>
            </a:solidFill>
            <a:ln w="9525" cap="flat" cmpd="sng" algn="ctr">
              <a:solidFill>
                <a:schemeClr val="tx1"/>
              </a:solidFill>
              <a:prstDash val="dash"/>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hangingPunct="1">
                <a:buFont typeface="Arial" panose="020B0604020202020204" pitchFamily="34" charset="0"/>
                <a:buNone/>
              </a:pPr>
              <a:r>
                <a:rPr lang="zh-CN" altLang="en-US" sz="1200" dirty="0">
                  <a:solidFill>
                    <a:srgbClr val="1C75BC"/>
                  </a:solidFill>
                  <a:latin typeface="Microsoft YaHei" charset="-122"/>
                  <a:ea typeface="Microsoft YaHei" charset="-122"/>
                  <a:cs typeface="Microsoft YaHei" charset="-122"/>
                </a:rPr>
                <a:t>产品</a:t>
              </a:r>
              <a:r>
                <a:rPr lang="en-US" altLang="zh-CN" sz="1200" dirty="0">
                  <a:solidFill>
                    <a:srgbClr val="1C75BC"/>
                  </a:solidFill>
                  <a:latin typeface="Microsoft YaHei" charset="-122"/>
                  <a:ea typeface="Microsoft YaHei" charset="-122"/>
                  <a:cs typeface="Microsoft YaHei" charset="-122"/>
                </a:rPr>
                <a:t>/</a:t>
              </a:r>
              <a:r>
                <a:rPr lang="zh-CN" altLang="en-US" sz="1200" dirty="0">
                  <a:solidFill>
                    <a:srgbClr val="1C75BC"/>
                  </a:solidFill>
                  <a:latin typeface="Microsoft YaHei" charset="-122"/>
                  <a:ea typeface="Microsoft YaHei" charset="-122"/>
                  <a:cs typeface="Microsoft YaHei" charset="-122"/>
                </a:rPr>
                <a:t>广告</a:t>
              </a:r>
              <a:r>
                <a:rPr lang="en-US" altLang="zh-CN" sz="1200" dirty="0">
                  <a:solidFill>
                    <a:srgbClr val="1C75BC"/>
                  </a:solidFill>
                  <a:latin typeface="Microsoft YaHei" charset="-122"/>
                  <a:ea typeface="Microsoft YaHei" charset="-122"/>
                  <a:cs typeface="Microsoft YaHei" charset="-122"/>
                </a:rPr>
                <a:t>/</a:t>
              </a:r>
              <a:r>
                <a:rPr lang="zh-CN" altLang="en-US" sz="1200" dirty="0">
                  <a:solidFill>
                    <a:srgbClr val="1C75BC"/>
                  </a:solidFill>
                  <a:latin typeface="Microsoft YaHei" charset="-122"/>
                  <a:ea typeface="Microsoft YaHei" charset="-122"/>
                  <a:cs typeface="Microsoft YaHei" charset="-122"/>
                </a:rPr>
                <a:t>流量数据</a:t>
              </a:r>
            </a:p>
          </p:txBody>
        </p:sp>
        <p:grpSp>
          <p:nvGrpSpPr>
            <p:cNvPr id="8" name="组合 7"/>
            <p:cNvGrpSpPr/>
            <p:nvPr/>
          </p:nvGrpSpPr>
          <p:grpSpPr>
            <a:xfrm>
              <a:off x="865137" y="2620894"/>
              <a:ext cx="10564259" cy="2465722"/>
              <a:chOff x="865137" y="2197512"/>
              <a:chExt cx="10564259" cy="2465722"/>
            </a:xfrm>
          </p:grpSpPr>
          <p:sp>
            <p:nvSpPr>
              <p:cNvPr id="12" name="文本框 11"/>
              <p:cNvSpPr txBox="1"/>
              <p:nvPr/>
            </p:nvSpPr>
            <p:spPr>
              <a:xfrm>
                <a:off x="3419285" y="2684801"/>
                <a:ext cx="1119212" cy="584775"/>
              </a:xfrm>
              <a:prstGeom prst="rect">
                <a:avLst/>
              </a:prstGeom>
              <a:noFill/>
            </p:spPr>
            <p:txBody>
              <a:bodyPr wrap="square" rtlCol="0">
                <a:spAutoFit/>
              </a:bodyPr>
              <a:lstStyle/>
              <a:p>
                <a:r>
                  <a:rPr lang="zh-CN" altLang="en-US" sz="1200" dirty="0" smtClean="0">
                    <a:latin typeface="Microsoft YaHei" charset="-122"/>
                    <a:ea typeface="Microsoft YaHei" charset="-122"/>
                    <a:cs typeface="Microsoft YaHei" charset="-122"/>
                  </a:rPr>
                  <a:t>腾讯数据清洗工具</a:t>
                </a:r>
                <a:endParaRPr lang="zh-CN" altLang="en-US" sz="1200" dirty="0">
                  <a:latin typeface="Microsoft YaHei" charset="-122"/>
                  <a:ea typeface="Microsoft YaHei" charset="-122"/>
                  <a:cs typeface="Microsoft YaHei" charset="-122"/>
                </a:endParaRPr>
              </a:p>
            </p:txBody>
          </p:sp>
          <p:sp>
            <p:nvSpPr>
              <p:cNvPr id="13" name="右箭头 12"/>
              <p:cNvSpPr/>
              <p:nvPr/>
            </p:nvSpPr>
            <p:spPr bwMode="auto">
              <a:xfrm>
                <a:off x="3419285" y="3258824"/>
                <a:ext cx="1237957" cy="58849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p:txBody>
          </p:sp>
          <p:grpSp>
            <p:nvGrpSpPr>
              <p:cNvPr id="14" name="组合 13"/>
              <p:cNvGrpSpPr/>
              <p:nvPr/>
            </p:nvGrpSpPr>
            <p:grpSpPr>
              <a:xfrm>
                <a:off x="4733175" y="2204140"/>
                <a:ext cx="2447779" cy="2459093"/>
                <a:chOff x="407963" y="2238272"/>
                <a:chExt cx="2447779" cy="2459093"/>
              </a:xfrm>
            </p:grpSpPr>
            <p:sp>
              <p:nvSpPr>
                <p:cNvPr id="31" name="矩形 30"/>
                <p:cNvSpPr/>
                <p:nvPr/>
              </p:nvSpPr>
              <p:spPr bwMode="auto">
                <a:xfrm>
                  <a:off x="407963" y="2238272"/>
                  <a:ext cx="2447779" cy="2459093"/>
                </a:xfrm>
                <a:prstGeom prst="rect">
                  <a:avLst/>
                </a:prstGeom>
                <a:solidFill>
                  <a:srgbClr val="FFC000">
                    <a:alpha val="42000"/>
                  </a:srgbClr>
                </a:solidFill>
                <a:ln w="12700" cap="flat" cmpd="sng" algn="ctr">
                  <a:solidFill>
                    <a:schemeClr val="tx1"/>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400" b="0" i="0" u="none" strike="noStrike" cap="none" normalizeH="0" baseline="0" dirty="0" smtClean="0">
                    <a:ln>
                      <a:noFill/>
                    </a:ln>
                    <a:solidFill>
                      <a:schemeClr val="bg1"/>
                    </a:solidFill>
                    <a:effectLst/>
                    <a:latin typeface="Microsoft YaHei" charset="-122"/>
                    <a:ea typeface="Microsoft YaHei" charset="-122"/>
                    <a:cs typeface="Microsoft YaHei" charset="-122"/>
                  </a:endParaRPr>
                </a:p>
              </p:txBody>
            </p:sp>
            <p:sp>
              <p:nvSpPr>
                <p:cNvPr id="32" name="矩形 31"/>
                <p:cNvSpPr/>
                <p:nvPr/>
              </p:nvSpPr>
              <p:spPr bwMode="auto">
                <a:xfrm>
                  <a:off x="661182" y="2486409"/>
                  <a:ext cx="1885070" cy="436098"/>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400" b="0" i="0" u="none" strike="noStrike" cap="none" normalizeH="0" baseline="0" dirty="0" smtClean="0">
                      <a:ln>
                        <a:noFill/>
                      </a:ln>
                      <a:solidFill>
                        <a:schemeClr val="bg1"/>
                      </a:solidFill>
                      <a:effectLst/>
                      <a:latin typeface="Microsoft YaHei" charset="-122"/>
                      <a:ea typeface="Microsoft YaHei" charset="-122"/>
                      <a:cs typeface="Microsoft YaHei" charset="-122"/>
                    </a:rPr>
                    <a:t>用户画像</a:t>
                  </a:r>
                </a:p>
              </p:txBody>
            </p:sp>
            <p:sp>
              <p:nvSpPr>
                <p:cNvPr id="33" name="矩形 32"/>
                <p:cNvSpPr/>
                <p:nvPr/>
              </p:nvSpPr>
              <p:spPr bwMode="auto">
                <a:xfrm>
                  <a:off x="661182" y="3074907"/>
                  <a:ext cx="1885070" cy="436098"/>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400" b="0" i="0" u="none" strike="noStrike" cap="none" normalizeH="0" baseline="0" dirty="0" smtClean="0">
                      <a:ln>
                        <a:noFill/>
                      </a:ln>
                      <a:solidFill>
                        <a:schemeClr val="bg1"/>
                      </a:solidFill>
                      <a:effectLst/>
                      <a:latin typeface="Microsoft YaHei" charset="-122"/>
                      <a:ea typeface="Microsoft YaHei" charset="-122"/>
                      <a:cs typeface="Microsoft YaHei" charset="-122"/>
                    </a:rPr>
                    <a:t>影响力模型</a:t>
                  </a:r>
                </a:p>
              </p:txBody>
            </p:sp>
            <p:sp>
              <p:nvSpPr>
                <p:cNvPr id="34" name="矩形 33"/>
                <p:cNvSpPr/>
                <p:nvPr/>
              </p:nvSpPr>
              <p:spPr bwMode="auto">
                <a:xfrm>
                  <a:off x="661182" y="3663405"/>
                  <a:ext cx="1885070" cy="436098"/>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400" b="0" i="0" u="none" strike="noStrike" cap="none" normalizeH="0" baseline="0" dirty="0" smtClean="0">
                      <a:ln>
                        <a:noFill/>
                      </a:ln>
                      <a:solidFill>
                        <a:schemeClr val="bg1"/>
                      </a:solidFill>
                      <a:effectLst/>
                      <a:latin typeface="Microsoft YaHei" charset="-122"/>
                      <a:ea typeface="Microsoft YaHei" charset="-122"/>
                      <a:cs typeface="Microsoft YaHei" charset="-122"/>
                    </a:rPr>
                    <a:t>行为预测模型</a:t>
                  </a:r>
                </a:p>
              </p:txBody>
            </p:sp>
            <p:sp>
              <p:nvSpPr>
                <p:cNvPr id="35" name="文本框 34"/>
                <p:cNvSpPr txBox="1"/>
                <p:nvPr/>
              </p:nvSpPr>
              <p:spPr>
                <a:xfrm>
                  <a:off x="1081796" y="4251903"/>
                  <a:ext cx="1113338" cy="379548"/>
                </a:xfrm>
                <a:prstGeom prst="rect">
                  <a:avLst/>
                </a:prstGeom>
                <a:noFill/>
              </p:spPr>
              <p:txBody>
                <a:bodyPr wrap="none" rtlCol="0">
                  <a:spAutoFit/>
                </a:bodyPr>
                <a:lstStyle/>
                <a:p>
                  <a:r>
                    <a:rPr lang="zh-CN" altLang="en-US" sz="1400" dirty="0" smtClean="0">
                      <a:latin typeface="Microsoft YaHei" charset="-122"/>
                      <a:ea typeface="Microsoft YaHei" charset="-122"/>
                      <a:cs typeface="Microsoft YaHei" charset="-122"/>
                    </a:rPr>
                    <a:t>数据模型</a:t>
                  </a:r>
                  <a:endParaRPr lang="zh-CN" altLang="en-US" sz="1400" dirty="0">
                    <a:latin typeface="Microsoft YaHei" charset="-122"/>
                    <a:ea typeface="Microsoft YaHei" charset="-122"/>
                    <a:cs typeface="Microsoft YaHei" charset="-122"/>
                  </a:endParaRPr>
                </a:p>
              </p:txBody>
            </p:sp>
          </p:grpSp>
          <p:grpSp>
            <p:nvGrpSpPr>
              <p:cNvPr id="15" name="组合 14"/>
              <p:cNvGrpSpPr/>
              <p:nvPr/>
            </p:nvGrpSpPr>
            <p:grpSpPr>
              <a:xfrm>
                <a:off x="8981617" y="2197512"/>
                <a:ext cx="2447779" cy="2465722"/>
                <a:chOff x="8904847" y="2231644"/>
                <a:chExt cx="2447779" cy="2465722"/>
              </a:xfrm>
            </p:grpSpPr>
            <p:grpSp>
              <p:nvGrpSpPr>
                <p:cNvPr id="25" name="组合 24"/>
                <p:cNvGrpSpPr/>
                <p:nvPr/>
              </p:nvGrpSpPr>
              <p:grpSpPr>
                <a:xfrm>
                  <a:off x="8904847" y="2231644"/>
                  <a:ext cx="2447779" cy="2465722"/>
                  <a:chOff x="407963" y="2238273"/>
                  <a:chExt cx="2447779" cy="2465722"/>
                </a:xfrm>
              </p:grpSpPr>
              <p:sp>
                <p:nvSpPr>
                  <p:cNvPr id="27" name="矩形 26"/>
                  <p:cNvSpPr/>
                  <p:nvPr/>
                </p:nvSpPr>
                <p:spPr bwMode="auto">
                  <a:xfrm>
                    <a:off x="407963" y="2238273"/>
                    <a:ext cx="2447779" cy="2465722"/>
                  </a:xfrm>
                  <a:prstGeom prst="rect">
                    <a:avLst/>
                  </a:prstGeom>
                  <a:solidFill>
                    <a:srgbClr val="FFC000">
                      <a:alpha val="60000"/>
                    </a:srgbClr>
                  </a:solidFill>
                  <a:ln w="12700" cap="flat" cmpd="sng" algn="ctr">
                    <a:solidFill>
                      <a:schemeClr val="tx1"/>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400" b="0" i="0" u="none" strike="noStrike" cap="none" normalizeH="0" baseline="0" dirty="0" smtClean="0">
                      <a:ln>
                        <a:noFill/>
                      </a:ln>
                      <a:solidFill>
                        <a:schemeClr val="bg1"/>
                      </a:solidFill>
                      <a:effectLst/>
                      <a:latin typeface="Microsoft YaHei" charset="-122"/>
                      <a:ea typeface="Microsoft YaHei" charset="-122"/>
                      <a:cs typeface="Microsoft YaHei" charset="-122"/>
                    </a:endParaRPr>
                  </a:p>
                </p:txBody>
              </p:sp>
              <p:sp>
                <p:nvSpPr>
                  <p:cNvPr id="28" name="矩形 27"/>
                  <p:cNvSpPr/>
                  <p:nvPr/>
                </p:nvSpPr>
                <p:spPr bwMode="auto">
                  <a:xfrm>
                    <a:off x="661182" y="3088690"/>
                    <a:ext cx="1885070" cy="436098"/>
                  </a:xfrm>
                  <a:prstGeom prst="rect">
                    <a:avLst/>
                  </a:prstGeom>
                  <a:solidFill>
                    <a:schemeClr val="accent1">
                      <a:lumMod val="75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400" b="0" i="0" u="none" strike="noStrike" cap="none" normalizeH="0" baseline="0" dirty="0" smtClean="0">
                        <a:ln>
                          <a:noFill/>
                        </a:ln>
                        <a:solidFill>
                          <a:schemeClr val="bg1"/>
                        </a:solidFill>
                        <a:effectLst/>
                        <a:latin typeface="Microsoft YaHei" charset="-122"/>
                        <a:ea typeface="Microsoft YaHei" charset="-122"/>
                        <a:cs typeface="Microsoft YaHei" charset="-122"/>
                      </a:rPr>
                      <a:t>广告点击预测</a:t>
                    </a:r>
                  </a:p>
                </p:txBody>
              </p:sp>
              <p:sp>
                <p:nvSpPr>
                  <p:cNvPr id="29" name="矩形 28"/>
                  <p:cNvSpPr/>
                  <p:nvPr/>
                </p:nvSpPr>
                <p:spPr bwMode="auto">
                  <a:xfrm>
                    <a:off x="661182" y="3673611"/>
                    <a:ext cx="1885070" cy="436098"/>
                  </a:xfrm>
                  <a:prstGeom prst="rect">
                    <a:avLst/>
                  </a:prstGeom>
                  <a:solidFill>
                    <a:schemeClr val="accent1">
                      <a:lumMod val="75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400" b="0" i="0" u="none" strike="noStrike" cap="none" normalizeH="0" baseline="0" dirty="0" smtClean="0">
                        <a:ln>
                          <a:noFill/>
                        </a:ln>
                        <a:solidFill>
                          <a:schemeClr val="bg1"/>
                        </a:solidFill>
                        <a:effectLst/>
                        <a:latin typeface="Microsoft YaHei" charset="-122"/>
                        <a:ea typeface="Microsoft YaHei" charset="-122"/>
                        <a:cs typeface="Microsoft YaHei" charset="-122"/>
                      </a:rPr>
                      <a:t>流量质量评分</a:t>
                    </a:r>
                  </a:p>
                </p:txBody>
              </p:sp>
              <p:sp>
                <p:nvSpPr>
                  <p:cNvPr id="30" name="文本框 29"/>
                  <p:cNvSpPr txBox="1"/>
                  <p:nvPr/>
                </p:nvSpPr>
                <p:spPr>
                  <a:xfrm>
                    <a:off x="1081796" y="4258532"/>
                    <a:ext cx="1113338" cy="379548"/>
                  </a:xfrm>
                  <a:prstGeom prst="rect">
                    <a:avLst/>
                  </a:prstGeom>
                  <a:noFill/>
                </p:spPr>
                <p:txBody>
                  <a:bodyPr wrap="none" rtlCol="0">
                    <a:spAutoFit/>
                  </a:bodyPr>
                  <a:lstStyle/>
                  <a:p>
                    <a:r>
                      <a:rPr lang="zh-CN" altLang="en-US" sz="1400" dirty="0" smtClean="0">
                        <a:latin typeface="Microsoft YaHei" charset="-122"/>
                        <a:ea typeface="Microsoft YaHei" charset="-122"/>
                        <a:cs typeface="Microsoft YaHei" charset="-122"/>
                      </a:rPr>
                      <a:t>应用功能</a:t>
                    </a:r>
                    <a:endParaRPr lang="zh-CN" altLang="en-US" sz="1400" dirty="0">
                      <a:latin typeface="Microsoft YaHei" charset="-122"/>
                      <a:ea typeface="Microsoft YaHei" charset="-122"/>
                      <a:cs typeface="Microsoft YaHei" charset="-122"/>
                    </a:endParaRPr>
                  </a:p>
                </p:txBody>
              </p:sp>
            </p:grpSp>
            <p:sp>
              <p:nvSpPr>
                <p:cNvPr id="26" name="矩形 25"/>
                <p:cNvSpPr/>
                <p:nvPr/>
              </p:nvSpPr>
              <p:spPr bwMode="auto">
                <a:xfrm>
                  <a:off x="9158066" y="2486409"/>
                  <a:ext cx="1885070" cy="436098"/>
                </a:xfrm>
                <a:prstGeom prst="rect">
                  <a:avLst/>
                </a:prstGeom>
                <a:solidFill>
                  <a:schemeClr val="accent1">
                    <a:lumMod val="75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400" b="0" i="0" u="none" strike="noStrike" cap="none" normalizeH="0" baseline="0" dirty="0" smtClean="0">
                      <a:ln>
                        <a:noFill/>
                      </a:ln>
                      <a:solidFill>
                        <a:schemeClr val="bg1"/>
                      </a:solidFill>
                      <a:effectLst/>
                      <a:latin typeface="Microsoft YaHei" charset="-122"/>
                      <a:ea typeface="Microsoft YaHei" charset="-122"/>
                      <a:cs typeface="Microsoft YaHei" charset="-122"/>
                    </a:rPr>
                    <a:t>个性化推荐</a:t>
                  </a:r>
                </a:p>
              </p:txBody>
            </p:sp>
          </p:grpSp>
          <p:sp>
            <p:nvSpPr>
              <p:cNvPr id="16" name="文本框 15"/>
              <p:cNvSpPr txBox="1"/>
              <p:nvPr/>
            </p:nvSpPr>
            <p:spPr>
              <a:xfrm>
                <a:off x="3377947" y="3925383"/>
                <a:ext cx="1119212" cy="584775"/>
              </a:xfrm>
              <a:prstGeom prst="rect">
                <a:avLst/>
              </a:prstGeom>
              <a:noFill/>
            </p:spPr>
            <p:txBody>
              <a:bodyPr wrap="square" rtlCol="0">
                <a:spAutoFit/>
              </a:bodyPr>
              <a:lstStyle/>
              <a:p>
                <a:pPr algn="ctr"/>
                <a:r>
                  <a:rPr lang="zh-CN" altLang="en-US" sz="1200" dirty="0" smtClean="0">
                    <a:latin typeface="Microsoft YaHei" charset="-122"/>
                    <a:ea typeface="Microsoft YaHei" charset="-122"/>
                    <a:cs typeface="Microsoft YaHei" charset="-122"/>
                  </a:rPr>
                  <a:t>腾讯建模算法</a:t>
                </a:r>
                <a:endParaRPr lang="zh-CN" altLang="en-US" sz="1200" dirty="0">
                  <a:latin typeface="Microsoft YaHei" charset="-122"/>
                  <a:ea typeface="Microsoft YaHei" charset="-122"/>
                  <a:cs typeface="Microsoft YaHei" charset="-122"/>
                </a:endParaRPr>
              </a:p>
            </p:txBody>
          </p:sp>
          <p:sp>
            <p:nvSpPr>
              <p:cNvPr id="17" name="文本框 16"/>
              <p:cNvSpPr txBox="1"/>
              <p:nvPr/>
            </p:nvSpPr>
            <p:spPr>
              <a:xfrm>
                <a:off x="7491431" y="3840685"/>
                <a:ext cx="1119211" cy="379548"/>
              </a:xfrm>
              <a:prstGeom prst="rect">
                <a:avLst/>
              </a:prstGeom>
              <a:noFill/>
            </p:spPr>
            <p:txBody>
              <a:bodyPr wrap="square" rtlCol="0">
                <a:spAutoFit/>
              </a:bodyPr>
              <a:lstStyle/>
              <a:p>
                <a:r>
                  <a:rPr lang="zh-CN" altLang="en-US" sz="1400" dirty="0" smtClean="0">
                    <a:latin typeface="Microsoft YaHei" charset="-122"/>
                    <a:ea typeface="Microsoft YaHei" charset="-122"/>
                    <a:cs typeface="Microsoft YaHei" charset="-122"/>
                  </a:rPr>
                  <a:t>模型预测</a:t>
                </a:r>
                <a:endParaRPr lang="zh-CN" altLang="en-US" sz="1400" dirty="0">
                  <a:latin typeface="Microsoft YaHei" charset="-122"/>
                  <a:ea typeface="Microsoft YaHei" charset="-122"/>
                  <a:cs typeface="Microsoft YaHei" charset="-122"/>
                </a:endParaRPr>
              </a:p>
            </p:txBody>
          </p:sp>
          <p:grpSp>
            <p:nvGrpSpPr>
              <p:cNvPr id="18" name="组合 17"/>
              <p:cNvGrpSpPr/>
              <p:nvPr/>
            </p:nvGrpSpPr>
            <p:grpSpPr>
              <a:xfrm>
                <a:off x="865137" y="2204141"/>
                <a:ext cx="2327323" cy="2459093"/>
                <a:chOff x="407963" y="2238272"/>
                <a:chExt cx="2327323" cy="2459093"/>
              </a:xfrm>
            </p:grpSpPr>
            <p:sp>
              <p:nvSpPr>
                <p:cNvPr id="20" name="矩形 19"/>
                <p:cNvSpPr/>
                <p:nvPr/>
              </p:nvSpPr>
              <p:spPr bwMode="auto">
                <a:xfrm>
                  <a:off x="407963" y="2238272"/>
                  <a:ext cx="2327323" cy="2459093"/>
                </a:xfrm>
                <a:prstGeom prst="rect">
                  <a:avLst/>
                </a:prstGeom>
                <a:solidFill>
                  <a:srgbClr val="FFC000">
                    <a:alpha val="24000"/>
                  </a:srgbClr>
                </a:solidFill>
                <a:ln w="12700" cap="flat" cmpd="sng" algn="ctr">
                  <a:solidFill>
                    <a:schemeClr val="tx1"/>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400" b="0" i="0" u="none" strike="noStrike" cap="none" normalizeH="0" baseline="0" dirty="0" smtClean="0">
                    <a:ln>
                      <a:noFill/>
                    </a:ln>
                    <a:solidFill>
                      <a:schemeClr val="bg1"/>
                    </a:solidFill>
                    <a:effectLst/>
                    <a:latin typeface="Microsoft YaHei" charset="-122"/>
                    <a:ea typeface="Microsoft YaHei" charset="-122"/>
                    <a:cs typeface="Microsoft YaHei" charset="-122"/>
                  </a:endParaRPr>
                </a:p>
              </p:txBody>
            </p:sp>
            <p:sp>
              <p:nvSpPr>
                <p:cNvPr id="21" name="矩形 20"/>
                <p:cNvSpPr/>
                <p:nvPr/>
              </p:nvSpPr>
              <p:spPr bwMode="auto">
                <a:xfrm>
                  <a:off x="581425" y="2486409"/>
                  <a:ext cx="1885070" cy="436098"/>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200" b="0" i="0" u="none" strike="noStrike" cap="none" normalizeH="0" baseline="0" dirty="0" smtClean="0">
                      <a:ln>
                        <a:noFill/>
                      </a:ln>
                      <a:solidFill>
                        <a:schemeClr val="bg1"/>
                      </a:solidFill>
                      <a:effectLst/>
                      <a:latin typeface="Microsoft YaHei" charset="-122"/>
                      <a:ea typeface="Microsoft YaHei" charset="-122"/>
                      <a:cs typeface="Microsoft YaHei" charset="-122"/>
                    </a:rPr>
                    <a:t>腾讯用户属性</a:t>
                  </a:r>
                </a:p>
              </p:txBody>
            </p:sp>
            <p:sp>
              <p:nvSpPr>
                <p:cNvPr id="22" name="矩形 21"/>
                <p:cNvSpPr/>
                <p:nvPr/>
              </p:nvSpPr>
              <p:spPr bwMode="auto">
                <a:xfrm>
                  <a:off x="581425" y="3074907"/>
                  <a:ext cx="1885070" cy="436098"/>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200" b="0" i="0" u="none" strike="noStrike" cap="none" normalizeH="0" baseline="0" dirty="0" smtClean="0">
                      <a:ln>
                        <a:noFill/>
                      </a:ln>
                      <a:solidFill>
                        <a:schemeClr val="bg1"/>
                      </a:solidFill>
                      <a:effectLst/>
                      <a:latin typeface="Microsoft YaHei" charset="-122"/>
                      <a:ea typeface="Microsoft YaHei" charset="-122"/>
                      <a:cs typeface="Microsoft YaHei" charset="-122"/>
                    </a:rPr>
                    <a:t>腾讯产品历史行为</a:t>
                  </a:r>
                </a:p>
              </p:txBody>
            </p:sp>
            <p:sp>
              <p:nvSpPr>
                <p:cNvPr id="23" name="矩形 22"/>
                <p:cNvSpPr/>
                <p:nvPr/>
              </p:nvSpPr>
              <p:spPr bwMode="auto">
                <a:xfrm>
                  <a:off x="581425" y="3663405"/>
                  <a:ext cx="1885070" cy="436098"/>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hangingPunct="1">
                    <a:buFont typeface="Arial" panose="020B0604020202020204" pitchFamily="34" charset="0"/>
                    <a:buNone/>
                  </a:pPr>
                  <a:r>
                    <a:rPr lang="zh-CN" altLang="en-US" sz="1200" dirty="0" smtClean="0">
                      <a:solidFill>
                        <a:schemeClr val="bg1"/>
                      </a:solidFill>
                      <a:latin typeface="Microsoft YaHei" charset="-122"/>
                      <a:ea typeface="Microsoft YaHei" charset="-122"/>
                      <a:cs typeface="Microsoft YaHei" charset="-122"/>
                    </a:rPr>
                    <a:t>腾讯社交关系</a:t>
                  </a:r>
                  <a:r>
                    <a:rPr lang="zh-CN" altLang="en-US" sz="1200" dirty="0">
                      <a:solidFill>
                        <a:schemeClr val="bg1"/>
                      </a:solidFill>
                      <a:latin typeface="Microsoft YaHei" charset="-122"/>
                      <a:ea typeface="Microsoft YaHei" charset="-122"/>
                      <a:cs typeface="Microsoft YaHei" charset="-122"/>
                    </a:rPr>
                    <a:t>链</a:t>
                  </a:r>
                </a:p>
              </p:txBody>
            </p:sp>
            <p:sp>
              <p:nvSpPr>
                <p:cNvPr id="24" name="文本框 23"/>
                <p:cNvSpPr txBox="1"/>
                <p:nvPr/>
              </p:nvSpPr>
              <p:spPr>
                <a:xfrm>
                  <a:off x="969962" y="4251903"/>
                  <a:ext cx="1113339" cy="379548"/>
                </a:xfrm>
                <a:prstGeom prst="rect">
                  <a:avLst/>
                </a:prstGeom>
                <a:noFill/>
              </p:spPr>
              <p:txBody>
                <a:bodyPr wrap="none" rtlCol="0">
                  <a:spAutoFit/>
                </a:bodyPr>
                <a:lstStyle/>
                <a:p>
                  <a:r>
                    <a:rPr lang="zh-CN" altLang="en-US" sz="1400" dirty="0" smtClean="0">
                      <a:latin typeface="Microsoft YaHei" charset="-122"/>
                      <a:ea typeface="Microsoft YaHei" charset="-122"/>
                      <a:cs typeface="Microsoft YaHei" charset="-122"/>
                    </a:rPr>
                    <a:t>原始数据</a:t>
                  </a:r>
                  <a:endParaRPr lang="zh-CN" altLang="en-US" sz="1400" dirty="0">
                    <a:latin typeface="Microsoft YaHei" charset="-122"/>
                    <a:ea typeface="Microsoft YaHei" charset="-122"/>
                    <a:cs typeface="Microsoft YaHei" charset="-122"/>
                  </a:endParaRPr>
                </a:p>
              </p:txBody>
            </p:sp>
          </p:grpSp>
          <p:sp>
            <p:nvSpPr>
              <p:cNvPr id="19" name="右箭头 18"/>
              <p:cNvSpPr/>
              <p:nvPr/>
            </p:nvSpPr>
            <p:spPr bwMode="auto">
              <a:xfrm>
                <a:off x="7491431" y="3265978"/>
                <a:ext cx="1237957" cy="58849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p:txBody>
          </p:sp>
        </p:grpSp>
        <p:sp>
          <p:nvSpPr>
            <p:cNvPr id="9" name="矩形 8"/>
            <p:cNvSpPr/>
            <p:nvPr/>
          </p:nvSpPr>
          <p:spPr bwMode="auto">
            <a:xfrm>
              <a:off x="2793040" y="1261049"/>
              <a:ext cx="2352708" cy="408456"/>
            </a:xfrm>
            <a:prstGeom prst="rect">
              <a:avLst/>
            </a:prstGeom>
            <a:solidFill>
              <a:srgbClr val="00B050">
                <a:alpha val="20000"/>
              </a:srgbClr>
            </a:solidFill>
            <a:ln w="9525" cap="flat" cmpd="sng" algn="ctr">
              <a:solidFill>
                <a:schemeClr val="tx1"/>
              </a:solidFill>
              <a:prstDash val="dash"/>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hangingPunct="1">
                <a:buFont typeface="Arial" panose="020B0604020202020204" pitchFamily="34" charset="0"/>
                <a:buNone/>
              </a:pPr>
              <a:r>
                <a:rPr lang="zh-CN" altLang="en-US" sz="1200" dirty="0">
                  <a:solidFill>
                    <a:srgbClr val="1C75BC"/>
                  </a:solidFill>
                  <a:latin typeface="Microsoft YaHei" charset="-122"/>
                  <a:ea typeface="Microsoft YaHei" charset="-122"/>
                  <a:cs typeface="Microsoft YaHei" charset="-122"/>
                </a:rPr>
                <a:t>企业用户</a:t>
              </a:r>
              <a:r>
                <a:rPr lang="zh-CN" altLang="en-US" sz="1200" dirty="0" smtClean="0">
                  <a:solidFill>
                    <a:srgbClr val="1C75BC"/>
                  </a:solidFill>
                  <a:latin typeface="Microsoft YaHei" charset="-122"/>
                  <a:ea typeface="Microsoft YaHei" charset="-122"/>
                  <a:cs typeface="Microsoft YaHei" charset="-122"/>
                </a:rPr>
                <a:t>属性</a:t>
              </a:r>
              <a:r>
                <a:rPr lang="en-US" altLang="zh-CN" sz="1200" dirty="0" smtClean="0">
                  <a:solidFill>
                    <a:srgbClr val="1C75BC"/>
                  </a:solidFill>
                  <a:latin typeface="Microsoft YaHei" charset="-122"/>
                  <a:ea typeface="Microsoft YaHei" charset="-122"/>
                  <a:cs typeface="Microsoft YaHei" charset="-122"/>
                </a:rPr>
                <a:t>(</a:t>
              </a:r>
              <a:r>
                <a:rPr lang="zh-CN" altLang="en-US" sz="1200" dirty="0" smtClean="0">
                  <a:solidFill>
                    <a:srgbClr val="1C75BC"/>
                  </a:solidFill>
                  <a:latin typeface="Microsoft YaHei" charset="-122"/>
                  <a:ea typeface="Microsoft YaHei" charset="-122"/>
                  <a:cs typeface="Microsoft YaHei" charset="-122"/>
                </a:rPr>
                <a:t>可选</a:t>
              </a:r>
              <a:r>
                <a:rPr lang="en-US" altLang="zh-CN" sz="1200" dirty="0" smtClean="0">
                  <a:solidFill>
                    <a:srgbClr val="1C75BC"/>
                  </a:solidFill>
                  <a:latin typeface="Microsoft YaHei" charset="-122"/>
                  <a:ea typeface="Microsoft YaHei" charset="-122"/>
                  <a:cs typeface="Microsoft YaHei" charset="-122"/>
                </a:rPr>
                <a:t>)</a:t>
              </a:r>
              <a:endParaRPr lang="zh-CN" altLang="en-US" sz="1200" dirty="0">
                <a:solidFill>
                  <a:srgbClr val="1C75BC"/>
                </a:solidFill>
                <a:latin typeface="Microsoft YaHei" charset="-122"/>
                <a:ea typeface="Microsoft YaHei" charset="-122"/>
                <a:cs typeface="Microsoft YaHei" charset="-122"/>
              </a:endParaRPr>
            </a:p>
          </p:txBody>
        </p:sp>
        <p:sp>
          <p:nvSpPr>
            <p:cNvPr id="10" name="下箭头 9"/>
            <p:cNvSpPr/>
            <p:nvPr/>
          </p:nvSpPr>
          <p:spPr bwMode="auto">
            <a:xfrm>
              <a:off x="3773714" y="2295070"/>
              <a:ext cx="348343" cy="678117"/>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p:txBody>
        </p:sp>
        <p:sp>
          <p:nvSpPr>
            <p:cNvPr id="11" name="下箭头 10"/>
            <p:cNvSpPr/>
            <p:nvPr/>
          </p:nvSpPr>
          <p:spPr bwMode="auto">
            <a:xfrm>
              <a:off x="7936237" y="2295070"/>
              <a:ext cx="348343" cy="678117"/>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p:txBody>
        </p:sp>
      </p:grpSp>
      <p:sp>
        <p:nvSpPr>
          <p:cNvPr id="63" name="矩形 69"/>
          <p:cNvSpPr>
            <a:spLocks noChangeArrowheads="1"/>
          </p:cNvSpPr>
          <p:nvPr/>
        </p:nvSpPr>
        <p:spPr bwMode="auto">
          <a:xfrm>
            <a:off x="608086" y="4962498"/>
            <a:ext cx="2168132" cy="307777"/>
          </a:xfrm>
          <a:prstGeom prst="rect">
            <a:avLst/>
          </a:prstGeom>
          <a:noFill/>
          <a:ln>
            <a:noFill/>
          </a:ln>
          <a:extLst/>
        </p:spPr>
        <p:txBody>
          <a:bodyPr>
            <a:spAutoFit/>
          </a:bodyPr>
          <a:lstStyle/>
          <a:p>
            <a:pPr>
              <a:buFont typeface="Arial" pitchFamily="34" charset="0"/>
              <a:buNone/>
              <a:defRPr/>
            </a:pPr>
            <a:r>
              <a:rPr lang="zh-CN" altLang="en-US" sz="1400" b="1" kern="0" dirty="0" smtClean="0">
                <a:solidFill>
                  <a:srgbClr val="0072FE"/>
                </a:solidFill>
                <a:latin typeface="Microsoft YaHei" charset="-122"/>
                <a:ea typeface="Microsoft YaHei" charset="-122"/>
                <a:cs typeface="Microsoft YaHei" charset="-122"/>
                <a:sym typeface="微软雅黑" pitchFamily="34" charset="-122"/>
              </a:rPr>
              <a:t>腾讯数据</a:t>
            </a:r>
            <a:endParaRPr lang="en-US" altLang="zh-CN" sz="1400" b="1" kern="0" dirty="0">
              <a:solidFill>
                <a:srgbClr val="0072FE"/>
              </a:solidFill>
              <a:latin typeface="Microsoft YaHei" charset="-122"/>
              <a:ea typeface="Microsoft YaHei" charset="-122"/>
              <a:cs typeface="Microsoft YaHei" charset="-122"/>
              <a:sym typeface="微软雅黑" pitchFamily="34" charset="-122"/>
            </a:endParaRPr>
          </a:p>
        </p:txBody>
      </p:sp>
      <p:sp>
        <p:nvSpPr>
          <p:cNvPr id="64" name="矩形 70"/>
          <p:cNvSpPr>
            <a:spLocks noChangeArrowheads="1"/>
          </p:cNvSpPr>
          <p:nvPr/>
        </p:nvSpPr>
        <p:spPr bwMode="auto">
          <a:xfrm>
            <a:off x="653066" y="5253173"/>
            <a:ext cx="2178113" cy="502702"/>
          </a:xfrm>
          <a:prstGeom prst="rect">
            <a:avLst/>
          </a:prstGeom>
          <a:noFill/>
          <a:ln>
            <a:noFill/>
          </a:ln>
          <a:extLst/>
        </p:spPr>
        <p:txBody>
          <a:bodyPr wrap="square">
            <a:spAutoFit/>
          </a:bodyPr>
          <a:lstStyle/>
          <a:p>
            <a:pPr>
              <a:lnSpc>
                <a:spcPts val="1600"/>
              </a:lnSpc>
              <a:buFont typeface="Arial" pitchFamily="34" charset="0"/>
              <a:buNone/>
              <a:defRPr/>
            </a:pPr>
            <a:r>
              <a:rPr lang="zh-CN" altLang="en-US" sz="1100" kern="0" dirty="0" smtClean="0">
                <a:solidFill>
                  <a:srgbClr val="282828"/>
                </a:solidFill>
                <a:latin typeface="Microsoft YaHei" charset="-122"/>
                <a:ea typeface="Microsoft YaHei" charset="-122"/>
                <a:cs typeface="Microsoft YaHei" charset="-122"/>
                <a:sym typeface="微软雅黑" pitchFamily="34" charset="-122"/>
              </a:rPr>
              <a:t>模型底层使用腾讯数据为基础，完美整合腾讯社交大数据</a:t>
            </a:r>
            <a:endParaRPr lang="zh-CN" altLang="en-US" kern="0" dirty="0">
              <a:solidFill>
                <a:sysClr val="windowText" lastClr="000000"/>
              </a:solidFill>
              <a:latin typeface="Microsoft YaHei" charset="-122"/>
              <a:ea typeface="Microsoft YaHei" charset="-122"/>
              <a:cs typeface="Microsoft YaHei" charset="-122"/>
              <a:sym typeface="Calibri" pitchFamily="34" charset="0"/>
            </a:endParaRPr>
          </a:p>
        </p:txBody>
      </p:sp>
      <p:sp>
        <p:nvSpPr>
          <p:cNvPr id="65" name="矩形 73"/>
          <p:cNvSpPr>
            <a:spLocks noChangeArrowheads="1"/>
          </p:cNvSpPr>
          <p:nvPr/>
        </p:nvSpPr>
        <p:spPr bwMode="auto">
          <a:xfrm>
            <a:off x="2821762" y="5005251"/>
            <a:ext cx="2168131" cy="307777"/>
          </a:xfrm>
          <a:prstGeom prst="rect">
            <a:avLst/>
          </a:prstGeom>
          <a:noFill/>
          <a:ln>
            <a:noFill/>
          </a:ln>
          <a:extLst/>
        </p:spPr>
        <p:txBody>
          <a:bodyPr>
            <a:spAutoFit/>
          </a:bodyPr>
          <a:lstStyle/>
          <a:p>
            <a:pPr>
              <a:buFont typeface="Arial" pitchFamily="34" charset="0"/>
              <a:buNone/>
            </a:pPr>
            <a:r>
              <a:rPr lang="zh-CN" altLang="en-US" sz="1400" b="1" kern="0" dirty="0" smtClean="0">
                <a:solidFill>
                  <a:srgbClr val="0072FE"/>
                </a:solidFill>
                <a:latin typeface="Microsoft YaHei" charset="-122"/>
                <a:ea typeface="Microsoft YaHei" charset="-122"/>
                <a:cs typeface="Microsoft YaHei" charset="-122"/>
                <a:sym typeface="微软雅黑" pitchFamily="34" charset="-122"/>
              </a:rPr>
              <a:t>腾讯算法</a:t>
            </a:r>
            <a:endParaRPr lang="en-US" altLang="zh-CN" sz="1400" b="1" kern="0" dirty="0">
              <a:solidFill>
                <a:srgbClr val="0072FE"/>
              </a:solidFill>
              <a:latin typeface="Microsoft YaHei" charset="-122"/>
              <a:ea typeface="Microsoft YaHei" charset="-122"/>
              <a:cs typeface="Microsoft YaHei" charset="-122"/>
              <a:sym typeface="微软雅黑" pitchFamily="34" charset="-122"/>
            </a:endParaRPr>
          </a:p>
        </p:txBody>
      </p:sp>
      <p:sp>
        <p:nvSpPr>
          <p:cNvPr id="66" name="矩形 74"/>
          <p:cNvSpPr>
            <a:spLocks noChangeArrowheads="1"/>
          </p:cNvSpPr>
          <p:nvPr/>
        </p:nvSpPr>
        <p:spPr bwMode="auto">
          <a:xfrm>
            <a:off x="2876639" y="5263148"/>
            <a:ext cx="2178113" cy="502702"/>
          </a:xfrm>
          <a:prstGeom prst="rect">
            <a:avLst/>
          </a:prstGeom>
          <a:noFill/>
          <a:ln>
            <a:noFill/>
          </a:ln>
          <a:extLst/>
        </p:spPr>
        <p:txBody>
          <a:bodyPr wrap="square">
            <a:spAutoFit/>
          </a:bodyPr>
          <a:lstStyle/>
          <a:p>
            <a:pPr>
              <a:lnSpc>
                <a:spcPts val="1600"/>
              </a:lnSpc>
              <a:buFont typeface="Arial" pitchFamily="34" charset="0"/>
              <a:buNone/>
              <a:defRPr/>
            </a:pPr>
            <a:r>
              <a:rPr lang="zh-CN" altLang="en-US" sz="1100" kern="0" dirty="0" smtClean="0">
                <a:solidFill>
                  <a:srgbClr val="282828"/>
                </a:solidFill>
                <a:latin typeface="Microsoft YaHei" charset="-122"/>
                <a:ea typeface="Microsoft YaHei" charset="-122"/>
                <a:cs typeface="Microsoft YaHei" charset="-122"/>
                <a:sym typeface="微软雅黑" pitchFamily="34" charset="-122"/>
              </a:rPr>
              <a:t>模型算法使用腾讯后台多年沉淀的大数据分析算法，稳定可靠</a:t>
            </a:r>
            <a:endParaRPr lang="en-US" altLang="zh-CN" sz="1100" kern="0" dirty="0">
              <a:solidFill>
                <a:srgbClr val="282828"/>
              </a:solidFill>
              <a:latin typeface="Microsoft YaHei" charset="-122"/>
              <a:ea typeface="Microsoft YaHei" charset="-122"/>
              <a:cs typeface="Microsoft YaHei" charset="-122"/>
              <a:sym typeface="微软雅黑" pitchFamily="34" charset="-122"/>
            </a:endParaRPr>
          </a:p>
        </p:txBody>
      </p:sp>
      <p:sp>
        <p:nvSpPr>
          <p:cNvPr id="67" name="矩形 83"/>
          <p:cNvSpPr>
            <a:spLocks noChangeArrowheads="1"/>
          </p:cNvSpPr>
          <p:nvPr/>
        </p:nvSpPr>
        <p:spPr bwMode="auto">
          <a:xfrm>
            <a:off x="5139580" y="5012438"/>
            <a:ext cx="2168132" cy="307777"/>
          </a:xfrm>
          <a:prstGeom prst="rect">
            <a:avLst/>
          </a:prstGeom>
          <a:noFill/>
          <a:ln>
            <a:noFill/>
          </a:ln>
          <a:extLst/>
        </p:spPr>
        <p:txBody>
          <a:bodyPr>
            <a:spAutoFit/>
          </a:bodyPr>
          <a:lstStyle/>
          <a:p>
            <a:pPr>
              <a:buFont typeface="Arial" pitchFamily="34" charset="0"/>
              <a:buNone/>
              <a:defRPr/>
            </a:pPr>
            <a:r>
              <a:rPr lang="zh-CN" altLang="en-US" sz="1400" b="1" kern="0" dirty="0" smtClean="0">
                <a:solidFill>
                  <a:srgbClr val="0072FE"/>
                </a:solidFill>
                <a:latin typeface="Microsoft YaHei" charset="-122"/>
                <a:ea typeface="Microsoft YaHei" charset="-122"/>
                <a:cs typeface="Microsoft YaHei" charset="-122"/>
                <a:sym typeface="微软雅黑" pitchFamily="34" charset="-122"/>
              </a:rPr>
              <a:t>腾讯场景</a:t>
            </a:r>
            <a:endParaRPr lang="en-US" altLang="zh-CN" sz="1400" b="1" kern="0" dirty="0">
              <a:solidFill>
                <a:srgbClr val="0072FE"/>
              </a:solidFill>
              <a:latin typeface="Microsoft YaHei" charset="-122"/>
              <a:ea typeface="Microsoft YaHei" charset="-122"/>
              <a:cs typeface="Microsoft YaHei" charset="-122"/>
              <a:sym typeface="微软雅黑" pitchFamily="34" charset="-122"/>
            </a:endParaRPr>
          </a:p>
        </p:txBody>
      </p:sp>
      <p:sp>
        <p:nvSpPr>
          <p:cNvPr id="68" name="矩形 84"/>
          <p:cNvSpPr>
            <a:spLocks noChangeArrowheads="1"/>
          </p:cNvSpPr>
          <p:nvPr/>
        </p:nvSpPr>
        <p:spPr bwMode="auto">
          <a:xfrm>
            <a:off x="5184560" y="5297845"/>
            <a:ext cx="2178583" cy="502702"/>
          </a:xfrm>
          <a:prstGeom prst="rect">
            <a:avLst/>
          </a:prstGeom>
          <a:noFill/>
          <a:ln w="9525">
            <a:noFill/>
            <a:miter lim="800000"/>
            <a:headEnd/>
            <a:tailEnd/>
          </a:ln>
        </p:spPr>
        <p:txBody>
          <a:bodyPr wrap="square">
            <a:spAutoFit/>
          </a:bodyPr>
          <a:lstStyle/>
          <a:p>
            <a:pPr>
              <a:lnSpc>
                <a:spcPts val="1600"/>
              </a:lnSpc>
            </a:pPr>
            <a:r>
              <a:rPr lang="zh-CN" altLang="en-US" sz="1100" dirty="0" smtClean="0">
                <a:solidFill>
                  <a:srgbClr val="282828"/>
                </a:solidFill>
                <a:latin typeface="Microsoft YaHei" charset="-122"/>
                <a:ea typeface="Microsoft YaHei" charset="-122"/>
                <a:cs typeface="Microsoft YaHei" charset="-122"/>
                <a:sym typeface="微软雅黑" pitchFamily="34" charset="-122"/>
              </a:rPr>
              <a:t>继承腾讯强大的场景化解决方案经验，针对金融特性定点支持</a:t>
            </a:r>
            <a:endParaRPr lang="en-US" altLang="zh-CN" sz="1100" dirty="0">
              <a:solidFill>
                <a:srgbClr val="282828"/>
              </a:solidFill>
              <a:latin typeface="Microsoft YaHei" charset="-122"/>
              <a:ea typeface="Microsoft YaHei" charset="-122"/>
              <a:cs typeface="Microsoft YaHei" charset="-122"/>
              <a:sym typeface="微软雅黑" pitchFamily="34" charset="-122"/>
            </a:endParaRPr>
          </a:p>
        </p:txBody>
      </p:sp>
    </p:spTree>
    <p:extLst>
      <p:ext uri="{BB962C8B-B14F-4D97-AF65-F5344CB8AC3E}">
        <p14:creationId xmlns:p14="http://schemas.microsoft.com/office/powerpoint/2010/main" val="345606190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280160" y="1547277"/>
            <a:ext cx="2805853" cy="4042410"/>
            <a:chOff x="1512" y="2475"/>
            <a:chExt cx="3314" cy="6366"/>
          </a:xfrm>
        </p:grpSpPr>
        <p:pic>
          <p:nvPicPr>
            <p:cNvPr id="3" name="图片 2"/>
            <p:cNvPicPr>
              <a:picLocks noChangeAspect="1"/>
            </p:cNvPicPr>
            <p:nvPr/>
          </p:nvPicPr>
          <p:blipFill>
            <a:blip r:embed="rId3"/>
            <a:stretch>
              <a:fillRect/>
            </a:stretch>
          </p:blipFill>
          <p:spPr>
            <a:xfrm>
              <a:off x="1804" y="3224"/>
              <a:ext cx="2731" cy="4864"/>
            </a:xfrm>
            <a:prstGeom prst="rect">
              <a:avLst/>
            </a:prstGeom>
            <a:ln>
              <a:noFill/>
            </a:ln>
            <a:effectLst/>
          </p:spPr>
        </p:pic>
        <p:pic>
          <p:nvPicPr>
            <p:cNvPr id="7" name="图片 6" descr="2"/>
            <p:cNvPicPr>
              <a:picLocks noChangeAspect="1"/>
            </p:cNvPicPr>
            <p:nvPr/>
          </p:nvPicPr>
          <p:blipFill>
            <a:blip r:embed="rId4"/>
            <a:stretch>
              <a:fillRect/>
            </a:stretch>
          </p:blipFill>
          <p:spPr>
            <a:xfrm>
              <a:off x="1512" y="2475"/>
              <a:ext cx="3314" cy="6366"/>
            </a:xfrm>
            <a:prstGeom prst="rect">
              <a:avLst/>
            </a:prstGeom>
          </p:spPr>
        </p:pic>
        <p:pic>
          <p:nvPicPr>
            <p:cNvPr id="4" name="图片 3"/>
            <p:cNvPicPr>
              <a:picLocks noChangeAspect="1"/>
            </p:cNvPicPr>
            <p:nvPr/>
          </p:nvPicPr>
          <p:blipFill>
            <a:blip r:embed="rId5"/>
            <a:stretch>
              <a:fillRect/>
            </a:stretch>
          </p:blipFill>
          <p:spPr>
            <a:xfrm>
              <a:off x="1804" y="3145"/>
              <a:ext cx="2732" cy="4865"/>
            </a:xfrm>
            <a:prstGeom prst="rect">
              <a:avLst/>
            </a:prstGeom>
            <a:ln>
              <a:noFill/>
            </a:ln>
            <a:effectLst/>
          </p:spPr>
        </p:pic>
      </p:grpSp>
      <p:grpSp>
        <p:nvGrpSpPr>
          <p:cNvPr id="13" name="组合 12"/>
          <p:cNvGrpSpPr/>
          <p:nvPr/>
        </p:nvGrpSpPr>
        <p:grpSpPr>
          <a:xfrm>
            <a:off x="7965440" y="836712"/>
            <a:ext cx="3515360" cy="4753610"/>
            <a:chOff x="9408" y="1356"/>
            <a:chExt cx="4152" cy="7486"/>
          </a:xfrm>
        </p:grpSpPr>
        <p:grpSp>
          <p:nvGrpSpPr>
            <p:cNvPr id="47" name="组合 46"/>
            <p:cNvGrpSpPr/>
            <p:nvPr/>
          </p:nvGrpSpPr>
          <p:grpSpPr>
            <a:xfrm>
              <a:off x="9408" y="2476"/>
              <a:ext cx="3314" cy="6366"/>
              <a:chOff x="8918" y="2928"/>
              <a:chExt cx="3314" cy="6366"/>
            </a:xfrm>
          </p:grpSpPr>
          <p:pic>
            <p:nvPicPr>
              <p:cNvPr id="6" name="图片 5"/>
              <p:cNvPicPr>
                <a:picLocks noChangeAspect="1"/>
              </p:cNvPicPr>
              <p:nvPr/>
            </p:nvPicPr>
            <p:blipFill>
              <a:blip r:embed="rId6"/>
              <a:stretch>
                <a:fillRect/>
              </a:stretch>
            </p:blipFill>
            <p:spPr>
              <a:xfrm>
                <a:off x="9210" y="3677"/>
                <a:ext cx="2730" cy="4865"/>
              </a:xfrm>
              <a:prstGeom prst="rect">
                <a:avLst/>
              </a:prstGeom>
              <a:ln>
                <a:noFill/>
              </a:ln>
              <a:effectLst/>
            </p:spPr>
          </p:pic>
          <p:pic>
            <p:nvPicPr>
              <p:cNvPr id="22" name="图片 21" descr="2"/>
              <p:cNvPicPr>
                <a:picLocks noChangeAspect="1"/>
              </p:cNvPicPr>
              <p:nvPr/>
            </p:nvPicPr>
            <p:blipFill>
              <a:blip r:embed="rId4"/>
              <a:stretch>
                <a:fillRect/>
              </a:stretch>
            </p:blipFill>
            <p:spPr>
              <a:xfrm>
                <a:off x="8918" y="2928"/>
                <a:ext cx="3314" cy="6366"/>
              </a:xfrm>
              <a:prstGeom prst="rect">
                <a:avLst/>
              </a:prstGeom>
            </p:spPr>
          </p:pic>
        </p:grpSp>
        <p:pic>
          <p:nvPicPr>
            <p:cNvPr id="9" name="图片 8"/>
            <p:cNvPicPr>
              <a:picLocks noChangeAspect="1"/>
            </p:cNvPicPr>
            <p:nvPr/>
          </p:nvPicPr>
          <p:blipFill>
            <a:blip r:embed="rId7"/>
            <a:stretch>
              <a:fillRect/>
            </a:stretch>
          </p:blipFill>
          <p:spPr>
            <a:xfrm>
              <a:off x="9700" y="3223"/>
              <a:ext cx="2730" cy="4860"/>
            </a:xfrm>
            <a:prstGeom prst="rect">
              <a:avLst/>
            </a:prstGeom>
            <a:ln>
              <a:noFill/>
            </a:ln>
            <a:effectLst/>
          </p:spPr>
        </p:pic>
        <p:sp>
          <p:nvSpPr>
            <p:cNvPr id="44" name="矩形 43"/>
            <p:cNvSpPr/>
            <p:nvPr/>
          </p:nvSpPr>
          <p:spPr>
            <a:xfrm>
              <a:off x="9727" y="5808"/>
              <a:ext cx="2676" cy="590"/>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11144" y="1356"/>
              <a:ext cx="2416" cy="827"/>
              <a:chOff x="11173" y="1697"/>
              <a:chExt cx="2416" cy="827"/>
            </a:xfrm>
          </p:grpSpPr>
          <p:sp>
            <p:nvSpPr>
              <p:cNvPr id="35" name="文本框 34"/>
              <p:cNvSpPr txBox="1"/>
              <p:nvPr/>
            </p:nvSpPr>
            <p:spPr>
              <a:xfrm>
                <a:off x="11382" y="1807"/>
                <a:ext cx="1999" cy="533"/>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lang="zh-CN" altLang="en-US" sz="1600" noProof="0" dirty="0">
                    <a:ln>
                      <a:noFill/>
                    </a:ln>
                    <a:solidFill>
                      <a:srgbClr val="01A2FF"/>
                    </a:solidFill>
                    <a:effectLst/>
                    <a:uLnTx/>
                    <a:uFillTx/>
                    <a:latin typeface="微软雅黑" panose="020B0503020204020204" charset="-122"/>
                    <a:ea typeface="微软雅黑" panose="020B0503020204020204" charset="-122"/>
                    <a:cs typeface="+mn-cs"/>
                    <a:sym typeface="+mn-ea"/>
                  </a:rPr>
                  <a:t>粉丝经济</a:t>
                </a:r>
                <a:endParaRPr lang="zh-CN" altLang="en-US" sz="1600" noProof="0" dirty="0" smtClean="0">
                  <a:ln>
                    <a:noFill/>
                  </a:ln>
                  <a:solidFill>
                    <a:srgbClr val="01A2FF"/>
                  </a:solidFill>
                  <a:effectLst/>
                  <a:uLnTx/>
                  <a:uFillTx/>
                  <a:latin typeface="微软雅黑" panose="020B0503020204020204" charset="-122"/>
                  <a:ea typeface="微软雅黑" panose="020B0503020204020204" charset="-122"/>
                  <a:cs typeface="+mn-cs"/>
                  <a:sym typeface="+mn-ea"/>
                </a:endParaRPr>
              </a:p>
            </p:txBody>
          </p:sp>
          <p:sp>
            <p:nvSpPr>
              <p:cNvPr id="36" name="圆角矩形 35"/>
              <p:cNvSpPr/>
              <p:nvPr/>
            </p:nvSpPr>
            <p:spPr>
              <a:xfrm>
                <a:off x="11173" y="1697"/>
                <a:ext cx="2416" cy="827"/>
              </a:xfrm>
              <a:prstGeom prst="roundRect">
                <a:avLst/>
              </a:prstGeom>
              <a:noFill/>
              <a:ln w="12700" cmpd="sng">
                <a:solidFill>
                  <a:srgbClr val="00C5DB"/>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5" name="直接箭头连接符 74"/>
            <p:cNvCxnSpPr/>
            <p:nvPr/>
          </p:nvCxnSpPr>
          <p:spPr>
            <a:xfrm rot="16200000">
              <a:off x="10929" y="4123"/>
              <a:ext cx="3969" cy="0"/>
            </a:xfrm>
            <a:prstGeom prst="straightConnector1">
              <a:avLst/>
            </a:prstGeom>
            <a:ln>
              <a:gradFill>
                <a:gsLst>
                  <a:gs pos="9000">
                    <a:srgbClr val="08F0F8"/>
                  </a:gs>
                  <a:gs pos="100000">
                    <a:srgbClr val="0ECEF2"/>
                  </a:gs>
                  <a:gs pos="64000">
                    <a:srgbClr val="01A2FF"/>
                  </a:gs>
                </a:gsLst>
                <a:path path="circle">
                  <a:fillToRect t="100000" r="100000"/>
                </a:path>
                <a:tileRect l="-100000" b="-100000"/>
              </a:gradFill>
              <a:tailEnd type="non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a:off x="12460" y="6103"/>
              <a:ext cx="454" cy="0"/>
            </a:xfrm>
            <a:prstGeom prst="straightConnector1">
              <a:avLst/>
            </a:prstGeom>
            <a:ln>
              <a:gradFill>
                <a:gsLst>
                  <a:gs pos="9000">
                    <a:srgbClr val="08F0F8"/>
                  </a:gs>
                  <a:gs pos="100000">
                    <a:srgbClr val="0ECEF2"/>
                  </a:gs>
                  <a:gs pos="64000">
                    <a:srgbClr val="01A2FF"/>
                  </a:gs>
                </a:gsLst>
                <a:path path="circle">
                  <a:fillToRect t="100000" r="100000"/>
                </a:path>
                <a:tileRect l="-100000" b="-100000"/>
              </a:gradFill>
              <a:tailEnd type="none"/>
            </a:ln>
          </p:spPr>
          <p:style>
            <a:lnRef idx="1">
              <a:schemeClr val="accent1"/>
            </a:lnRef>
            <a:fillRef idx="0">
              <a:schemeClr val="accent1"/>
            </a:fillRef>
            <a:effectRef idx="0">
              <a:schemeClr val="accent1"/>
            </a:effectRef>
            <a:fontRef idx="minor">
              <a:schemeClr val="tx1"/>
            </a:fontRef>
          </p:style>
        </p:cxnSp>
        <p:sp>
          <p:nvSpPr>
            <p:cNvPr id="74" name=" 184"/>
            <p:cNvSpPr/>
            <p:nvPr/>
          </p:nvSpPr>
          <p:spPr>
            <a:xfrm flipH="1">
              <a:off x="12350" y="6028"/>
              <a:ext cx="150" cy="150"/>
            </a:xfrm>
            <a:prstGeom prst="ellipse">
              <a:avLst/>
            </a:prstGeom>
            <a:gradFill>
              <a:gsLst>
                <a:gs pos="2000">
                  <a:srgbClr val="08F0F8"/>
                </a:gs>
                <a:gs pos="100000">
                  <a:srgbClr val="01A2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nvGrpSpPr>
            <p:cNvPr id="53" name="组合 52"/>
            <p:cNvGrpSpPr/>
            <p:nvPr/>
          </p:nvGrpSpPr>
          <p:grpSpPr>
            <a:xfrm flipH="1">
              <a:off x="12809" y="2102"/>
              <a:ext cx="210" cy="210"/>
              <a:chOff x="3461" y="5124"/>
              <a:chExt cx="532" cy="532"/>
            </a:xfrm>
          </p:grpSpPr>
          <p:sp>
            <p:nvSpPr>
              <p:cNvPr id="54" name=" 184"/>
              <p:cNvSpPr/>
              <p:nvPr/>
            </p:nvSpPr>
            <p:spPr>
              <a:xfrm>
                <a:off x="3537" y="5200"/>
                <a:ext cx="381" cy="381"/>
              </a:xfrm>
              <a:prstGeom prst="ellipse">
                <a:avLst/>
              </a:prstGeom>
              <a:gradFill>
                <a:gsLst>
                  <a:gs pos="2000">
                    <a:srgbClr val="08F0F8"/>
                  </a:gs>
                  <a:gs pos="100000">
                    <a:srgbClr val="01A2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5" name=" 184"/>
              <p:cNvSpPr/>
              <p:nvPr/>
            </p:nvSpPr>
            <p:spPr>
              <a:xfrm>
                <a:off x="3461" y="5124"/>
                <a:ext cx="533" cy="533"/>
              </a:xfrm>
              <a:prstGeom prst="ellipse">
                <a:avLst/>
              </a:prstGeom>
              <a:noFill/>
              <a:ln>
                <a:gradFill>
                  <a:gsLst>
                    <a:gs pos="100000">
                      <a:srgbClr val="01A2FF"/>
                    </a:gs>
                    <a:gs pos="29000">
                      <a:srgbClr val="08F0F8"/>
                    </a:gs>
                  </a:gsLst>
                  <a:path path="circle">
                    <a:fillToRect t="100000" r="100000"/>
                  </a:path>
                  <a:tileRect l="-100000" b="-100000"/>
                </a:grad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grpSp>
      <p:pic>
        <p:nvPicPr>
          <p:cNvPr id="17" name="图片 16" descr="2"/>
          <p:cNvPicPr>
            <a:picLocks noChangeAspect="1"/>
          </p:cNvPicPr>
          <p:nvPr/>
        </p:nvPicPr>
        <p:blipFill>
          <a:blip r:embed="rId4"/>
          <a:stretch>
            <a:fillRect/>
          </a:stretch>
        </p:blipFill>
        <p:spPr>
          <a:xfrm>
            <a:off x="4593167" y="1546642"/>
            <a:ext cx="2805853" cy="4042410"/>
          </a:xfrm>
          <a:prstGeom prst="rect">
            <a:avLst/>
          </a:prstGeom>
        </p:spPr>
      </p:pic>
      <p:pic>
        <p:nvPicPr>
          <p:cNvPr id="8" name="图片 7"/>
          <p:cNvPicPr>
            <a:picLocks noChangeAspect="1"/>
          </p:cNvPicPr>
          <p:nvPr/>
        </p:nvPicPr>
        <p:blipFill>
          <a:blip r:embed="rId8"/>
          <a:stretch>
            <a:fillRect/>
          </a:stretch>
        </p:blipFill>
        <p:spPr>
          <a:xfrm>
            <a:off x="4839547" y="2022257"/>
            <a:ext cx="2312247" cy="3090545"/>
          </a:xfrm>
          <a:prstGeom prst="rect">
            <a:avLst/>
          </a:prstGeom>
          <a:ln>
            <a:noFill/>
          </a:ln>
          <a:effectLst/>
        </p:spPr>
      </p:pic>
      <p:grpSp>
        <p:nvGrpSpPr>
          <p:cNvPr id="28" name="组合 27"/>
          <p:cNvGrpSpPr/>
          <p:nvPr/>
        </p:nvGrpSpPr>
        <p:grpSpPr>
          <a:xfrm>
            <a:off x="3864187" y="836713"/>
            <a:ext cx="2045547" cy="525145"/>
            <a:chOff x="1961" y="2192"/>
            <a:chExt cx="2416" cy="827"/>
          </a:xfrm>
        </p:grpSpPr>
        <p:sp>
          <p:nvSpPr>
            <p:cNvPr id="29" name="文本框 28"/>
            <p:cNvSpPr txBox="1"/>
            <p:nvPr/>
          </p:nvSpPr>
          <p:spPr>
            <a:xfrm>
              <a:off x="2170" y="2302"/>
              <a:ext cx="1999" cy="533"/>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lang="zh-CN" altLang="en-US" sz="1600" noProof="0" dirty="0">
                  <a:ln>
                    <a:noFill/>
                  </a:ln>
                  <a:solidFill>
                    <a:srgbClr val="01A2FF"/>
                  </a:solidFill>
                  <a:effectLst/>
                  <a:uLnTx/>
                  <a:uFillTx/>
                  <a:latin typeface="微软雅黑" panose="020B0503020204020204" charset="-122"/>
                  <a:ea typeface="微软雅黑" panose="020B0503020204020204" charset="-122"/>
                  <a:cs typeface="+mn-cs"/>
                  <a:sym typeface="+mn-ea"/>
                </a:rPr>
                <a:t>云通信</a:t>
              </a:r>
              <a:r>
                <a:rPr lang="en-US" altLang="zh-CN" sz="1600" noProof="0" dirty="0">
                  <a:ln>
                    <a:noFill/>
                  </a:ln>
                  <a:solidFill>
                    <a:srgbClr val="01A2FF"/>
                  </a:solidFill>
                  <a:effectLst/>
                  <a:uLnTx/>
                  <a:uFillTx/>
                  <a:latin typeface="微软雅黑" panose="020B0503020204020204" charset="-122"/>
                  <a:ea typeface="微软雅黑" panose="020B0503020204020204" charset="-122"/>
                  <a:cs typeface="+mn-cs"/>
                  <a:sym typeface="+mn-ea"/>
                </a:rPr>
                <a:t>IM</a:t>
              </a:r>
              <a:endParaRPr lang="en-US" altLang="zh-CN" sz="1600" noProof="0" dirty="0" smtClean="0">
                <a:ln>
                  <a:noFill/>
                </a:ln>
                <a:solidFill>
                  <a:srgbClr val="01A2FF"/>
                </a:solidFill>
                <a:effectLst/>
                <a:uLnTx/>
                <a:uFillTx/>
                <a:latin typeface="微软雅黑" panose="020B0503020204020204" charset="-122"/>
                <a:ea typeface="微软雅黑" panose="020B0503020204020204" charset="-122"/>
                <a:cs typeface="+mn-cs"/>
                <a:sym typeface="+mn-ea"/>
              </a:endParaRPr>
            </a:p>
          </p:txBody>
        </p:sp>
        <p:sp>
          <p:nvSpPr>
            <p:cNvPr id="30" name="圆角矩形 29"/>
            <p:cNvSpPr/>
            <p:nvPr/>
          </p:nvSpPr>
          <p:spPr>
            <a:xfrm>
              <a:off x="1961" y="2192"/>
              <a:ext cx="2416" cy="827"/>
            </a:xfrm>
            <a:prstGeom prst="roundRect">
              <a:avLst/>
            </a:prstGeom>
            <a:noFill/>
            <a:ln w="12700" cmpd="sng">
              <a:solidFill>
                <a:srgbClr val="00C5DB"/>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p:cNvPicPr>
            <a:picLocks noChangeAspect="1"/>
          </p:cNvPicPr>
          <p:nvPr/>
        </p:nvPicPr>
        <p:blipFill>
          <a:blip r:embed="rId9"/>
          <a:stretch>
            <a:fillRect/>
          </a:stretch>
        </p:blipFill>
        <p:spPr>
          <a:xfrm>
            <a:off x="4829387" y="2022258"/>
            <a:ext cx="2322407" cy="3100705"/>
          </a:xfrm>
          <a:prstGeom prst="rect">
            <a:avLst/>
          </a:prstGeom>
          <a:ln>
            <a:noFill/>
          </a:ln>
          <a:effectLst/>
        </p:spPr>
      </p:pic>
      <p:sp>
        <p:nvSpPr>
          <p:cNvPr id="14" name="矩形 13"/>
          <p:cNvSpPr/>
          <p:nvPr/>
        </p:nvSpPr>
        <p:spPr>
          <a:xfrm>
            <a:off x="4900507" y="3184307"/>
            <a:ext cx="2181013" cy="854710"/>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箭头连接符 67"/>
          <p:cNvCxnSpPr/>
          <p:nvPr/>
        </p:nvCxnSpPr>
        <p:spPr>
          <a:xfrm rot="16200000">
            <a:off x="2776008" y="3012222"/>
            <a:ext cx="3239770" cy="0"/>
          </a:xfrm>
          <a:prstGeom prst="straightConnector1">
            <a:avLst/>
          </a:prstGeom>
          <a:ln>
            <a:gradFill>
              <a:gsLst>
                <a:gs pos="9000">
                  <a:srgbClr val="08F0F8"/>
                </a:gs>
                <a:gs pos="100000">
                  <a:srgbClr val="0ECEF2"/>
                </a:gs>
                <a:gs pos="64000">
                  <a:srgbClr val="01A2FF"/>
                </a:gs>
              </a:gsLst>
              <a:path path="circle">
                <a:fillToRect t="100000" r="100000"/>
              </a:path>
              <a:tileRect l="-100000" b="-100000"/>
            </a:gradFill>
            <a:tailEnd type="none"/>
          </a:ln>
        </p:spPr>
        <p:style>
          <a:lnRef idx="1">
            <a:schemeClr val="accent1"/>
          </a:lnRef>
          <a:fillRef idx="0">
            <a:schemeClr val="accent1"/>
          </a:fillRef>
          <a:effectRef idx="0">
            <a:schemeClr val="accent1"/>
          </a:effectRef>
          <a:fontRef idx="minor">
            <a:schemeClr val="tx1"/>
          </a:fontRef>
        </p:style>
      </p:cxnSp>
      <p:grpSp>
        <p:nvGrpSpPr>
          <p:cNvPr id="59" name="组合 58"/>
          <p:cNvGrpSpPr/>
          <p:nvPr/>
        </p:nvGrpSpPr>
        <p:grpSpPr>
          <a:xfrm flipH="1">
            <a:off x="4306993" y="1291372"/>
            <a:ext cx="177800" cy="133350"/>
            <a:chOff x="3461" y="5124"/>
            <a:chExt cx="532" cy="532"/>
          </a:xfrm>
        </p:grpSpPr>
        <p:sp>
          <p:nvSpPr>
            <p:cNvPr id="60" name=" 184"/>
            <p:cNvSpPr/>
            <p:nvPr/>
          </p:nvSpPr>
          <p:spPr>
            <a:xfrm>
              <a:off x="3537" y="5200"/>
              <a:ext cx="381" cy="381"/>
            </a:xfrm>
            <a:prstGeom prst="ellipse">
              <a:avLst/>
            </a:prstGeom>
            <a:gradFill>
              <a:gsLst>
                <a:gs pos="2000">
                  <a:srgbClr val="08F0F8"/>
                </a:gs>
                <a:gs pos="100000">
                  <a:srgbClr val="01A2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1" name=" 184"/>
            <p:cNvSpPr/>
            <p:nvPr/>
          </p:nvSpPr>
          <p:spPr>
            <a:xfrm>
              <a:off x="3461" y="5124"/>
              <a:ext cx="533" cy="533"/>
            </a:xfrm>
            <a:prstGeom prst="ellipse">
              <a:avLst/>
            </a:prstGeom>
            <a:noFill/>
            <a:ln>
              <a:gradFill>
                <a:gsLst>
                  <a:gs pos="100000">
                    <a:srgbClr val="01A2FF"/>
                  </a:gs>
                  <a:gs pos="29000">
                    <a:srgbClr val="08F0F8"/>
                  </a:gs>
                </a:gsLst>
                <a:path path="circle">
                  <a:fillToRect t="100000" r="100000"/>
                </a:path>
                <a:tileRect l="-100000" b="-100000"/>
              </a:grad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grpSp>
        <p:nvGrpSpPr>
          <p:cNvPr id="15" name="组合 14"/>
          <p:cNvGrpSpPr/>
          <p:nvPr/>
        </p:nvGrpSpPr>
        <p:grpSpPr>
          <a:xfrm>
            <a:off x="6096000" y="836713"/>
            <a:ext cx="2045547" cy="525145"/>
            <a:chOff x="7159" y="1696"/>
            <a:chExt cx="2416" cy="827"/>
          </a:xfrm>
        </p:grpSpPr>
        <p:sp>
          <p:nvSpPr>
            <p:cNvPr id="39" name="文本框 38"/>
            <p:cNvSpPr txBox="1"/>
            <p:nvPr/>
          </p:nvSpPr>
          <p:spPr>
            <a:xfrm>
              <a:off x="7298" y="1806"/>
              <a:ext cx="1999" cy="533"/>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lang="zh-CN" altLang="en-US" sz="1600" noProof="0" dirty="0">
                  <a:ln>
                    <a:noFill/>
                  </a:ln>
                  <a:solidFill>
                    <a:srgbClr val="01A2FF"/>
                  </a:solidFill>
                  <a:effectLst/>
                  <a:uLnTx/>
                  <a:uFillTx/>
                  <a:latin typeface="微软雅黑" panose="020B0503020204020204" charset="-122"/>
                  <a:ea typeface="微软雅黑" panose="020B0503020204020204" charset="-122"/>
                  <a:cs typeface="+mn-cs"/>
                  <a:sym typeface="+mn-ea"/>
                </a:rPr>
                <a:t>视频直播</a:t>
              </a:r>
              <a:endParaRPr lang="zh-CN" altLang="en-US" sz="1600" noProof="0" dirty="0" smtClean="0">
                <a:ln>
                  <a:noFill/>
                </a:ln>
                <a:solidFill>
                  <a:srgbClr val="01A2FF"/>
                </a:solidFill>
                <a:effectLst/>
                <a:uLnTx/>
                <a:uFillTx/>
                <a:latin typeface="微软雅黑" panose="020B0503020204020204" charset="-122"/>
                <a:ea typeface="微软雅黑" panose="020B0503020204020204" charset="-122"/>
                <a:cs typeface="+mn-cs"/>
                <a:sym typeface="+mn-ea"/>
              </a:endParaRPr>
            </a:p>
          </p:txBody>
        </p:sp>
        <p:sp>
          <p:nvSpPr>
            <p:cNvPr id="16" name="圆角矩形 15"/>
            <p:cNvSpPr/>
            <p:nvPr/>
          </p:nvSpPr>
          <p:spPr>
            <a:xfrm>
              <a:off x="7159" y="1696"/>
              <a:ext cx="2416" cy="827"/>
            </a:xfrm>
            <a:prstGeom prst="roundRect">
              <a:avLst/>
            </a:prstGeom>
            <a:noFill/>
            <a:ln w="12700" cmpd="sng">
              <a:solidFill>
                <a:srgbClr val="00C5DB"/>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0" name="直接箭头连接符 79"/>
          <p:cNvCxnSpPr/>
          <p:nvPr/>
        </p:nvCxnSpPr>
        <p:spPr>
          <a:xfrm>
            <a:off x="7113693" y="3605947"/>
            <a:ext cx="528320" cy="0"/>
          </a:xfrm>
          <a:prstGeom prst="straightConnector1">
            <a:avLst/>
          </a:prstGeom>
          <a:ln>
            <a:gradFill>
              <a:gsLst>
                <a:gs pos="9000">
                  <a:srgbClr val="08F0F8"/>
                </a:gs>
                <a:gs pos="100000">
                  <a:srgbClr val="0ECEF2"/>
                </a:gs>
                <a:gs pos="64000">
                  <a:srgbClr val="01A2FF"/>
                </a:gs>
              </a:gsLst>
              <a:path path="circle">
                <a:fillToRect t="100000" r="100000"/>
              </a:path>
              <a:tileRect l="-100000" b="-100000"/>
            </a:gradFill>
            <a:tailEnd type="none"/>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rot="16200000" flipH="1">
            <a:off x="6524625" y="2499777"/>
            <a:ext cx="2195830" cy="0"/>
          </a:xfrm>
          <a:prstGeom prst="straightConnector1">
            <a:avLst/>
          </a:prstGeom>
          <a:ln w="9525">
            <a:gradFill>
              <a:gsLst>
                <a:gs pos="9000">
                  <a:srgbClr val="08F0F8"/>
                </a:gs>
                <a:gs pos="100000">
                  <a:srgbClr val="0ECEF2"/>
                </a:gs>
                <a:gs pos="64000">
                  <a:srgbClr val="01A2FF"/>
                </a:gs>
              </a:gsLst>
              <a:path path="circle">
                <a:fillToRect t="100000" r="100000"/>
              </a:path>
              <a:tileRect l="-100000" b="-100000"/>
            </a:gradFill>
            <a:tailEnd type="none"/>
          </a:ln>
        </p:spPr>
        <p:style>
          <a:lnRef idx="1">
            <a:schemeClr val="accent1"/>
          </a:lnRef>
          <a:fillRef idx="0">
            <a:schemeClr val="accent1"/>
          </a:fillRef>
          <a:effectRef idx="0">
            <a:schemeClr val="accent1"/>
          </a:effectRef>
          <a:fontRef idx="minor">
            <a:schemeClr val="tx1"/>
          </a:fontRef>
        </p:style>
      </p:cxnSp>
      <p:grpSp>
        <p:nvGrpSpPr>
          <p:cNvPr id="56" name="组合 55"/>
          <p:cNvGrpSpPr/>
          <p:nvPr/>
        </p:nvGrpSpPr>
        <p:grpSpPr>
          <a:xfrm flipH="1">
            <a:off x="7526020" y="1291372"/>
            <a:ext cx="177800" cy="133350"/>
            <a:chOff x="3461" y="5124"/>
            <a:chExt cx="532" cy="532"/>
          </a:xfrm>
        </p:grpSpPr>
        <p:sp>
          <p:nvSpPr>
            <p:cNvPr id="57" name=" 184"/>
            <p:cNvSpPr/>
            <p:nvPr/>
          </p:nvSpPr>
          <p:spPr>
            <a:xfrm>
              <a:off x="3537" y="5200"/>
              <a:ext cx="381" cy="381"/>
            </a:xfrm>
            <a:prstGeom prst="ellipse">
              <a:avLst/>
            </a:prstGeom>
            <a:gradFill>
              <a:gsLst>
                <a:gs pos="2000">
                  <a:srgbClr val="08F0F8"/>
                </a:gs>
                <a:gs pos="100000">
                  <a:srgbClr val="01A2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8" name=" 184"/>
            <p:cNvSpPr/>
            <p:nvPr/>
          </p:nvSpPr>
          <p:spPr>
            <a:xfrm>
              <a:off x="3461" y="5124"/>
              <a:ext cx="533" cy="533"/>
            </a:xfrm>
            <a:prstGeom prst="ellipse">
              <a:avLst/>
            </a:prstGeom>
            <a:noFill/>
            <a:ln>
              <a:gradFill>
                <a:gsLst>
                  <a:gs pos="100000">
                    <a:srgbClr val="01A2FF"/>
                  </a:gs>
                  <a:gs pos="29000">
                    <a:srgbClr val="08F0F8"/>
                  </a:gs>
                </a:gsLst>
                <a:path path="circle">
                  <a:fillToRect t="100000" r="100000"/>
                </a:path>
                <a:tileRect l="-100000" b="-100000"/>
              </a:grad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sp>
        <p:nvSpPr>
          <p:cNvPr id="18" name="矩形 17"/>
          <p:cNvSpPr/>
          <p:nvPr/>
        </p:nvSpPr>
        <p:spPr>
          <a:xfrm>
            <a:off x="4900507" y="4200307"/>
            <a:ext cx="2181013" cy="854710"/>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 184"/>
          <p:cNvSpPr/>
          <p:nvPr/>
        </p:nvSpPr>
        <p:spPr>
          <a:xfrm flipH="1">
            <a:off x="7024793" y="3558322"/>
            <a:ext cx="127000" cy="95250"/>
          </a:xfrm>
          <a:prstGeom prst="ellipse">
            <a:avLst/>
          </a:prstGeom>
          <a:gradFill>
            <a:gsLst>
              <a:gs pos="2000">
                <a:srgbClr val="08F0F8"/>
              </a:gs>
              <a:gs pos="100000">
                <a:srgbClr val="01A2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5" name=" 184"/>
          <p:cNvSpPr/>
          <p:nvPr/>
        </p:nvSpPr>
        <p:spPr>
          <a:xfrm flipH="1">
            <a:off x="4839547" y="4580037"/>
            <a:ext cx="127000" cy="95250"/>
          </a:xfrm>
          <a:prstGeom prst="ellipse">
            <a:avLst/>
          </a:prstGeom>
          <a:gradFill>
            <a:gsLst>
              <a:gs pos="2000">
                <a:srgbClr val="08F0F8"/>
              </a:gs>
              <a:gs pos="100000">
                <a:srgbClr val="01A2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cxnSp>
        <p:nvCxnSpPr>
          <p:cNvPr id="19" name="直接箭头连接符 18"/>
          <p:cNvCxnSpPr/>
          <p:nvPr/>
        </p:nvCxnSpPr>
        <p:spPr>
          <a:xfrm>
            <a:off x="4395894" y="4627662"/>
            <a:ext cx="480060" cy="0"/>
          </a:xfrm>
          <a:prstGeom prst="straightConnector1">
            <a:avLst/>
          </a:prstGeom>
          <a:ln>
            <a:gradFill>
              <a:gsLst>
                <a:gs pos="9000">
                  <a:srgbClr val="08F0F8"/>
                </a:gs>
                <a:gs pos="100000">
                  <a:srgbClr val="0ECEF2"/>
                </a:gs>
                <a:gs pos="64000">
                  <a:srgbClr val="01A2FF"/>
                </a:gs>
              </a:gsLst>
              <a:path path="circle">
                <a:fillToRect t="100000" r="100000"/>
              </a:path>
              <a:tileRect l="-100000" b="-100000"/>
            </a:gradFill>
            <a:tailEnd type="none"/>
          </a:ln>
        </p:spPr>
        <p:style>
          <a:lnRef idx="1">
            <a:schemeClr val="accent1"/>
          </a:lnRef>
          <a:fillRef idx="0">
            <a:schemeClr val="accent1"/>
          </a:fillRef>
          <a:effectRef idx="0">
            <a:schemeClr val="accent1"/>
          </a:effectRef>
          <a:fontRef idx="minor">
            <a:schemeClr val="tx1"/>
          </a:fontRef>
        </p:style>
      </p:cxnSp>
      <p:sp>
        <p:nvSpPr>
          <p:cNvPr id="12" name="标题 11"/>
          <p:cNvSpPr>
            <a:spLocks noGrp="1"/>
          </p:cNvSpPr>
          <p:nvPr>
            <p:ph type="title"/>
          </p:nvPr>
        </p:nvSpPr>
        <p:spPr>
          <a:xfrm>
            <a:off x="475827" y="332656"/>
            <a:ext cx="10515600" cy="568886"/>
          </a:xfrm>
        </p:spPr>
        <p:txBody>
          <a:bodyPr/>
          <a:lstStyle/>
          <a:p>
            <a:r>
              <a:rPr lang="zh-CN" altLang="en-US" dirty="0" smtClean="0"/>
              <a:t>互联网获客</a:t>
            </a:r>
            <a:r>
              <a:rPr lang="en-US" altLang="zh-CN" dirty="0" smtClean="0"/>
              <a:t>- </a:t>
            </a:r>
            <a:r>
              <a:rPr lang="zh-CN" altLang="en-US" dirty="0" smtClean="0"/>
              <a:t>视频营销场景案例（视频连线自助理赔、理财服务，保险课堂）</a:t>
            </a:r>
            <a:endParaRPr lang="zh-CN" altLang="en-US" dirty="0"/>
          </a:p>
        </p:txBody>
      </p:sp>
      <p:sp>
        <p:nvSpPr>
          <p:cNvPr id="71" name="矩形 69"/>
          <p:cNvSpPr>
            <a:spLocks noChangeArrowheads="1"/>
          </p:cNvSpPr>
          <p:nvPr/>
        </p:nvSpPr>
        <p:spPr bwMode="auto">
          <a:xfrm>
            <a:off x="3979209" y="9679527"/>
            <a:ext cx="8109417" cy="307777"/>
          </a:xfrm>
          <a:prstGeom prst="rect">
            <a:avLst/>
          </a:prstGeom>
          <a:noFill/>
          <a:ln>
            <a:noFill/>
          </a:ln>
          <a:extLst/>
        </p:spPr>
        <p:txBody>
          <a:bodyPr>
            <a:spAutoFit/>
          </a:bodyPr>
          <a:lstStyle/>
          <a:p>
            <a:pPr eaLnBrk="1" fontAlgn="auto" hangingPunct="1">
              <a:spcBef>
                <a:spcPts val="0"/>
              </a:spcBef>
              <a:spcAft>
                <a:spcPts val="0"/>
              </a:spcAft>
              <a:buFont typeface="Arial" pitchFamily="34" charset="0"/>
              <a:buNone/>
              <a:defRPr/>
            </a:pPr>
            <a:r>
              <a:rPr lang="zh-CN" altLang="en-US" sz="1400" b="1" kern="0" dirty="0" smtClean="0">
                <a:solidFill>
                  <a:srgbClr val="00B050"/>
                </a:solidFill>
                <a:latin typeface="微软雅黑" pitchFamily="34" charset="-122"/>
                <a:ea typeface="微软雅黑" pitchFamily="34" charset="-122"/>
                <a:sym typeface="微软雅黑" pitchFamily="34" charset="-122"/>
              </a:rPr>
              <a:t>大屏监控、自动鉴黄</a:t>
            </a:r>
            <a:endParaRPr lang="en-US" altLang="zh-CN" sz="1400" b="1" kern="0" dirty="0">
              <a:solidFill>
                <a:srgbClr val="00B050"/>
              </a:solidFill>
              <a:latin typeface="微软雅黑" pitchFamily="34" charset="-122"/>
              <a:ea typeface="微软雅黑" pitchFamily="34" charset="-122"/>
              <a:sym typeface="微软雅黑" pitchFamily="34" charset="-122"/>
            </a:endParaRPr>
          </a:p>
        </p:txBody>
      </p:sp>
      <p:sp>
        <p:nvSpPr>
          <p:cNvPr id="20" name="TextBox 19"/>
          <p:cNvSpPr txBox="1"/>
          <p:nvPr/>
        </p:nvSpPr>
        <p:spPr>
          <a:xfrm>
            <a:off x="1280160" y="5805264"/>
            <a:ext cx="1895659" cy="369332"/>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zh-CN" altLang="en-US" b="1" dirty="0" smtClean="0">
                <a:latin typeface="微软雅黑" pitchFamily="34" charset="-122"/>
                <a:ea typeface="微软雅黑" pitchFamily="34" charset="-122"/>
              </a:rPr>
              <a:t>一站式</a:t>
            </a:r>
            <a:r>
              <a:rPr lang="en-US" altLang="zh-CN" b="1" dirty="0" smtClean="0">
                <a:latin typeface="微软雅黑" pitchFamily="34" charset="-122"/>
                <a:ea typeface="微软雅黑" pitchFamily="34" charset="-122"/>
              </a:rPr>
              <a:t>SDK</a:t>
            </a:r>
            <a:r>
              <a:rPr lang="zh-CN" altLang="en-US" b="1" dirty="0" smtClean="0">
                <a:latin typeface="微软雅黑" pitchFamily="34" charset="-122"/>
                <a:ea typeface="微软雅黑" pitchFamily="34" charset="-122"/>
              </a:rPr>
              <a:t>接入</a:t>
            </a:r>
            <a:endParaRPr lang="zh-CN" altLang="en-US" b="1" dirty="0">
              <a:latin typeface="微软雅黑" pitchFamily="34" charset="-122"/>
              <a:ea typeface="微软雅黑" pitchFamily="34" charset="-122"/>
            </a:endParaRPr>
          </a:p>
        </p:txBody>
      </p:sp>
      <p:sp>
        <p:nvSpPr>
          <p:cNvPr id="85" name="TextBox 84"/>
          <p:cNvSpPr txBox="1"/>
          <p:nvPr/>
        </p:nvSpPr>
        <p:spPr>
          <a:xfrm>
            <a:off x="3480572" y="5805264"/>
            <a:ext cx="1800200" cy="369332"/>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zh-CN" altLang="en-US" b="1" dirty="0" smtClean="0">
                <a:latin typeface="微软雅黑" pitchFamily="34" charset="-122"/>
                <a:ea typeface="微软雅黑" pitchFamily="34" charset="-122"/>
              </a:rPr>
              <a:t>最快</a:t>
            </a:r>
            <a:r>
              <a:rPr lang="en-US" altLang="zh-CN" b="1" dirty="0" smtClean="0">
                <a:latin typeface="微软雅黑" pitchFamily="34" charset="-122"/>
                <a:ea typeface="微软雅黑" pitchFamily="34" charset="-122"/>
              </a:rPr>
              <a:t>1</a:t>
            </a:r>
            <a:r>
              <a:rPr lang="zh-CN" altLang="en-US" b="1" dirty="0" smtClean="0">
                <a:latin typeface="微软雅黑" pitchFamily="34" charset="-122"/>
                <a:ea typeface="微软雅黑" pitchFamily="34" charset="-122"/>
              </a:rPr>
              <a:t>天接入</a:t>
            </a:r>
            <a:endParaRPr lang="zh-CN" altLang="en-US" b="1" dirty="0">
              <a:latin typeface="微软雅黑" pitchFamily="34" charset="-122"/>
              <a:ea typeface="微软雅黑" pitchFamily="34" charset="-122"/>
            </a:endParaRPr>
          </a:p>
        </p:txBody>
      </p:sp>
      <p:sp>
        <p:nvSpPr>
          <p:cNvPr id="86" name="TextBox 85"/>
          <p:cNvSpPr txBox="1"/>
          <p:nvPr/>
        </p:nvSpPr>
        <p:spPr>
          <a:xfrm>
            <a:off x="5621371" y="5798155"/>
            <a:ext cx="2368219" cy="369332"/>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zh-CN" altLang="en-US" b="1" dirty="0" smtClean="0">
                <a:latin typeface="微软雅黑" pitchFamily="34" charset="-122"/>
                <a:ea typeface="微软雅黑" pitchFamily="34" charset="-122"/>
              </a:rPr>
              <a:t>技术领先、弹性扩容</a:t>
            </a:r>
            <a:endParaRPr lang="zh-CN" altLang="en-US" b="1" dirty="0">
              <a:latin typeface="微软雅黑" pitchFamily="34" charset="-122"/>
              <a:ea typeface="微软雅黑" pitchFamily="34" charset="-122"/>
            </a:endParaRPr>
          </a:p>
        </p:txBody>
      </p:sp>
      <p:sp>
        <p:nvSpPr>
          <p:cNvPr id="87" name="TextBox 86"/>
          <p:cNvSpPr txBox="1"/>
          <p:nvPr/>
        </p:nvSpPr>
        <p:spPr>
          <a:xfrm>
            <a:off x="8349999" y="5796385"/>
            <a:ext cx="2368219" cy="369332"/>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zh-CN" altLang="en-US" b="1" dirty="0">
                <a:latin typeface="微软雅黑" pitchFamily="34" charset="-122"/>
                <a:ea typeface="微软雅黑" pitchFamily="34" charset="-122"/>
              </a:rPr>
              <a:t>大</a:t>
            </a:r>
            <a:r>
              <a:rPr lang="zh-CN" altLang="en-US" b="1" dirty="0" smtClean="0">
                <a:latin typeface="微软雅黑" pitchFamily="34" charset="-122"/>
                <a:ea typeface="微软雅黑" pitchFamily="34" charset="-122"/>
              </a:rPr>
              <a:t>屏监控、自动鉴黄</a:t>
            </a:r>
            <a:endParaRPr lang="zh-CN" altLang="en-US" b="1" dirty="0">
              <a:latin typeface="微软雅黑" pitchFamily="34" charset="-122"/>
              <a:ea typeface="微软雅黑" pitchFamily="34" charset="-122"/>
            </a:endParaRPr>
          </a:p>
        </p:txBody>
      </p:sp>
    </p:spTree>
    <p:extLst>
      <p:ext uri="{BB962C8B-B14F-4D97-AF65-F5344CB8AC3E}">
        <p14:creationId xmlns:p14="http://schemas.microsoft.com/office/powerpoint/2010/main" val="343845623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腾讯云Logo+slogan w-03.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58182" y="524122"/>
            <a:ext cx="2332153" cy="207252"/>
          </a:xfrm>
          <a:prstGeom prst="rect">
            <a:avLst/>
          </a:prstGeom>
        </p:spPr>
      </p:pic>
      <p:grpSp>
        <p:nvGrpSpPr>
          <p:cNvPr id="73" name="组合 72"/>
          <p:cNvGrpSpPr/>
          <p:nvPr/>
        </p:nvGrpSpPr>
        <p:grpSpPr>
          <a:xfrm>
            <a:off x="676425" y="474541"/>
            <a:ext cx="3527757" cy="391221"/>
            <a:chOff x="1586" y="1122"/>
            <a:chExt cx="8341" cy="925"/>
          </a:xfrm>
        </p:grpSpPr>
        <p:sp>
          <p:nvSpPr>
            <p:cNvPr id="18" name="文本框 17"/>
            <p:cNvSpPr txBox="1"/>
            <p:nvPr/>
          </p:nvSpPr>
          <p:spPr>
            <a:xfrm>
              <a:off x="1747" y="1122"/>
              <a:ext cx="8180" cy="655"/>
            </a:xfrm>
            <a:prstGeom prst="rect">
              <a:avLst/>
            </a:prstGeom>
            <a:noFill/>
          </p:spPr>
          <p:txBody>
            <a:bodyPr wrap="none" rtlCol="0">
              <a:spAutoFit/>
            </a:bodyPr>
            <a:lstStyle/>
            <a:p>
              <a:pPr algn="l"/>
              <a:r>
                <a:rPr lang="zh-CN" altLang="en-US" sz="1199" dirty="0">
                  <a:latin typeface="微软雅黑" panose="020B0503020204020204" pitchFamily="34" charset="-122"/>
                  <a:ea typeface="微软雅黑" panose="020B0503020204020204" pitchFamily="34" charset="-122"/>
                  <a:cs typeface="微软雅黑" panose="020B0503020204020204" pitchFamily="34" charset="-122"/>
                  <a:sym typeface="+mn-lt"/>
                </a:rPr>
                <a:t>观点</a:t>
              </a:r>
              <a:r>
                <a:rPr lang="en-US" altLang="zh-CN" sz="1199" dirty="0">
                  <a:latin typeface="微软雅黑" panose="020B0503020204020204" pitchFamily="34" charset="-122"/>
                  <a:ea typeface="微软雅黑" panose="020B0503020204020204" pitchFamily="34" charset="-122"/>
                  <a:cs typeface="微软雅黑" panose="020B0503020204020204" pitchFamily="34" charset="-122"/>
                  <a:sym typeface="+mn-lt"/>
                </a:rPr>
                <a:t>3</a:t>
              </a:r>
              <a:r>
                <a:rPr lang="zh-CN" altLang="en-US" sz="1199" dirty="0">
                  <a:latin typeface="微软雅黑" panose="020B0503020204020204" pitchFamily="34" charset="-122"/>
                  <a:ea typeface="微软雅黑" panose="020B0503020204020204" pitchFamily="34" charset="-122"/>
                  <a:cs typeface="微软雅黑" panose="020B0503020204020204" pitchFamily="34" charset="-122"/>
                  <a:sym typeface="+mn-lt"/>
                </a:rPr>
                <a:t>：传统保险业的</a:t>
              </a:r>
              <a:r>
                <a:rPr lang="en-US" altLang="zh-CN" sz="1199" dirty="0">
                  <a:latin typeface="微软雅黑" panose="020B0503020204020204" pitchFamily="34" charset="-122"/>
                  <a:ea typeface="微软雅黑" panose="020B0503020204020204" pitchFamily="34" charset="-122"/>
                  <a:cs typeface="微软雅黑" panose="020B0503020204020204" pitchFamily="34" charset="-122"/>
                  <a:sym typeface="+mn-lt"/>
                </a:rPr>
                <a:t>9</a:t>
              </a:r>
              <a:r>
                <a:rPr lang="zh-CN" altLang="en-US" sz="1199" dirty="0">
                  <a:latin typeface="微软雅黑" panose="020B0503020204020204" pitchFamily="34" charset="-122"/>
                  <a:ea typeface="微软雅黑" panose="020B0503020204020204" pitchFamily="34" charset="-122"/>
                  <a:cs typeface="微软雅黑" panose="020B0503020204020204" pitchFamily="34" charset="-122"/>
                  <a:sym typeface="+mn-lt"/>
                </a:rPr>
                <a:t>个</a:t>
              </a:r>
              <a:r>
                <a:rPr lang="en-US" altLang="zh-CN" sz="1199" dirty="0">
                  <a:latin typeface="微软雅黑" panose="020B0503020204020204" pitchFamily="34" charset="-122"/>
                  <a:ea typeface="微软雅黑" panose="020B0503020204020204" pitchFamily="34" charset="-122"/>
                  <a:cs typeface="微软雅黑" panose="020B0503020204020204" pitchFamily="34" charset="-122"/>
                  <a:sym typeface="+mn-lt"/>
                </a:rPr>
                <a:t>Killer </a:t>
              </a:r>
              <a:r>
                <a:rPr lang="en-US" altLang="zh-CN" sz="1199" dirty="0" err="1">
                  <a:latin typeface="微软雅黑" panose="020B0503020204020204" pitchFamily="34" charset="-122"/>
                  <a:ea typeface="微软雅黑" panose="020B0503020204020204" pitchFamily="34" charset="-122"/>
                  <a:cs typeface="微软雅黑" panose="020B0503020204020204" pitchFamily="34" charset="-122"/>
                  <a:sym typeface="+mn-lt"/>
                </a:rPr>
                <a:t>Compet</a:t>
              </a:r>
              <a:r>
                <a:rPr lang="en-US" altLang="zh-CN" sz="1199" dirty="0">
                  <a:latin typeface="微软雅黑" panose="020B0503020204020204" pitchFamily="34" charset="-122"/>
                  <a:ea typeface="微软雅黑" panose="020B0503020204020204" pitchFamily="34" charset="-122"/>
                  <a:cs typeface="微软雅黑" panose="020B0503020204020204" pitchFamily="34" charset="-122"/>
                  <a:sym typeface="+mn-lt"/>
                </a:rPr>
                <a:t>. Model</a:t>
              </a:r>
              <a:endParaRPr lang="zh-CN" altLang="en-US" sz="1199"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cxnSp>
          <p:nvCxnSpPr>
            <p:cNvPr id="17" name="直接连接符 11"/>
            <p:cNvCxnSpPr/>
            <p:nvPr/>
          </p:nvCxnSpPr>
          <p:spPr>
            <a:xfrm>
              <a:off x="1586" y="1251"/>
              <a:ext cx="0" cy="796"/>
            </a:xfrm>
            <a:prstGeom prst="line">
              <a:avLst/>
            </a:prstGeom>
            <a:ln>
              <a:solidFill>
                <a:srgbClr val="DDC84D"/>
              </a:solidFill>
            </a:ln>
          </p:spPr>
          <p:style>
            <a:lnRef idx="1">
              <a:schemeClr val="accent1"/>
            </a:lnRef>
            <a:fillRef idx="0">
              <a:schemeClr val="accent1"/>
            </a:fillRef>
            <a:effectRef idx="0">
              <a:schemeClr val="accent1"/>
            </a:effectRef>
            <a:fontRef idx="minor">
              <a:schemeClr val="tx1"/>
            </a:fontRef>
          </p:style>
        </p:cxnSp>
      </p:grpSp>
      <p:pic>
        <p:nvPicPr>
          <p:cNvPr id="29" name="Picture 4" descr="D:\项目\执行\t-腾讯\腾讯云\金融云\PPT\图片\细节.png"/>
          <p:cNvPicPr>
            <a:picLocks noChangeAspect="1" noChangeArrowheads="1"/>
          </p:cNvPicPr>
          <p:nvPr/>
        </p:nvPicPr>
        <p:blipFill rotWithShape="1">
          <a:blip r:embed="rId3">
            <a:extLst>
              <a:ext uri="{28A0092B-C50C-407E-A947-70E740481C1C}">
                <a14:useLocalDpi xmlns:a14="http://schemas.microsoft.com/office/drawing/2010/main" val="0"/>
              </a:ext>
            </a:extLst>
          </a:blip>
          <a:srcRect l="49030" r="20829" b="52967"/>
          <a:stretch>
            <a:fillRect/>
          </a:stretch>
        </p:blipFill>
        <p:spPr bwMode="auto">
          <a:xfrm>
            <a:off x="5789790" y="2144738"/>
            <a:ext cx="6422793" cy="4733141"/>
          </a:xfrm>
          <a:prstGeom prst="rect">
            <a:avLst/>
          </a:prstGeom>
          <a:noFill/>
          <a:extLst>
            <a:ext uri="{909E8E84-426E-40DD-AFC4-6F175D3DCCD1}">
              <a14:hiddenFill xmlns:a14="http://schemas.microsoft.com/office/drawing/2010/main">
                <a:solidFill>
                  <a:srgbClr val="FFFFFF"/>
                </a:solidFill>
              </a14:hiddenFill>
            </a:ext>
          </a:extLst>
        </p:spPr>
      </p:pic>
      <p:grpSp>
        <p:nvGrpSpPr>
          <p:cNvPr id="112" name="组合 111"/>
          <p:cNvGrpSpPr/>
          <p:nvPr/>
        </p:nvGrpSpPr>
        <p:grpSpPr>
          <a:xfrm>
            <a:off x="918348" y="1659201"/>
            <a:ext cx="10355728" cy="4220958"/>
            <a:chOff x="908" y="3923"/>
            <a:chExt cx="24485" cy="9980"/>
          </a:xfrm>
        </p:grpSpPr>
        <p:grpSp>
          <p:nvGrpSpPr>
            <p:cNvPr id="8" name="组合 7"/>
            <p:cNvGrpSpPr/>
            <p:nvPr/>
          </p:nvGrpSpPr>
          <p:grpSpPr>
            <a:xfrm>
              <a:off x="20943" y="7205"/>
              <a:ext cx="1294" cy="1296"/>
              <a:chOff x="20832" y="6985"/>
              <a:chExt cx="1294" cy="1296"/>
            </a:xfrm>
          </p:grpSpPr>
          <p:sp>
            <p:nvSpPr>
              <p:cNvPr id="34" name="椭圆 33"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p:cNvSpPr/>
              <p:nvPr/>
            </p:nvSpPr>
            <p:spPr>
              <a:xfrm>
                <a:off x="20832" y="6985"/>
                <a:ext cx="1295" cy="1296"/>
              </a:xfrm>
              <a:prstGeom prst="ellipse">
                <a:avLst/>
              </a:prstGeom>
              <a:solidFill>
                <a:srgbClr val="C98D01"/>
              </a:solidFill>
            </p:spPr>
            <p:txBody>
              <a:bodyPr wrap="none" lIns="91380" tIns="45690" rIns="91380" bIns="45690" rtlCol="0" anchor="ctr">
                <a:noAutofit/>
              </a:bodyPr>
              <a:lstStyle/>
              <a:p>
                <a:pPr algn="ctr" defTabSz="913486"/>
                <a:endParaRPr lang="zh-CN" altLang="en-US" sz="2797">
                  <a:solidFill>
                    <a:prstClr val="white"/>
                  </a:solidFill>
                  <a:latin typeface="思源黑体 CN ExtraLight"/>
                  <a:ea typeface="思源黑体 CN ExtraLight"/>
                  <a:cs typeface="思源黑体 CN ExtraLight"/>
                  <a:sym typeface="+mn-lt"/>
                </a:endParaRPr>
              </a:p>
            </p:txBody>
          </p:sp>
          <p:pic>
            <p:nvPicPr>
              <p:cNvPr id="58" name="图片 57" descr="链接"/>
              <p:cNvPicPr>
                <a:picLocks noChangeAspect="1"/>
              </p:cNvPicPr>
              <p:nvPr/>
            </p:nvPicPr>
            <p:blipFill>
              <a:blip r:embed="rId4"/>
              <a:stretch>
                <a:fillRect/>
              </a:stretch>
            </p:blipFill>
            <p:spPr>
              <a:xfrm>
                <a:off x="20969" y="7124"/>
                <a:ext cx="1020" cy="1020"/>
              </a:xfrm>
              <a:prstGeom prst="rect">
                <a:avLst/>
              </a:prstGeom>
            </p:spPr>
          </p:pic>
        </p:grpSp>
        <p:sp>
          <p:nvSpPr>
            <p:cNvPr id="41" name="椭圆 40"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p:cNvSpPr/>
            <p:nvPr/>
          </p:nvSpPr>
          <p:spPr>
            <a:xfrm>
              <a:off x="6137" y="6205"/>
              <a:ext cx="1295" cy="1296"/>
            </a:xfrm>
            <a:prstGeom prst="ellipse">
              <a:avLst/>
            </a:prstGeom>
            <a:solidFill>
              <a:srgbClr val="C98D01"/>
            </a:solidFill>
          </p:spPr>
          <p:txBody>
            <a:bodyPr wrap="none" lIns="91380" tIns="45690" rIns="91380" bIns="45690" rtlCol="0" anchor="ctr">
              <a:noAutofit/>
            </a:bodyPr>
            <a:lstStyle/>
            <a:p>
              <a:pPr algn="ctr" defTabSz="913486"/>
              <a:endParaRPr lang="zh-CN" altLang="en-US" sz="2797">
                <a:solidFill>
                  <a:prstClr val="white"/>
                </a:solidFill>
                <a:latin typeface="思源黑体 CN ExtraLight"/>
                <a:ea typeface="思源黑体 CN ExtraLight"/>
                <a:cs typeface="思源黑体 CN ExtraLight"/>
                <a:sym typeface="+mn-lt"/>
              </a:endParaRPr>
            </a:p>
          </p:txBody>
        </p:sp>
        <p:pic>
          <p:nvPicPr>
            <p:cNvPr id="66" name="图片 65" descr="盈亏平衡分析"/>
            <p:cNvPicPr>
              <a:picLocks noChangeAspect="1"/>
            </p:cNvPicPr>
            <p:nvPr/>
          </p:nvPicPr>
          <p:blipFill>
            <a:blip r:embed="rId5"/>
            <a:stretch>
              <a:fillRect/>
            </a:stretch>
          </p:blipFill>
          <p:spPr>
            <a:xfrm>
              <a:off x="6251" y="6502"/>
              <a:ext cx="1067" cy="703"/>
            </a:xfrm>
            <a:prstGeom prst="rect">
              <a:avLst/>
            </a:prstGeom>
          </p:spPr>
        </p:pic>
        <p:cxnSp>
          <p:nvCxnSpPr>
            <p:cNvPr id="3" name="直接连接符 2"/>
            <p:cNvCxnSpPr/>
            <p:nvPr/>
          </p:nvCxnSpPr>
          <p:spPr>
            <a:xfrm>
              <a:off x="4251" y="4689"/>
              <a:ext cx="0" cy="6927"/>
            </a:xfrm>
            <a:prstGeom prst="line">
              <a:avLst/>
            </a:prstGeom>
            <a:ln w="6350">
              <a:solidFill>
                <a:srgbClr val="DDC84D"/>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a:off x="4251" y="11616"/>
              <a:ext cx="20644" cy="0"/>
            </a:xfrm>
            <a:prstGeom prst="line">
              <a:avLst/>
            </a:prstGeom>
            <a:ln w="6350">
              <a:solidFill>
                <a:srgbClr val="DDC84D"/>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2065" y="13200"/>
              <a:ext cx="12005" cy="703"/>
            </a:xfrm>
            <a:prstGeom prst="rect">
              <a:avLst/>
            </a:prstGeom>
          </p:spPr>
          <p:txBody>
            <a:bodyPr wrap="square">
              <a:spAutoFit/>
            </a:bodyPr>
            <a:lstStyle/>
            <a:p>
              <a:r>
                <a:rPr lang="en-US" altLang="zh-CN" sz="1332" dirty="0">
                  <a:solidFill>
                    <a:schemeClr val="tx1">
                      <a:lumMod val="75000"/>
                    </a:schemeClr>
                  </a:solidFill>
                  <a:latin typeface="微软雅黑" panose="020B0503020204020204" pitchFamily="34" charset="-122"/>
                  <a:ea typeface="微软雅黑" panose="020B0503020204020204" pitchFamily="34" charset="-122"/>
                </a:rPr>
                <a:t>DATA</a:t>
              </a:r>
              <a:r>
                <a:rPr lang="zh-CN" altLang="en-US" sz="1332" dirty="0">
                  <a:solidFill>
                    <a:schemeClr val="tx1">
                      <a:lumMod val="75000"/>
                    </a:schemeClr>
                  </a:solidFill>
                  <a:latin typeface="微软雅黑" panose="020B0503020204020204" pitchFamily="34" charset="-122"/>
                  <a:ea typeface="微软雅黑" panose="020B0503020204020204" pitchFamily="34" charset="-122"/>
                </a:rPr>
                <a:t> </a:t>
              </a:r>
              <a:r>
                <a:rPr lang="en-US" altLang="zh-CN" sz="1332" dirty="0">
                  <a:solidFill>
                    <a:schemeClr val="tx1">
                      <a:lumMod val="75000"/>
                    </a:schemeClr>
                  </a:solidFill>
                  <a:latin typeface="微软雅黑" panose="020B0503020204020204" pitchFamily="34" charset="-122"/>
                  <a:ea typeface="微软雅黑" panose="020B0503020204020204" pitchFamily="34" charset="-122"/>
                </a:rPr>
                <a:t>RESOURCE</a:t>
              </a:r>
              <a:r>
                <a:rPr lang="zh-CN" altLang="en-US" sz="1332" dirty="0">
                  <a:solidFill>
                    <a:schemeClr val="tx1">
                      <a:lumMod val="75000"/>
                    </a:schemeClr>
                  </a:solidFill>
                  <a:latin typeface="微软雅黑" panose="020B0503020204020204" pitchFamily="34" charset="-122"/>
                  <a:ea typeface="微软雅黑" panose="020B0503020204020204" pitchFamily="34" charset="-122"/>
                </a:rPr>
                <a:t>：</a:t>
              </a:r>
              <a:r>
                <a:rPr lang="en-US" altLang="zh-CN" sz="1332" dirty="0">
                  <a:solidFill>
                    <a:schemeClr val="tx1">
                      <a:lumMod val="75000"/>
                    </a:schemeClr>
                  </a:solidFill>
                  <a:latin typeface="微软雅黑" panose="020B0503020204020204" pitchFamily="34" charset="-122"/>
                  <a:ea typeface="微软雅黑" panose="020B0503020204020204" pitchFamily="34" charset="-122"/>
                </a:rPr>
                <a:t>Deloitte Reporting Data</a:t>
              </a:r>
              <a:r>
                <a:rPr lang="zh-CN" altLang="en-US" sz="1332" dirty="0">
                  <a:solidFill>
                    <a:schemeClr val="tx1">
                      <a:lumMod val="75000"/>
                    </a:schemeClr>
                  </a:solidFill>
                  <a:latin typeface="微软雅黑" panose="020B0503020204020204" pitchFamily="34" charset="-122"/>
                  <a:ea typeface="微软雅黑" panose="020B0503020204020204" pitchFamily="34" charset="-122"/>
                </a:rPr>
                <a:t>；行业数据分析</a:t>
              </a:r>
            </a:p>
          </p:txBody>
        </p:sp>
        <p:sp>
          <p:nvSpPr>
            <p:cNvPr id="37" name="文本框 36"/>
            <p:cNvSpPr txBox="1"/>
            <p:nvPr/>
          </p:nvSpPr>
          <p:spPr>
            <a:xfrm>
              <a:off x="1113" y="10965"/>
              <a:ext cx="3020" cy="800"/>
            </a:xfrm>
            <a:prstGeom prst="rect">
              <a:avLst/>
            </a:prstGeom>
            <a:noFill/>
          </p:spPr>
          <p:txBody>
            <a:bodyPr vert="horz" wrap="square" rtlCol="0">
              <a:spAutoFit/>
            </a:bodyPr>
            <a:lstStyle/>
            <a:p>
              <a:pPr algn="r"/>
              <a:r>
                <a:rPr lang="zh-CN" altLang="en-US" sz="1598" dirty="0">
                  <a:solidFill>
                    <a:srgbClr val="DDC84D"/>
                  </a:solidFill>
                  <a:latin typeface="微软雅黑" panose="020B0503020204020204" pitchFamily="34" charset="-122"/>
                  <a:ea typeface="微软雅黑" panose="020B0503020204020204" pitchFamily="34" charset="-122"/>
                </a:rPr>
                <a:t>低影响度</a:t>
              </a:r>
            </a:p>
          </p:txBody>
        </p:sp>
        <p:sp>
          <p:nvSpPr>
            <p:cNvPr id="38" name="文本框 37"/>
            <p:cNvSpPr txBox="1"/>
            <p:nvPr/>
          </p:nvSpPr>
          <p:spPr>
            <a:xfrm>
              <a:off x="908" y="4652"/>
              <a:ext cx="3225" cy="800"/>
            </a:xfrm>
            <a:prstGeom prst="rect">
              <a:avLst/>
            </a:prstGeom>
            <a:noFill/>
          </p:spPr>
          <p:txBody>
            <a:bodyPr vert="horz" wrap="square" rtlCol="0">
              <a:spAutoFit/>
            </a:bodyPr>
            <a:lstStyle/>
            <a:p>
              <a:pPr algn="r"/>
              <a:r>
                <a:rPr lang="zh-CN" altLang="en-US" sz="1598" dirty="0">
                  <a:solidFill>
                    <a:srgbClr val="DDC84D"/>
                  </a:solidFill>
                  <a:latin typeface="微软雅黑" panose="020B0503020204020204" pitchFamily="34" charset="-122"/>
                  <a:ea typeface="微软雅黑" panose="020B0503020204020204" pitchFamily="34" charset="-122"/>
                </a:rPr>
                <a:t>高影响度</a:t>
              </a:r>
            </a:p>
          </p:txBody>
        </p:sp>
        <p:sp>
          <p:nvSpPr>
            <p:cNvPr id="39" name="文本框 38"/>
            <p:cNvSpPr txBox="1"/>
            <p:nvPr/>
          </p:nvSpPr>
          <p:spPr>
            <a:xfrm>
              <a:off x="4144" y="11900"/>
              <a:ext cx="2562" cy="800"/>
            </a:xfrm>
            <a:prstGeom prst="rect">
              <a:avLst/>
            </a:prstGeom>
            <a:noFill/>
          </p:spPr>
          <p:txBody>
            <a:bodyPr wrap="square" rtlCol="0">
              <a:spAutoFit/>
            </a:bodyPr>
            <a:lstStyle/>
            <a:p>
              <a:r>
                <a:rPr lang="zh-CN" altLang="en-US" sz="1598" dirty="0">
                  <a:solidFill>
                    <a:srgbClr val="DDC84D"/>
                  </a:solidFill>
                  <a:latin typeface="微软雅黑" panose="020B0503020204020204" pitchFamily="34" charset="-122"/>
                  <a:ea typeface="微软雅黑" panose="020B0503020204020204" pitchFamily="34" charset="-122"/>
                </a:rPr>
                <a:t>近期</a:t>
              </a:r>
            </a:p>
          </p:txBody>
        </p:sp>
        <p:sp>
          <p:nvSpPr>
            <p:cNvPr id="40" name="文本框 39"/>
            <p:cNvSpPr txBox="1"/>
            <p:nvPr/>
          </p:nvSpPr>
          <p:spPr>
            <a:xfrm>
              <a:off x="23244" y="11900"/>
              <a:ext cx="1831" cy="800"/>
            </a:xfrm>
            <a:prstGeom prst="rect">
              <a:avLst/>
            </a:prstGeom>
            <a:noFill/>
          </p:spPr>
          <p:txBody>
            <a:bodyPr wrap="square" rtlCol="0">
              <a:spAutoFit/>
            </a:bodyPr>
            <a:lstStyle/>
            <a:p>
              <a:pPr algn="r"/>
              <a:r>
                <a:rPr lang="zh-CN" altLang="en-US" sz="1598" dirty="0">
                  <a:solidFill>
                    <a:srgbClr val="DDC84D"/>
                  </a:solidFill>
                  <a:latin typeface="微软雅黑" panose="020B0503020204020204" pitchFamily="34" charset="-122"/>
                  <a:ea typeface="微软雅黑" panose="020B0503020204020204" pitchFamily="34" charset="-122"/>
                </a:rPr>
                <a:t>远期</a:t>
              </a:r>
            </a:p>
          </p:txBody>
        </p:sp>
        <p:grpSp>
          <p:nvGrpSpPr>
            <p:cNvPr id="24" name="组合 23"/>
            <p:cNvGrpSpPr/>
            <p:nvPr/>
          </p:nvGrpSpPr>
          <p:grpSpPr>
            <a:xfrm>
              <a:off x="11099" y="3923"/>
              <a:ext cx="3859" cy="2187"/>
              <a:chOff x="12269" y="4345"/>
              <a:chExt cx="3859" cy="2187"/>
            </a:xfrm>
          </p:grpSpPr>
          <p:grpSp>
            <p:nvGrpSpPr>
              <p:cNvPr id="6" name="组合 5"/>
              <p:cNvGrpSpPr/>
              <p:nvPr/>
            </p:nvGrpSpPr>
            <p:grpSpPr>
              <a:xfrm>
                <a:off x="13551" y="4345"/>
                <a:ext cx="1294" cy="1296"/>
                <a:chOff x="12936" y="4541"/>
                <a:chExt cx="1294" cy="1296"/>
              </a:xfrm>
            </p:grpSpPr>
            <p:sp>
              <p:nvSpPr>
                <p:cNvPr id="46" name="椭圆 45"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p:cNvSpPr/>
                <p:nvPr/>
              </p:nvSpPr>
              <p:spPr>
                <a:xfrm>
                  <a:off x="12936" y="4541"/>
                  <a:ext cx="1295" cy="1296"/>
                </a:xfrm>
                <a:prstGeom prst="ellipse">
                  <a:avLst/>
                </a:prstGeom>
                <a:solidFill>
                  <a:srgbClr val="C98D01"/>
                </a:solidFill>
              </p:spPr>
              <p:txBody>
                <a:bodyPr wrap="none" lIns="91380" tIns="45690" rIns="91380" bIns="45690" rtlCol="0" anchor="ctr">
                  <a:noAutofit/>
                </a:bodyPr>
                <a:lstStyle/>
                <a:p>
                  <a:pPr algn="ctr" defTabSz="913486"/>
                  <a:endParaRPr lang="zh-CN" altLang="en-US" sz="2797">
                    <a:solidFill>
                      <a:prstClr val="white"/>
                    </a:solidFill>
                    <a:latin typeface="思源黑体 CN ExtraLight"/>
                    <a:ea typeface="思源黑体 CN ExtraLight"/>
                    <a:cs typeface="思源黑体 CN ExtraLight"/>
                    <a:sym typeface="+mn-lt"/>
                  </a:endParaRPr>
                </a:p>
              </p:txBody>
            </p:sp>
            <p:pic>
              <p:nvPicPr>
                <p:cNvPr id="62" name="图片 61" descr="网络"/>
                <p:cNvPicPr>
                  <a:picLocks noChangeAspect="1"/>
                </p:cNvPicPr>
                <p:nvPr/>
              </p:nvPicPr>
              <p:blipFill>
                <a:blip r:embed="rId6"/>
                <a:stretch>
                  <a:fillRect/>
                </a:stretch>
              </p:blipFill>
              <p:spPr>
                <a:xfrm>
                  <a:off x="13076" y="4682"/>
                  <a:ext cx="1014" cy="1014"/>
                </a:xfrm>
                <a:prstGeom prst="rect">
                  <a:avLst/>
                </a:prstGeom>
              </p:spPr>
            </p:pic>
          </p:grpSp>
          <p:sp>
            <p:nvSpPr>
              <p:cNvPr id="43" name="文本框 42"/>
              <p:cNvSpPr txBox="1"/>
              <p:nvPr/>
            </p:nvSpPr>
            <p:spPr>
              <a:xfrm>
                <a:off x="12269" y="5829"/>
                <a:ext cx="3859" cy="703"/>
              </a:xfrm>
              <a:prstGeom prst="rect">
                <a:avLst/>
              </a:prstGeom>
              <a:noFill/>
            </p:spPr>
            <p:txBody>
              <a:bodyPr wrap="square" rtlCol="0">
                <a:spAutoFit/>
              </a:bodyPr>
              <a:lstStyle/>
              <a:p>
                <a:pPr algn="ctr"/>
                <a:r>
                  <a:rPr lang="zh-CN" altLang="en-US" sz="1332" dirty="0">
                    <a:latin typeface="微软雅黑" panose="020B0503020204020204" pitchFamily="34" charset="-122"/>
                    <a:ea typeface="微软雅黑" panose="020B0503020204020204" pitchFamily="34" charset="-122"/>
                  </a:rPr>
                  <a:t>社交网络智能营销</a:t>
                </a:r>
              </a:p>
            </p:txBody>
          </p:sp>
        </p:grpSp>
        <p:sp>
          <p:nvSpPr>
            <p:cNvPr id="44" name="文本框 43"/>
            <p:cNvSpPr txBox="1"/>
            <p:nvPr/>
          </p:nvSpPr>
          <p:spPr>
            <a:xfrm>
              <a:off x="4053" y="7694"/>
              <a:ext cx="5441" cy="703"/>
            </a:xfrm>
            <a:prstGeom prst="rect">
              <a:avLst/>
            </a:prstGeom>
            <a:noFill/>
          </p:spPr>
          <p:txBody>
            <a:bodyPr wrap="square" rtlCol="0">
              <a:spAutoFit/>
            </a:bodyPr>
            <a:lstStyle/>
            <a:p>
              <a:pPr algn="ctr"/>
              <a:r>
                <a:rPr lang="zh-CN" altLang="en-US" sz="1332" dirty="0">
                  <a:latin typeface="微软雅黑" panose="020B0503020204020204" pitchFamily="34" charset="-122"/>
                  <a:ea typeface="微软雅黑" panose="020B0503020204020204" pitchFamily="34" charset="-122"/>
                </a:rPr>
                <a:t>基于险种</a:t>
              </a:r>
              <a:r>
                <a:rPr lang="en-US" altLang="zh-CN" sz="1332" dirty="0">
                  <a:latin typeface="微软雅黑" panose="020B0503020204020204" pitchFamily="34" charset="-122"/>
                  <a:ea typeface="微软雅黑" panose="020B0503020204020204" pitchFamily="34" charset="-122"/>
                </a:rPr>
                <a:t>/</a:t>
              </a:r>
              <a:r>
                <a:rPr lang="zh-CN" altLang="en-US" sz="1332" dirty="0">
                  <a:latin typeface="微软雅黑" panose="020B0503020204020204" pitchFamily="34" charset="-122"/>
                  <a:ea typeface="微软雅黑" panose="020B0503020204020204" pitchFamily="34" charset="-122"/>
                </a:rPr>
                <a:t>客群灵活定价</a:t>
              </a:r>
            </a:p>
          </p:txBody>
        </p:sp>
        <p:grpSp>
          <p:nvGrpSpPr>
            <p:cNvPr id="25" name="组合 24"/>
            <p:cNvGrpSpPr/>
            <p:nvPr/>
          </p:nvGrpSpPr>
          <p:grpSpPr>
            <a:xfrm>
              <a:off x="7985" y="5071"/>
              <a:ext cx="4048" cy="2278"/>
              <a:chOff x="9155" y="5131"/>
              <a:chExt cx="4048" cy="2278"/>
            </a:xfrm>
          </p:grpSpPr>
          <p:grpSp>
            <p:nvGrpSpPr>
              <p:cNvPr id="5" name="组合 4"/>
              <p:cNvGrpSpPr/>
              <p:nvPr/>
            </p:nvGrpSpPr>
            <p:grpSpPr>
              <a:xfrm>
                <a:off x="10510" y="5131"/>
                <a:ext cx="1294" cy="1296"/>
                <a:chOff x="9797" y="5245"/>
                <a:chExt cx="1294" cy="1296"/>
              </a:xfrm>
            </p:grpSpPr>
            <p:sp>
              <p:nvSpPr>
                <p:cNvPr id="13" name="椭圆 12"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p:cNvSpPr/>
                <p:nvPr/>
              </p:nvSpPr>
              <p:spPr>
                <a:xfrm>
                  <a:off x="9797" y="5245"/>
                  <a:ext cx="1295" cy="1296"/>
                </a:xfrm>
                <a:prstGeom prst="ellipse">
                  <a:avLst/>
                </a:prstGeom>
                <a:solidFill>
                  <a:srgbClr val="C98D01"/>
                </a:solidFill>
              </p:spPr>
              <p:txBody>
                <a:bodyPr wrap="none" lIns="91380" tIns="45690" rIns="91380" bIns="45690" rtlCol="0" anchor="ctr">
                  <a:noAutofit/>
                </a:bodyPr>
                <a:lstStyle/>
                <a:p>
                  <a:pPr algn="ctr" defTabSz="913486"/>
                  <a:endParaRPr lang="zh-CN" altLang="en-US" sz="2797">
                    <a:solidFill>
                      <a:prstClr val="white"/>
                    </a:solidFill>
                    <a:latin typeface="思源黑体 CN ExtraLight"/>
                    <a:ea typeface="思源黑体 CN ExtraLight"/>
                    <a:cs typeface="思源黑体 CN ExtraLight"/>
                    <a:sym typeface="+mn-lt"/>
                  </a:endParaRPr>
                </a:p>
              </p:txBody>
            </p:sp>
            <p:pic>
              <p:nvPicPr>
                <p:cNvPr id="70" name="图片 69" descr="手机"/>
                <p:cNvPicPr>
                  <a:picLocks noChangeAspect="1"/>
                </p:cNvPicPr>
                <p:nvPr/>
              </p:nvPicPr>
              <p:blipFill>
                <a:blip r:embed="rId7"/>
                <a:stretch>
                  <a:fillRect/>
                </a:stretch>
              </p:blipFill>
              <p:spPr>
                <a:xfrm>
                  <a:off x="9959" y="5408"/>
                  <a:ext cx="970" cy="970"/>
                </a:xfrm>
                <a:prstGeom prst="rect">
                  <a:avLst/>
                </a:prstGeom>
              </p:spPr>
            </p:pic>
          </p:grpSp>
          <p:sp>
            <p:nvSpPr>
              <p:cNvPr id="45" name="文本框 44"/>
              <p:cNvSpPr txBox="1"/>
              <p:nvPr/>
            </p:nvSpPr>
            <p:spPr>
              <a:xfrm>
                <a:off x="9155" y="6706"/>
                <a:ext cx="4048" cy="703"/>
              </a:xfrm>
              <a:prstGeom prst="rect">
                <a:avLst/>
              </a:prstGeom>
              <a:noFill/>
            </p:spPr>
            <p:txBody>
              <a:bodyPr wrap="square" rtlCol="0">
                <a:spAutoFit/>
              </a:bodyPr>
              <a:lstStyle/>
              <a:p>
                <a:pPr algn="ctr"/>
                <a:r>
                  <a:rPr lang="zh-CN" altLang="en-US" sz="1332" dirty="0">
                    <a:latin typeface="微软雅黑" panose="020B0503020204020204" pitchFamily="34" charset="-122"/>
                    <a:ea typeface="微软雅黑" panose="020B0503020204020204" pitchFamily="34" charset="-122"/>
                  </a:rPr>
                  <a:t>移动化保险服务体验</a:t>
                </a:r>
              </a:p>
            </p:txBody>
          </p:sp>
        </p:grpSp>
        <p:sp>
          <p:nvSpPr>
            <p:cNvPr id="48" name="文本框 47"/>
            <p:cNvSpPr txBox="1"/>
            <p:nvPr/>
          </p:nvSpPr>
          <p:spPr>
            <a:xfrm>
              <a:off x="19870" y="5949"/>
              <a:ext cx="5523" cy="703"/>
            </a:xfrm>
            <a:prstGeom prst="rect">
              <a:avLst/>
            </a:prstGeom>
            <a:noFill/>
          </p:spPr>
          <p:txBody>
            <a:bodyPr wrap="square" rtlCol="0">
              <a:spAutoFit/>
            </a:bodyPr>
            <a:lstStyle/>
            <a:p>
              <a:pPr algn="ctr"/>
              <a:r>
                <a:rPr lang="zh-CN" altLang="en-US" sz="1332" dirty="0">
                  <a:latin typeface="微软雅黑" panose="020B0503020204020204" pitchFamily="34" charset="-122"/>
                  <a:ea typeface="微软雅黑" panose="020B0503020204020204" pitchFamily="34" charset="-122"/>
                </a:rPr>
                <a:t>无人驾驶与数字化定制保险</a:t>
              </a:r>
            </a:p>
          </p:txBody>
        </p:sp>
        <p:grpSp>
          <p:nvGrpSpPr>
            <p:cNvPr id="23" name="组合 22"/>
            <p:cNvGrpSpPr/>
            <p:nvPr/>
          </p:nvGrpSpPr>
          <p:grpSpPr>
            <a:xfrm>
              <a:off x="6501" y="8531"/>
              <a:ext cx="4629" cy="2153"/>
              <a:chOff x="8468" y="8549"/>
              <a:chExt cx="4629" cy="2153"/>
            </a:xfrm>
          </p:grpSpPr>
          <p:grpSp>
            <p:nvGrpSpPr>
              <p:cNvPr id="21" name="组合 20"/>
              <p:cNvGrpSpPr/>
              <p:nvPr/>
            </p:nvGrpSpPr>
            <p:grpSpPr>
              <a:xfrm>
                <a:off x="10135" y="8549"/>
                <a:ext cx="1294" cy="1296"/>
                <a:chOff x="10135" y="8549"/>
                <a:chExt cx="1294" cy="1296"/>
              </a:xfrm>
            </p:grpSpPr>
            <p:sp>
              <p:nvSpPr>
                <p:cNvPr id="33" name="椭圆 32"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p:cNvSpPr/>
                <p:nvPr/>
              </p:nvSpPr>
              <p:spPr>
                <a:xfrm>
                  <a:off x="10135" y="8549"/>
                  <a:ext cx="1295" cy="1296"/>
                </a:xfrm>
                <a:prstGeom prst="ellipse">
                  <a:avLst/>
                </a:prstGeom>
                <a:solidFill>
                  <a:srgbClr val="C98D01"/>
                </a:solidFill>
              </p:spPr>
              <p:txBody>
                <a:bodyPr wrap="none" lIns="91380" tIns="45690" rIns="91380" bIns="45690" rtlCol="0" anchor="ctr">
                  <a:noAutofit/>
                </a:bodyPr>
                <a:lstStyle/>
                <a:p>
                  <a:pPr algn="ctr" defTabSz="913486"/>
                  <a:endParaRPr lang="zh-CN" altLang="en-US" sz="2797">
                    <a:solidFill>
                      <a:prstClr val="white"/>
                    </a:solidFill>
                    <a:latin typeface="思源黑体 CN ExtraLight"/>
                    <a:ea typeface="思源黑体 CN ExtraLight"/>
                    <a:cs typeface="思源黑体 CN ExtraLight"/>
                    <a:sym typeface="+mn-lt"/>
                  </a:endParaRPr>
                </a:p>
              </p:txBody>
            </p:sp>
            <p:pic>
              <p:nvPicPr>
                <p:cNvPr id="55" name="图片 54" descr="保险"/>
                <p:cNvPicPr>
                  <a:picLocks noChangeAspect="1"/>
                </p:cNvPicPr>
                <p:nvPr/>
              </p:nvPicPr>
              <p:blipFill>
                <a:blip r:embed="rId8"/>
                <a:stretch>
                  <a:fillRect/>
                </a:stretch>
              </p:blipFill>
              <p:spPr>
                <a:xfrm>
                  <a:off x="10283" y="8714"/>
                  <a:ext cx="1046" cy="1046"/>
                </a:xfrm>
                <a:prstGeom prst="rect">
                  <a:avLst/>
                </a:prstGeom>
              </p:spPr>
            </p:pic>
          </p:grpSp>
          <p:sp>
            <p:nvSpPr>
              <p:cNvPr id="49" name="文本框 48"/>
              <p:cNvSpPr txBox="1"/>
              <p:nvPr/>
            </p:nvSpPr>
            <p:spPr>
              <a:xfrm>
                <a:off x="8468" y="9999"/>
                <a:ext cx="4629" cy="703"/>
              </a:xfrm>
              <a:prstGeom prst="rect">
                <a:avLst/>
              </a:prstGeom>
              <a:noFill/>
            </p:spPr>
            <p:txBody>
              <a:bodyPr wrap="square" rtlCol="0">
                <a:spAutoFit/>
              </a:bodyPr>
              <a:lstStyle/>
              <a:p>
                <a:pPr algn="ctr"/>
                <a:r>
                  <a:rPr lang="zh-CN" altLang="en-US" sz="1332" dirty="0">
                    <a:latin typeface="微软雅黑" panose="020B0503020204020204" pitchFamily="34" charset="-122"/>
                    <a:ea typeface="微软雅黑" panose="020B0503020204020204" pitchFamily="34" charset="-122"/>
                  </a:rPr>
                  <a:t>保险全周期数字风控</a:t>
                </a:r>
              </a:p>
            </p:txBody>
          </p:sp>
        </p:grpSp>
        <p:sp>
          <p:nvSpPr>
            <p:cNvPr id="53" name="文本框 52"/>
            <p:cNvSpPr txBox="1"/>
            <p:nvPr/>
          </p:nvSpPr>
          <p:spPr>
            <a:xfrm>
              <a:off x="19359" y="8669"/>
              <a:ext cx="4462" cy="703"/>
            </a:xfrm>
            <a:prstGeom prst="rect">
              <a:avLst/>
            </a:prstGeom>
            <a:noFill/>
          </p:spPr>
          <p:txBody>
            <a:bodyPr wrap="square" rtlCol="0">
              <a:spAutoFit/>
            </a:bodyPr>
            <a:lstStyle/>
            <a:p>
              <a:pPr algn="ctr"/>
              <a:r>
                <a:rPr lang="zh-CN" altLang="en-US" sz="1332" dirty="0">
                  <a:latin typeface="微软雅黑" panose="020B0503020204020204" pitchFamily="34" charset="-122"/>
                  <a:ea typeface="微软雅黑" panose="020B0503020204020204" pitchFamily="34" charset="-122"/>
                </a:rPr>
                <a:t>保险区块链全生态覆盖</a:t>
              </a:r>
            </a:p>
          </p:txBody>
        </p:sp>
        <p:grpSp>
          <p:nvGrpSpPr>
            <p:cNvPr id="16" name="组合 15"/>
            <p:cNvGrpSpPr/>
            <p:nvPr/>
          </p:nvGrpSpPr>
          <p:grpSpPr>
            <a:xfrm>
              <a:off x="15012" y="5547"/>
              <a:ext cx="4743" cy="2579"/>
              <a:chOff x="16104" y="5833"/>
              <a:chExt cx="4743" cy="2579"/>
            </a:xfrm>
          </p:grpSpPr>
          <p:sp>
            <p:nvSpPr>
              <p:cNvPr id="47" name="文本框 46"/>
              <p:cNvSpPr txBox="1"/>
              <p:nvPr/>
            </p:nvSpPr>
            <p:spPr>
              <a:xfrm>
                <a:off x="16104" y="7224"/>
                <a:ext cx="4743" cy="1188"/>
              </a:xfrm>
              <a:prstGeom prst="rect">
                <a:avLst/>
              </a:prstGeom>
              <a:noFill/>
            </p:spPr>
            <p:txBody>
              <a:bodyPr wrap="square" rtlCol="0">
                <a:spAutoFit/>
              </a:bodyPr>
              <a:lstStyle/>
              <a:p>
                <a:pPr algn="ctr"/>
                <a:r>
                  <a:rPr lang="zh-CN" altLang="en-US" sz="1332" dirty="0">
                    <a:latin typeface="微软雅黑" panose="020B0503020204020204" pitchFamily="34" charset="-122"/>
                    <a:ea typeface="微软雅黑" panose="020B0503020204020204" pitchFamily="34" charset="-122"/>
                  </a:rPr>
                  <a:t>聚焦客群的保险智能推荐</a:t>
                </a:r>
              </a:p>
            </p:txBody>
          </p:sp>
          <p:grpSp>
            <p:nvGrpSpPr>
              <p:cNvPr id="7" name="组合 6"/>
              <p:cNvGrpSpPr/>
              <p:nvPr/>
            </p:nvGrpSpPr>
            <p:grpSpPr>
              <a:xfrm>
                <a:off x="17828" y="5833"/>
                <a:ext cx="1294" cy="1296"/>
                <a:chOff x="17833" y="5852"/>
                <a:chExt cx="1294" cy="1296"/>
              </a:xfrm>
            </p:grpSpPr>
            <p:sp>
              <p:nvSpPr>
                <p:cNvPr id="10" name="椭圆 9"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p:cNvSpPr/>
                <p:nvPr/>
              </p:nvSpPr>
              <p:spPr>
                <a:xfrm>
                  <a:off x="17833" y="5852"/>
                  <a:ext cx="1295" cy="1296"/>
                </a:xfrm>
                <a:prstGeom prst="ellipse">
                  <a:avLst/>
                </a:prstGeom>
                <a:solidFill>
                  <a:srgbClr val="C98D01"/>
                </a:solidFill>
              </p:spPr>
              <p:txBody>
                <a:bodyPr wrap="none" lIns="91380" tIns="45690" rIns="91380" bIns="45690" rtlCol="0" anchor="ctr">
                  <a:noAutofit/>
                </a:bodyPr>
                <a:lstStyle/>
                <a:p>
                  <a:pPr algn="ctr" defTabSz="913486"/>
                  <a:endParaRPr lang="zh-CN" altLang="en-US" sz="2797">
                    <a:solidFill>
                      <a:prstClr val="white"/>
                    </a:solidFill>
                    <a:latin typeface="思源黑体 CN ExtraLight"/>
                    <a:ea typeface="思源黑体 CN ExtraLight"/>
                    <a:cs typeface="思源黑体 CN ExtraLight"/>
                    <a:sym typeface="+mn-lt"/>
                  </a:endParaRPr>
                </a:p>
              </p:txBody>
            </p:sp>
            <p:pic>
              <p:nvPicPr>
                <p:cNvPr id="11" name="图片 10" descr="聚焦"/>
                <p:cNvPicPr>
                  <a:picLocks noChangeAspect="1"/>
                </p:cNvPicPr>
                <p:nvPr/>
              </p:nvPicPr>
              <p:blipFill>
                <a:blip r:embed="rId9"/>
                <a:stretch>
                  <a:fillRect/>
                </a:stretch>
              </p:blipFill>
              <p:spPr>
                <a:xfrm>
                  <a:off x="17978" y="5997"/>
                  <a:ext cx="1006" cy="1006"/>
                </a:xfrm>
                <a:prstGeom prst="rect">
                  <a:avLst/>
                </a:prstGeom>
              </p:spPr>
            </p:pic>
          </p:grpSp>
        </p:grpSp>
        <p:grpSp>
          <p:nvGrpSpPr>
            <p:cNvPr id="20" name="组合 19"/>
            <p:cNvGrpSpPr/>
            <p:nvPr/>
          </p:nvGrpSpPr>
          <p:grpSpPr>
            <a:xfrm>
              <a:off x="14070" y="8081"/>
              <a:ext cx="5133" cy="2155"/>
              <a:chOff x="14986" y="8000"/>
              <a:chExt cx="5133" cy="2155"/>
            </a:xfrm>
          </p:grpSpPr>
          <p:sp>
            <p:nvSpPr>
              <p:cNvPr id="51" name="文本框 50"/>
              <p:cNvSpPr txBox="1"/>
              <p:nvPr/>
            </p:nvSpPr>
            <p:spPr>
              <a:xfrm>
                <a:off x="14986" y="9452"/>
                <a:ext cx="5133" cy="703"/>
              </a:xfrm>
              <a:prstGeom prst="rect">
                <a:avLst/>
              </a:prstGeom>
              <a:noFill/>
            </p:spPr>
            <p:txBody>
              <a:bodyPr wrap="square" rtlCol="0">
                <a:spAutoFit/>
              </a:bodyPr>
              <a:lstStyle/>
              <a:p>
                <a:pPr algn="ctr"/>
                <a:r>
                  <a:rPr lang="zh-CN" altLang="en-US" sz="1332" dirty="0">
                    <a:latin typeface="微软雅黑" panose="020B0503020204020204" pitchFamily="34" charset="-122"/>
                    <a:ea typeface="微软雅黑" panose="020B0503020204020204" pitchFamily="34" charset="-122"/>
                  </a:rPr>
                  <a:t>特定范围的互助保险模式</a:t>
                </a:r>
              </a:p>
            </p:txBody>
          </p:sp>
          <p:grpSp>
            <p:nvGrpSpPr>
              <p:cNvPr id="19" name="组合 18"/>
              <p:cNvGrpSpPr/>
              <p:nvPr/>
            </p:nvGrpSpPr>
            <p:grpSpPr>
              <a:xfrm>
                <a:off x="16905" y="8000"/>
                <a:ext cx="1294" cy="1296"/>
                <a:chOff x="16925" y="8066"/>
                <a:chExt cx="1294" cy="1296"/>
              </a:xfrm>
            </p:grpSpPr>
            <p:sp>
              <p:nvSpPr>
                <p:cNvPr id="35" name="椭圆 34"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p:cNvSpPr/>
                <p:nvPr/>
              </p:nvSpPr>
              <p:spPr>
                <a:xfrm>
                  <a:off x="16925" y="8066"/>
                  <a:ext cx="1295" cy="1296"/>
                </a:xfrm>
                <a:prstGeom prst="ellipse">
                  <a:avLst/>
                </a:prstGeom>
                <a:solidFill>
                  <a:srgbClr val="C98D01"/>
                </a:solidFill>
              </p:spPr>
              <p:txBody>
                <a:bodyPr wrap="none" lIns="91380" tIns="45690" rIns="91380" bIns="45690" rtlCol="0" anchor="ctr">
                  <a:noAutofit/>
                </a:bodyPr>
                <a:lstStyle/>
                <a:p>
                  <a:pPr algn="ctr" defTabSz="913486"/>
                  <a:endParaRPr lang="zh-CN" altLang="en-US" sz="2797">
                    <a:solidFill>
                      <a:prstClr val="white"/>
                    </a:solidFill>
                    <a:latin typeface="思源黑体 CN ExtraLight"/>
                    <a:ea typeface="思源黑体 CN ExtraLight"/>
                    <a:cs typeface="思源黑体 CN ExtraLight"/>
                    <a:sym typeface="+mn-lt"/>
                  </a:endParaRPr>
                </a:p>
              </p:txBody>
            </p:sp>
            <p:pic>
              <p:nvPicPr>
                <p:cNvPr id="60" name="图片 59" descr="人群"/>
                <p:cNvPicPr>
                  <a:picLocks noChangeAspect="1"/>
                </p:cNvPicPr>
                <p:nvPr/>
              </p:nvPicPr>
              <p:blipFill>
                <a:blip r:embed="rId10"/>
                <a:stretch>
                  <a:fillRect/>
                </a:stretch>
              </p:blipFill>
              <p:spPr>
                <a:xfrm>
                  <a:off x="17136" y="8278"/>
                  <a:ext cx="872" cy="872"/>
                </a:xfrm>
                <a:prstGeom prst="rect">
                  <a:avLst/>
                </a:prstGeom>
              </p:spPr>
            </p:pic>
          </p:grpSp>
        </p:grpSp>
        <p:grpSp>
          <p:nvGrpSpPr>
            <p:cNvPr id="9" name="组合 8"/>
            <p:cNvGrpSpPr/>
            <p:nvPr/>
          </p:nvGrpSpPr>
          <p:grpSpPr>
            <a:xfrm>
              <a:off x="21949" y="4516"/>
              <a:ext cx="1294" cy="1296"/>
              <a:chOff x="22904" y="4330"/>
              <a:chExt cx="1294" cy="1296"/>
            </a:xfrm>
          </p:grpSpPr>
          <p:sp>
            <p:nvSpPr>
              <p:cNvPr id="52" name="椭圆 51"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p:cNvSpPr/>
              <p:nvPr/>
            </p:nvSpPr>
            <p:spPr>
              <a:xfrm>
                <a:off x="22904" y="4330"/>
                <a:ext cx="1295" cy="1296"/>
              </a:xfrm>
              <a:prstGeom prst="ellipse">
                <a:avLst/>
              </a:prstGeom>
              <a:solidFill>
                <a:srgbClr val="C98D01"/>
              </a:solidFill>
            </p:spPr>
            <p:txBody>
              <a:bodyPr wrap="none" lIns="91380" tIns="45690" rIns="91380" bIns="45690" rtlCol="0" anchor="ctr">
                <a:noAutofit/>
              </a:bodyPr>
              <a:lstStyle/>
              <a:p>
                <a:pPr algn="ctr" defTabSz="913486"/>
                <a:endParaRPr lang="zh-CN" altLang="en-US" sz="2797">
                  <a:solidFill>
                    <a:prstClr val="white"/>
                  </a:solidFill>
                  <a:latin typeface="思源黑体 CN ExtraLight"/>
                  <a:ea typeface="思源黑体 CN ExtraLight"/>
                  <a:cs typeface="思源黑体 CN ExtraLight"/>
                  <a:sym typeface="+mn-lt"/>
                </a:endParaRPr>
              </a:p>
            </p:txBody>
          </p:sp>
          <p:pic>
            <p:nvPicPr>
              <p:cNvPr id="64" name="图片 63" descr="无人驾驶"/>
              <p:cNvPicPr>
                <a:picLocks noChangeAspect="1"/>
              </p:cNvPicPr>
              <p:nvPr/>
            </p:nvPicPr>
            <p:blipFill>
              <a:blip r:embed="rId11"/>
              <a:stretch>
                <a:fillRect/>
              </a:stretch>
            </p:blipFill>
            <p:spPr>
              <a:xfrm>
                <a:off x="23054" y="4481"/>
                <a:ext cx="996" cy="996"/>
              </a:xfrm>
              <a:prstGeom prst="rect">
                <a:avLst/>
              </a:prstGeom>
            </p:spPr>
          </p:pic>
        </p:grpSp>
        <p:grpSp>
          <p:nvGrpSpPr>
            <p:cNvPr id="27" name="组合 26"/>
            <p:cNvGrpSpPr/>
            <p:nvPr/>
          </p:nvGrpSpPr>
          <p:grpSpPr>
            <a:xfrm>
              <a:off x="11055" y="9117"/>
              <a:ext cx="4290" cy="2770"/>
              <a:chOff x="12255" y="8907"/>
              <a:chExt cx="4290" cy="2770"/>
            </a:xfrm>
          </p:grpSpPr>
          <p:sp>
            <p:nvSpPr>
              <p:cNvPr id="50" name="文本框 49"/>
              <p:cNvSpPr txBox="1"/>
              <p:nvPr/>
            </p:nvSpPr>
            <p:spPr>
              <a:xfrm>
                <a:off x="12255" y="10489"/>
                <a:ext cx="4290" cy="1188"/>
              </a:xfrm>
              <a:prstGeom prst="rect">
                <a:avLst/>
              </a:prstGeom>
              <a:noFill/>
            </p:spPr>
            <p:txBody>
              <a:bodyPr wrap="square" rtlCol="0">
                <a:spAutoFit/>
              </a:bodyPr>
              <a:lstStyle/>
              <a:p>
                <a:pPr algn="ctr"/>
                <a:r>
                  <a:rPr lang="zh-CN" altLang="en-US" sz="1332" dirty="0">
                    <a:latin typeface="微软雅黑" panose="020B0503020204020204" pitchFamily="34" charset="-122"/>
                    <a:ea typeface="微软雅黑" panose="020B0503020204020204" pitchFamily="34" charset="-122"/>
                  </a:rPr>
                  <a:t>保险品种多方比价服务</a:t>
                </a:r>
              </a:p>
            </p:txBody>
          </p:sp>
          <p:grpSp>
            <p:nvGrpSpPr>
              <p:cNvPr id="26" name="组合 25"/>
              <p:cNvGrpSpPr/>
              <p:nvPr/>
            </p:nvGrpSpPr>
            <p:grpSpPr>
              <a:xfrm>
                <a:off x="13752" y="8907"/>
                <a:ext cx="1294" cy="1296"/>
                <a:chOff x="13692" y="9045"/>
                <a:chExt cx="1294" cy="1296"/>
              </a:xfrm>
            </p:grpSpPr>
            <p:sp>
              <p:nvSpPr>
                <p:cNvPr id="42" name="椭圆 41"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p:cNvSpPr/>
                <p:nvPr/>
              </p:nvSpPr>
              <p:spPr>
                <a:xfrm>
                  <a:off x="13692" y="9045"/>
                  <a:ext cx="1295" cy="1296"/>
                </a:xfrm>
                <a:prstGeom prst="ellipse">
                  <a:avLst/>
                </a:prstGeom>
                <a:solidFill>
                  <a:srgbClr val="C98D01"/>
                </a:solidFill>
              </p:spPr>
              <p:txBody>
                <a:bodyPr wrap="none" lIns="91380" tIns="45690" rIns="91380" bIns="45690" rtlCol="0" anchor="ctr">
                  <a:noAutofit/>
                </a:bodyPr>
                <a:lstStyle/>
                <a:p>
                  <a:pPr algn="ctr" defTabSz="913486"/>
                  <a:endParaRPr lang="zh-CN" altLang="en-US" sz="2797">
                    <a:solidFill>
                      <a:prstClr val="white"/>
                    </a:solidFill>
                    <a:latin typeface="思源黑体 CN ExtraLight"/>
                    <a:ea typeface="思源黑体 CN ExtraLight"/>
                    <a:cs typeface="思源黑体 CN ExtraLight"/>
                    <a:sym typeface="+mn-lt"/>
                  </a:endParaRPr>
                </a:p>
              </p:txBody>
            </p:sp>
            <p:pic>
              <p:nvPicPr>
                <p:cNvPr id="68" name="图片 67" descr="钻石"/>
                <p:cNvPicPr>
                  <a:picLocks noChangeAspect="1"/>
                </p:cNvPicPr>
                <p:nvPr/>
              </p:nvPicPr>
              <p:blipFill>
                <a:blip r:embed="rId12"/>
                <a:stretch>
                  <a:fillRect/>
                </a:stretch>
              </p:blipFill>
              <p:spPr>
                <a:xfrm>
                  <a:off x="13876" y="9307"/>
                  <a:ext cx="927" cy="773"/>
                </a:xfrm>
                <a:prstGeom prst="rect">
                  <a:avLst/>
                </a:prstGeom>
              </p:spPr>
            </p:pic>
          </p:grpSp>
        </p:grpSp>
        <p:sp>
          <p:nvSpPr>
            <p:cNvPr id="12" name="等腰三角形 11"/>
            <p:cNvSpPr/>
            <p:nvPr/>
          </p:nvSpPr>
          <p:spPr>
            <a:xfrm>
              <a:off x="4200" y="4568"/>
              <a:ext cx="105" cy="126"/>
            </a:xfrm>
            <a:prstGeom prst="triangle">
              <a:avLst/>
            </a:prstGeom>
            <a:solidFill>
              <a:srgbClr val="DDC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99"/>
            </a:p>
          </p:txBody>
        </p:sp>
        <p:sp>
          <p:nvSpPr>
            <p:cNvPr id="14" name="等腰三角形 13"/>
            <p:cNvSpPr/>
            <p:nvPr/>
          </p:nvSpPr>
          <p:spPr>
            <a:xfrm rot="5400000">
              <a:off x="24886" y="11574"/>
              <a:ext cx="105" cy="126"/>
            </a:xfrm>
            <a:prstGeom prst="triangle">
              <a:avLst/>
            </a:prstGeom>
            <a:solidFill>
              <a:srgbClr val="DDC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99"/>
            </a:p>
          </p:txBody>
        </p:sp>
      </p:grpSp>
    </p:spTree>
    <p:extLst>
      <p:ext uri="{BB962C8B-B14F-4D97-AF65-F5344CB8AC3E}">
        <p14:creationId xmlns:p14="http://schemas.microsoft.com/office/powerpoint/2010/main" val="12291392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展现一下安徽的</a:t>
            </a:r>
            <a:r>
              <a:rPr lang="en-US" altLang="zh-CN" dirty="0" smtClean="0"/>
              <a:t>GDP</a:t>
            </a:r>
            <a:r>
              <a:rPr lang="zh-CN" altLang="en-US" dirty="0" smtClean="0"/>
              <a:t>及人口、地理数据</a:t>
            </a:r>
            <a:endParaRPr lang="zh-CN" altLang="en-US" dirty="0"/>
          </a:p>
        </p:txBody>
      </p:sp>
    </p:spTree>
    <p:extLst>
      <p:ext uri="{BB962C8B-B14F-4D97-AF65-F5344CB8AC3E}">
        <p14:creationId xmlns:p14="http://schemas.microsoft.com/office/powerpoint/2010/main" val="33588290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744397" y="474387"/>
            <a:ext cx="2358338" cy="276871"/>
          </a:xfrm>
          <a:prstGeom prst="rect">
            <a:avLst/>
          </a:prstGeom>
          <a:noFill/>
        </p:spPr>
        <p:txBody>
          <a:bodyPr wrap="none" rtlCol="0">
            <a:spAutoFit/>
          </a:bodyPr>
          <a:lstStyle/>
          <a:p>
            <a:pPr algn="l"/>
            <a:r>
              <a:rPr lang="zh-CN" altLang="en-US" sz="1199" dirty="0">
                <a:latin typeface="微软雅黑" panose="020B0503020204020204" pitchFamily="34" charset="-122"/>
                <a:ea typeface="微软雅黑" panose="020B0503020204020204" pitchFamily="34" charset="-122"/>
                <a:cs typeface="微软雅黑" panose="020B0503020204020204" pitchFamily="34" charset="-122"/>
                <a:sym typeface="+mn-lt"/>
              </a:rPr>
              <a:t>金融云保险科技产品 </a:t>
            </a:r>
            <a:r>
              <a:rPr lang="en-US" altLang="zh-CN" sz="1199" dirty="0">
                <a:latin typeface="微软雅黑" panose="020B0503020204020204" pitchFamily="34" charset="-122"/>
                <a:ea typeface="微软雅黑" panose="020B0503020204020204" pitchFamily="34" charset="-122"/>
                <a:cs typeface="微软雅黑" panose="020B0503020204020204" pitchFamily="34" charset="-122"/>
                <a:sym typeface="+mn-lt"/>
              </a:rPr>
              <a:t>– </a:t>
            </a:r>
            <a:r>
              <a:rPr lang="zh-CN" altLang="en-US" sz="1199" dirty="0">
                <a:latin typeface="微软雅黑" panose="020B0503020204020204" pitchFamily="34" charset="-122"/>
                <a:ea typeface="微软雅黑" panose="020B0503020204020204" pitchFamily="34" charset="-122"/>
                <a:cs typeface="微软雅黑" panose="020B0503020204020204" pitchFamily="34" charset="-122"/>
                <a:sym typeface="+mn-lt"/>
              </a:rPr>
              <a:t>场景视角</a:t>
            </a:r>
            <a:endParaRPr lang="zh-CN" altLang="en-US" sz="1199"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pic>
        <p:nvPicPr>
          <p:cNvPr id="10" name="图片 9" descr="腾讯云Logo+slogan w-03.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58182" y="524122"/>
            <a:ext cx="2332153" cy="207252"/>
          </a:xfrm>
          <a:prstGeom prst="rect">
            <a:avLst/>
          </a:prstGeom>
        </p:spPr>
      </p:pic>
      <p:cxnSp>
        <p:nvCxnSpPr>
          <p:cNvPr id="12" name="直接连接符 11"/>
          <p:cNvCxnSpPr/>
          <p:nvPr/>
        </p:nvCxnSpPr>
        <p:spPr>
          <a:xfrm>
            <a:off x="676372" y="528972"/>
            <a:ext cx="0" cy="336613"/>
          </a:xfrm>
          <a:prstGeom prst="line">
            <a:avLst/>
          </a:prstGeom>
          <a:ln>
            <a:solidFill>
              <a:srgbClr val="DDC84D"/>
            </a:solidFill>
          </a:ln>
        </p:spPr>
        <p:style>
          <a:lnRef idx="1">
            <a:schemeClr val="accent1"/>
          </a:lnRef>
          <a:fillRef idx="0">
            <a:schemeClr val="accent1"/>
          </a:fillRef>
          <a:effectRef idx="0">
            <a:schemeClr val="accent1"/>
          </a:effectRef>
          <a:fontRef idx="minor">
            <a:schemeClr val="tx1"/>
          </a:fontRef>
        </p:style>
      </p:cxnSp>
      <p:pic>
        <p:nvPicPr>
          <p:cNvPr id="17" name="Picture 2" descr="D:\项目\执行\t-腾讯\腾讯云\金融云\PPT\图片\细节.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338" r="50000" b="54081"/>
          <a:stretch>
            <a:fillRect/>
          </a:stretch>
        </p:blipFill>
        <p:spPr bwMode="auto">
          <a:xfrm flipH="1">
            <a:off x="6871064" y="3797533"/>
            <a:ext cx="5315297" cy="3060468"/>
          </a:xfrm>
          <a:prstGeom prst="rect">
            <a:avLst/>
          </a:prstGeom>
          <a:noFill/>
          <a:extLst>
            <a:ext uri="{909E8E84-426E-40DD-AFC4-6F175D3DCCD1}">
              <a14:hiddenFill xmlns:a14="http://schemas.microsoft.com/office/drawing/2010/main">
                <a:solidFill>
                  <a:srgbClr val="FFFFFF"/>
                </a:solidFill>
              </a14:hiddenFill>
            </a:ext>
          </a:extLst>
        </p:spPr>
      </p:pic>
      <p:sp>
        <p:nvSpPr>
          <p:cNvPr id="99" name="矩形"/>
          <p:cNvSpPr/>
          <p:nvPr/>
        </p:nvSpPr>
        <p:spPr>
          <a:xfrm>
            <a:off x="1758310" y="2136279"/>
            <a:ext cx="1196079" cy="508799"/>
          </a:xfrm>
          <a:prstGeom prst="roundRect">
            <a:avLst/>
          </a:prstGeom>
          <a:solidFill>
            <a:srgbClr val="DDC84D"/>
          </a:solidFill>
          <a:ln w="12700" cap="flat">
            <a:noFill/>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598"/>
          </a:p>
        </p:txBody>
      </p:sp>
      <p:sp>
        <p:nvSpPr>
          <p:cNvPr id="100" name="矩形"/>
          <p:cNvSpPr/>
          <p:nvPr/>
        </p:nvSpPr>
        <p:spPr>
          <a:xfrm>
            <a:off x="3567232" y="2136279"/>
            <a:ext cx="1196079" cy="508799"/>
          </a:xfrm>
          <a:prstGeom prst="roundRect">
            <a:avLst/>
          </a:prstGeom>
          <a:solidFill>
            <a:srgbClr val="DDC84D"/>
          </a:solidFill>
          <a:ln w="12700" cap="flat">
            <a:noFill/>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598"/>
          </a:p>
        </p:txBody>
      </p:sp>
      <p:sp>
        <p:nvSpPr>
          <p:cNvPr id="101" name="矩形"/>
          <p:cNvSpPr/>
          <p:nvPr/>
        </p:nvSpPr>
        <p:spPr>
          <a:xfrm>
            <a:off x="5376576" y="2136702"/>
            <a:ext cx="1196079" cy="508799"/>
          </a:xfrm>
          <a:prstGeom prst="roundRect">
            <a:avLst/>
          </a:prstGeom>
          <a:solidFill>
            <a:srgbClr val="DDC84D"/>
          </a:solidFill>
          <a:ln w="12700" cap="flat">
            <a:noFill/>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598"/>
          </a:p>
        </p:txBody>
      </p:sp>
      <p:sp>
        <p:nvSpPr>
          <p:cNvPr id="102" name="矩形"/>
          <p:cNvSpPr/>
          <p:nvPr/>
        </p:nvSpPr>
        <p:spPr>
          <a:xfrm>
            <a:off x="7185498" y="2136702"/>
            <a:ext cx="1196079" cy="508799"/>
          </a:xfrm>
          <a:prstGeom prst="roundRect">
            <a:avLst/>
          </a:prstGeom>
          <a:solidFill>
            <a:srgbClr val="DDC84D"/>
          </a:solidFill>
          <a:ln w="12700" cap="flat">
            <a:noFill/>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598"/>
          </a:p>
        </p:txBody>
      </p:sp>
      <p:sp>
        <p:nvSpPr>
          <p:cNvPr id="103" name="矩形"/>
          <p:cNvSpPr/>
          <p:nvPr/>
        </p:nvSpPr>
        <p:spPr>
          <a:xfrm>
            <a:off x="8994420" y="2136702"/>
            <a:ext cx="1196079" cy="508799"/>
          </a:xfrm>
          <a:prstGeom prst="roundRect">
            <a:avLst/>
          </a:prstGeom>
          <a:solidFill>
            <a:srgbClr val="DDC84D"/>
          </a:solidFill>
          <a:ln w="12700" cap="flat">
            <a:noFill/>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598"/>
          </a:p>
        </p:txBody>
      </p:sp>
      <p:sp>
        <p:nvSpPr>
          <p:cNvPr id="104" name="圆角矩形"/>
          <p:cNvSpPr/>
          <p:nvPr/>
        </p:nvSpPr>
        <p:spPr>
          <a:xfrm>
            <a:off x="5376576" y="2995274"/>
            <a:ext cx="1196079" cy="1174509"/>
          </a:xfrm>
          <a:prstGeom prst="roundRect">
            <a:avLst>
              <a:gd name="adj" fmla="val 7634"/>
            </a:avLst>
          </a:prstGeom>
          <a:solidFill>
            <a:srgbClr val="C98D01"/>
          </a:solidFill>
          <a:ln w="12700" cap="flat">
            <a:noFill/>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598"/>
          </a:p>
        </p:txBody>
      </p:sp>
      <p:sp>
        <p:nvSpPr>
          <p:cNvPr id="105" name="圆角矩形"/>
          <p:cNvSpPr/>
          <p:nvPr/>
        </p:nvSpPr>
        <p:spPr>
          <a:xfrm>
            <a:off x="8994420" y="3008808"/>
            <a:ext cx="1196079" cy="1174509"/>
          </a:xfrm>
          <a:prstGeom prst="roundRect">
            <a:avLst>
              <a:gd name="adj" fmla="val 6805"/>
            </a:avLst>
          </a:prstGeom>
          <a:solidFill>
            <a:srgbClr val="C98D01"/>
          </a:solidFill>
          <a:ln w="12700" cap="flat">
            <a:noFill/>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598"/>
          </a:p>
        </p:txBody>
      </p:sp>
      <p:sp>
        <p:nvSpPr>
          <p:cNvPr id="106" name="矩形"/>
          <p:cNvSpPr/>
          <p:nvPr/>
        </p:nvSpPr>
        <p:spPr>
          <a:xfrm>
            <a:off x="1758310" y="4501792"/>
            <a:ext cx="8425845" cy="857303"/>
          </a:xfrm>
          <a:prstGeom prst="roundRect">
            <a:avLst>
              <a:gd name="adj" fmla="val 8781"/>
            </a:avLst>
          </a:prstGeom>
          <a:solidFill>
            <a:srgbClr val="725000">
              <a:alpha val="79000"/>
            </a:srgbClr>
          </a:solidFill>
          <a:ln w="12700" cap="flat">
            <a:noFill/>
            <a:miter lim="400000"/>
          </a:ln>
          <a:effectLst>
            <a:outerShdw blurRad="38100" dist="23000" dir="5400000" rotWithShape="0">
              <a:srgbClr val="000000">
                <a:alpha val="35000"/>
              </a:srgbClr>
            </a:outerShdw>
          </a:effectLst>
        </p:spPr>
        <p:txBody>
          <a:bodyPr wrap="square" lIns="60901" tIns="60901" rIns="60901" bIns="60901" numCol="1" anchor="ctr">
            <a:noAutofit/>
          </a:bodyPr>
          <a:lstStyle/>
          <a:p>
            <a:pPr>
              <a:defRPr>
                <a:solidFill>
                  <a:srgbClr val="FFFFFF"/>
                </a:solidFill>
                <a:latin typeface="+mj-lt"/>
                <a:ea typeface="+mj-ea"/>
                <a:cs typeface="+mj-cs"/>
                <a:sym typeface="Calibri" panose="020F0502020204030204"/>
              </a:defRPr>
            </a:pPr>
            <a:endParaRPr sz="1199"/>
          </a:p>
        </p:txBody>
      </p:sp>
      <p:sp>
        <p:nvSpPr>
          <p:cNvPr id="107" name="圆角矩形"/>
          <p:cNvSpPr/>
          <p:nvPr/>
        </p:nvSpPr>
        <p:spPr>
          <a:xfrm>
            <a:off x="1758310" y="3405951"/>
            <a:ext cx="1196079" cy="352310"/>
          </a:xfrm>
          <a:prstGeom prst="roundRect">
            <a:avLst>
              <a:gd name="adj" fmla="val 16667"/>
            </a:avLst>
          </a:prstGeom>
          <a:solidFill>
            <a:srgbClr val="C98D01"/>
          </a:solidFill>
          <a:ln w="12700" cap="flat">
            <a:noFill/>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598"/>
          </a:p>
        </p:txBody>
      </p:sp>
      <p:sp>
        <p:nvSpPr>
          <p:cNvPr id="108" name="圆角矩形"/>
          <p:cNvSpPr/>
          <p:nvPr/>
        </p:nvSpPr>
        <p:spPr>
          <a:xfrm>
            <a:off x="1758310" y="2995274"/>
            <a:ext cx="1196079" cy="352310"/>
          </a:xfrm>
          <a:prstGeom prst="roundRect">
            <a:avLst>
              <a:gd name="adj" fmla="val 16667"/>
            </a:avLst>
          </a:prstGeom>
          <a:solidFill>
            <a:srgbClr val="C98D01"/>
          </a:solidFill>
          <a:ln w="12700" cap="flat">
            <a:noFill/>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598"/>
          </a:p>
        </p:txBody>
      </p:sp>
      <p:sp>
        <p:nvSpPr>
          <p:cNvPr id="109" name="圆角矩形"/>
          <p:cNvSpPr/>
          <p:nvPr/>
        </p:nvSpPr>
        <p:spPr>
          <a:xfrm>
            <a:off x="1758310" y="3817050"/>
            <a:ext cx="1196079" cy="352310"/>
          </a:xfrm>
          <a:prstGeom prst="roundRect">
            <a:avLst>
              <a:gd name="adj" fmla="val 16667"/>
            </a:avLst>
          </a:prstGeom>
          <a:solidFill>
            <a:srgbClr val="C98D01"/>
          </a:solidFill>
          <a:ln w="12700" cap="flat">
            <a:noFill/>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598"/>
          </a:p>
        </p:txBody>
      </p:sp>
      <p:sp>
        <p:nvSpPr>
          <p:cNvPr id="110" name="Right Arrow 41"/>
          <p:cNvSpPr/>
          <p:nvPr/>
        </p:nvSpPr>
        <p:spPr>
          <a:xfrm>
            <a:off x="3130756" y="2317721"/>
            <a:ext cx="259686" cy="241923"/>
          </a:xfrm>
          <a:prstGeom prst="rightArrow">
            <a:avLst>
              <a:gd name="adj1" fmla="val 50000"/>
              <a:gd name="adj2" fmla="val 50000"/>
            </a:avLst>
          </a:prstGeom>
          <a:solidFill>
            <a:srgbClr val="DDC84D"/>
          </a:solidFill>
          <a:ln w="19050" cap="flat">
            <a:noFill/>
            <a:prstDash val="solid"/>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598">
              <a:solidFill>
                <a:schemeClr val="accent1"/>
              </a:solidFill>
            </a:endParaRPr>
          </a:p>
        </p:txBody>
      </p:sp>
      <p:sp>
        <p:nvSpPr>
          <p:cNvPr id="111" name="Right Arrow 56"/>
          <p:cNvSpPr/>
          <p:nvPr/>
        </p:nvSpPr>
        <p:spPr>
          <a:xfrm>
            <a:off x="4940100" y="2317721"/>
            <a:ext cx="259686" cy="241923"/>
          </a:xfrm>
          <a:prstGeom prst="rightArrow">
            <a:avLst>
              <a:gd name="adj1" fmla="val 50000"/>
              <a:gd name="adj2" fmla="val 50000"/>
            </a:avLst>
          </a:prstGeom>
          <a:solidFill>
            <a:srgbClr val="DDC84D"/>
          </a:solidFill>
          <a:ln w="19050" cap="flat">
            <a:noFill/>
            <a:prstDash val="solid"/>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598"/>
          </a:p>
        </p:txBody>
      </p:sp>
      <p:sp>
        <p:nvSpPr>
          <p:cNvPr id="112" name="Right Arrow 57"/>
          <p:cNvSpPr/>
          <p:nvPr/>
        </p:nvSpPr>
        <p:spPr>
          <a:xfrm>
            <a:off x="6749022" y="2317721"/>
            <a:ext cx="259686" cy="241923"/>
          </a:xfrm>
          <a:prstGeom prst="rightArrow">
            <a:avLst>
              <a:gd name="adj1" fmla="val 50000"/>
              <a:gd name="adj2" fmla="val 50000"/>
            </a:avLst>
          </a:prstGeom>
          <a:solidFill>
            <a:srgbClr val="DDC84D"/>
          </a:solidFill>
          <a:ln w="19050" cap="flat">
            <a:noFill/>
            <a:prstDash val="solid"/>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598"/>
          </a:p>
        </p:txBody>
      </p:sp>
      <p:sp>
        <p:nvSpPr>
          <p:cNvPr id="113" name="Right Arrow 58"/>
          <p:cNvSpPr/>
          <p:nvPr/>
        </p:nvSpPr>
        <p:spPr>
          <a:xfrm>
            <a:off x="8558367" y="2317721"/>
            <a:ext cx="259686" cy="241923"/>
          </a:xfrm>
          <a:prstGeom prst="rightArrow">
            <a:avLst>
              <a:gd name="adj1" fmla="val 50000"/>
              <a:gd name="adj2" fmla="val 50000"/>
            </a:avLst>
          </a:prstGeom>
          <a:solidFill>
            <a:srgbClr val="DDC84D"/>
          </a:solidFill>
          <a:ln w="19050" cap="flat">
            <a:noFill/>
            <a:prstDash val="solid"/>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598"/>
          </a:p>
        </p:txBody>
      </p:sp>
      <p:grpSp>
        <p:nvGrpSpPr>
          <p:cNvPr id="3" name="组合 2"/>
          <p:cNvGrpSpPr/>
          <p:nvPr/>
        </p:nvGrpSpPr>
        <p:grpSpPr>
          <a:xfrm>
            <a:off x="3567232" y="2995274"/>
            <a:ext cx="1196079" cy="1173663"/>
            <a:chOff x="8421" y="7082"/>
            <a:chExt cx="2828" cy="2775"/>
          </a:xfrm>
        </p:grpSpPr>
        <p:sp>
          <p:nvSpPr>
            <p:cNvPr id="114" name="圆角矩形"/>
            <p:cNvSpPr/>
            <p:nvPr/>
          </p:nvSpPr>
          <p:spPr>
            <a:xfrm>
              <a:off x="8421" y="8053"/>
              <a:ext cx="2828" cy="833"/>
            </a:xfrm>
            <a:prstGeom prst="roundRect">
              <a:avLst>
                <a:gd name="adj" fmla="val 16667"/>
              </a:avLst>
            </a:prstGeom>
            <a:solidFill>
              <a:srgbClr val="C98D01"/>
            </a:solidFill>
            <a:ln w="12700" cap="flat">
              <a:noFill/>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598"/>
            </a:p>
          </p:txBody>
        </p:sp>
        <p:sp>
          <p:nvSpPr>
            <p:cNvPr id="115" name="圆角矩形"/>
            <p:cNvSpPr/>
            <p:nvPr/>
          </p:nvSpPr>
          <p:spPr>
            <a:xfrm>
              <a:off x="8421" y="7082"/>
              <a:ext cx="2828" cy="833"/>
            </a:xfrm>
            <a:prstGeom prst="roundRect">
              <a:avLst>
                <a:gd name="adj" fmla="val 16667"/>
              </a:avLst>
            </a:prstGeom>
            <a:solidFill>
              <a:srgbClr val="C98D01"/>
            </a:solidFill>
            <a:ln w="12700" cap="flat">
              <a:noFill/>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598"/>
            </a:p>
          </p:txBody>
        </p:sp>
        <p:sp>
          <p:nvSpPr>
            <p:cNvPr id="116" name="圆角矩形"/>
            <p:cNvSpPr/>
            <p:nvPr/>
          </p:nvSpPr>
          <p:spPr>
            <a:xfrm>
              <a:off x="8421" y="9025"/>
              <a:ext cx="2828" cy="833"/>
            </a:xfrm>
            <a:prstGeom prst="roundRect">
              <a:avLst>
                <a:gd name="adj" fmla="val 16667"/>
              </a:avLst>
            </a:prstGeom>
            <a:solidFill>
              <a:srgbClr val="C98D01"/>
            </a:solidFill>
            <a:ln w="12700" cap="flat">
              <a:noFill/>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598"/>
            </a:p>
          </p:txBody>
        </p:sp>
      </p:grpSp>
      <p:sp>
        <p:nvSpPr>
          <p:cNvPr id="117" name="圆角矩形"/>
          <p:cNvSpPr/>
          <p:nvPr/>
        </p:nvSpPr>
        <p:spPr>
          <a:xfrm>
            <a:off x="7185498" y="3403836"/>
            <a:ext cx="1196079" cy="352310"/>
          </a:xfrm>
          <a:prstGeom prst="roundRect">
            <a:avLst>
              <a:gd name="adj" fmla="val 16667"/>
            </a:avLst>
          </a:prstGeom>
          <a:solidFill>
            <a:srgbClr val="C98D01"/>
          </a:solidFill>
          <a:ln w="12700" cap="flat">
            <a:noFill/>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598"/>
          </a:p>
        </p:txBody>
      </p:sp>
      <p:sp>
        <p:nvSpPr>
          <p:cNvPr id="118" name="圆角矩形"/>
          <p:cNvSpPr/>
          <p:nvPr/>
        </p:nvSpPr>
        <p:spPr>
          <a:xfrm>
            <a:off x="7185498" y="2995274"/>
            <a:ext cx="1196079" cy="352310"/>
          </a:xfrm>
          <a:prstGeom prst="roundRect">
            <a:avLst>
              <a:gd name="adj" fmla="val 16667"/>
            </a:avLst>
          </a:prstGeom>
          <a:solidFill>
            <a:srgbClr val="C98D01"/>
          </a:solidFill>
          <a:ln w="12700" cap="flat">
            <a:noFill/>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598"/>
          </a:p>
        </p:txBody>
      </p:sp>
      <p:sp>
        <p:nvSpPr>
          <p:cNvPr id="119" name="圆角矩形"/>
          <p:cNvSpPr/>
          <p:nvPr/>
        </p:nvSpPr>
        <p:spPr>
          <a:xfrm>
            <a:off x="7185498" y="3817050"/>
            <a:ext cx="1196079" cy="352310"/>
          </a:xfrm>
          <a:prstGeom prst="roundRect">
            <a:avLst>
              <a:gd name="adj" fmla="val 16667"/>
            </a:avLst>
          </a:prstGeom>
          <a:solidFill>
            <a:srgbClr val="C98D01"/>
          </a:solidFill>
          <a:ln w="12700" cap="flat">
            <a:noFill/>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598"/>
          </a:p>
        </p:txBody>
      </p:sp>
      <p:sp>
        <p:nvSpPr>
          <p:cNvPr id="120" name="营销"/>
          <p:cNvSpPr txBox="1"/>
          <p:nvPr/>
        </p:nvSpPr>
        <p:spPr>
          <a:xfrm>
            <a:off x="1758310" y="2226687"/>
            <a:ext cx="1196079" cy="327984"/>
          </a:xfrm>
          <a:prstGeom prst="rect">
            <a:avLst/>
          </a:prstGeom>
          <a:noFill/>
          <a:ln w="12700" cap="flat">
            <a:noFill/>
            <a:miter lim="400000"/>
          </a:ln>
          <a:effectLst/>
        </p:spPr>
        <p:txBody>
          <a:bodyPr wrap="square" lIns="60901" tIns="60901" rIns="60901" bIns="60901" numCol="1" anchor="ctr">
            <a:spAutoFit/>
          </a:bodyPr>
          <a:lstStyle>
            <a:lvl1pPr algn="ctr">
              <a:defRPr sz="9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332">
                <a:solidFill>
                  <a:srgbClr val="473001"/>
                </a:solidFill>
              </a:rPr>
              <a:t>营销</a:t>
            </a:r>
          </a:p>
        </p:txBody>
      </p:sp>
      <p:sp>
        <p:nvSpPr>
          <p:cNvPr id="121" name="投保"/>
          <p:cNvSpPr txBox="1"/>
          <p:nvPr/>
        </p:nvSpPr>
        <p:spPr>
          <a:xfrm>
            <a:off x="3567232" y="2209664"/>
            <a:ext cx="1196079" cy="362876"/>
          </a:xfrm>
          <a:prstGeom prst="roundRect">
            <a:avLst/>
          </a:prstGeom>
          <a:noFill/>
          <a:ln w="12700" cap="flat">
            <a:noFill/>
            <a:miter lim="400000"/>
          </a:ln>
          <a:effectLst/>
        </p:spPr>
        <p:txBody>
          <a:bodyPr wrap="square" lIns="60901" tIns="60901" rIns="60901" bIns="60901" numCol="1" anchor="ctr">
            <a:spAutoFit/>
          </a:bodyPr>
          <a:lstStyle>
            <a:lvl1pPr algn="ctr">
              <a:defRPr sz="9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332">
                <a:solidFill>
                  <a:srgbClr val="473001"/>
                </a:solidFill>
              </a:rPr>
              <a:t>投保</a:t>
            </a:r>
          </a:p>
        </p:txBody>
      </p:sp>
      <p:sp>
        <p:nvSpPr>
          <p:cNvPr id="122" name="核保"/>
          <p:cNvSpPr txBox="1"/>
          <p:nvPr/>
        </p:nvSpPr>
        <p:spPr>
          <a:xfrm>
            <a:off x="5376576" y="2209664"/>
            <a:ext cx="1196079" cy="362876"/>
          </a:xfrm>
          <a:prstGeom prst="roundRect">
            <a:avLst/>
          </a:prstGeom>
          <a:noFill/>
          <a:ln w="12700" cap="flat">
            <a:noFill/>
            <a:miter lim="400000"/>
          </a:ln>
          <a:effectLst/>
        </p:spPr>
        <p:txBody>
          <a:bodyPr wrap="square" lIns="60901" tIns="60901" rIns="60901" bIns="60901" numCol="1" anchor="ctr">
            <a:spAutoFit/>
          </a:bodyPr>
          <a:lstStyle>
            <a:lvl1pPr algn="ctr">
              <a:defRPr sz="9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332">
                <a:solidFill>
                  <a:srgbClr val="473001"/>
                </a:solidFill>
              </a:rPr>
              <a:t>核保</a:t>
            </a:r>
          </a:p>
        </p:txBody>
      </p:sp>
      <p:sp>
        <p:nvSpPr>
          <p:cNvPr id="123" name="理赔"/>
          <p:cNvSpPr txBox="1"/>
          <p:nvPr/>
        </p:nvSpPr>
        <p:spPr>
          <a:xfrm>
            <a:off x="7185498" y="2209664"/>
            <a:ext cx="1196079" cy="362876"/>
          </a:xfrm>
          <a:prstGeom prst="roundRect">
            <a:avLst/>
          </a:prstGeom>
          <a:noFill/>
          <a:ln w="12700" cap="flat">
            <a:noFill/>
            <a:miter lim="400000"/>
          </a:ln>
          <a:effectLst/>
        </p:spPr>
        <p:txBody>
          <a:bodyPr wrap="square" lIns="60901" tIns="60901" rIns="60901" bIns="60901" numCol="1" anchor="ctr">
            <a:spAutoFit/>
          </a:bodyPr>
          <a:lstStyle>
            <a:lvl1pPr algn="ctr">
              <a:defRPr sz="9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332">
                <a:solidFill>
                  <a:srgbClr val="473001"/>
                </a:solidFill>
              </a:rPr>
              <a:t>理赔</a:t>
            </a:r>
          </a:p>
        </p:txBody>
      </p:sp>
      <p:sp>
        <p:nvSpPr>
          <p:cNvPr id="124" name="客服"/>
          <p:cNvSpPr txBox="1"/>
          <p:nvPr/>
        </p:nvSpPr>
        <p:spPr>
          <a:xfrm>
            <a:off x="8994420" y="2209664"/>
            <a:ext cx="1196079" cy="362876"/>
          </a:xfrm>
          <a:prstGeom prst="roundRect">
            <a:avLst/>
          </a:prstGeom>
          <a:noFill/>
          <a:ln w="12700" cap="flat">
            <a:noFill/>
            <a:miter lim="400000"/>
          </a:ln>
          <a:effectLst/>
        </p:spPr>
        <p:txBody>
          <a:bodyPr wrap="square" lIns="60901" tIns="60901" rIns="60901" bIns="60901" numCol="1" anchor="ctr">
            <a:spAutoFit/>
          </a:bodyPr>
          <a:lstStyle>
            <a:lvl1pPr algn="ctr">
              <a:defRPr sz="9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332">
                <a:solidFill>
                  <a:srgbClr val="473001"/>
                </a:solidFill>
              </a:rPr>
              <a:t>客服</a:t>
            </a:r>
          </a:p>
        </p:txBody>
      </p:sp>
      <p:sp>
        <p:nvSpPr>
          <p:cNvPr id="125" name="金融云 SaaS 平台"/>
          <p:cNvSpPr txBox="1"/>
          <p:nvPr/>
        </p:nvSpPr>
        <p:spPr>
          <a:xfrm>
            <a:off x="1761693" y="4754976"/>
            <a:ext cx="8425845" cy="430448"/>
          </a:xfrm>
          <a:prstGeom prst="rect">
            <a:avLst/>
          </a:prstGeom>
          <a:noFill/>
          <a:ln w="12700" cap="flat">
            <a:noFill/>
            <a:miter lim="400000"/>
          </a:ln>
          <a:effectLst/>
        </p:spPr>
        <p:txBody>
          <a:bodyPr wrap="square" lIns="60901" tIns="60901" rIns="60901" bIns="60901" numCol="1" anchor="ctr">
            <a:spAutoFit/>
          </a:bodyPr>
          <a:lstStyle>
            <a:lvl1pPr algn="ctr">
              <a:defRPr sz="16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998"/>
              <a:t>金融云 SaaS 平台</a:t>
            </a:r>
          </a:p>
        </p:txBody>
      </p:sp>
      <p:sp>
        <p:nvSpPr>
          <p:cNvPr id="127" name="核保通"/>
          <p:cNvSpPr txBox="1"/>
          <p:nvPr/>
        </p:nvSpPr>
        <p:spPr>
          <a:xfrm>
            <a:off x="5434942" y="3418537"/>
            <a:ext cx="1079347" cy="327984"/>
          </a:xfrm>
          <a:prstGeom prst="rect">
            <a:avLst/>
          </a:prstGeom>
          <a:noFill/>
          <a:ln w="12700" cap="flat">
            <a:noFill/>
            <a:miter lim="400000"/>
          </a:ln>
          <a:effectLst/>
        </p:spPr>
        <p:txBody>
          <a:bodyPr wrap="square" lIns="60901" tIns="60901" rIns="60901" bIns="60901" numCol="1" anchor="ctr">
            <a:spAutoFit/>
          </a:bodyPr>
          <a:lstStyle>
            <a:lvl1pPr algn="ctr">
              <a:defRPr sz="9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332"/>
              <a:t>核保通</a:t>
            </a:r>
          </a:p>
        </p:txBody>
      </p:sp>
      <p:sp>
        <p:nvSpPr>
          <p:cNvPr id="128" name="智能客服"/>
          <p:cNvSpPr txBox="1"/>
          <p:nvPr/>
        </p:nvSpPr>
        <p:spPr>
          <a:xfrm>
            <a:off x="9052786" y="3418537"/>
            <a:ext cx="1079347" cy="327984"/>
          </a:xfrm>
          <a:prstGeom prst="rect">
            <a:avLst/>
          </a:prstGeom>
          <a:noFill/>
          <a:ln w="12700" cap="flat">
            <a:noFill/>
            <a:miter lim="400000"/>
          </a:ln>
          <a:effectLst/>
        </p:spPr>
        <p:txBody>
          <a:bodyPr wrap="square" lIns="60901" tIns="60901" rIns="60901" bIns="60901" numCol="1" anchor="ctr">
            <a:spAutoFit/>
          </a:bodyPr>
          <a:lstStyle>
            <a:lvl1pPr algn="ctr">
              <a:defRPr sz="9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332"/>
              <a:t>智能客服</a:t>
            </a:r>
          </a:p>
        </p:txBody>
      </p:sp>
      <p:sp>
        <p:nvSpPr>
          <p:cNvPr id="129" name="电销质检"/>
          <p:cNvSpPr txBox="1"/>
          <p:nvPr/>
        </p:nvSpPr>
        <p:spPr>
          <a:xfrm>
            <a:off x="1775862" y="3418114"/>
            <a:ext cx="1160975" cy="327984"/>
          </a:xfrm>
          <a:prstGeom prst="rect">
            <a:avLst/>
          </a:prstGeom>
          <a:noFill/>
          <a:ln w="12700" cap="flat">
            <a:noFill/>
            <a:miter lim="400000"/>
          </a:ln>
          <a:effectLst/>
        </p:spPr>
        <p:txBody>
          <a:bodyPr wrap="square" lIns="60901" tIns="60901" rIns="60901" bIns="60901" numCol="1" anchor="ctr">
            <a:spAutoFit/>
          </a:bodyPr>
          <a:lstStyle>
            <a:lvl1pPr algn="ctr">
              <a:defRPr sz="9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332" dirty="0" err="1"/>
              <a:t>电销质检</a:t>
            </a:r>
          </a:p>
        </p:txBody>
      </p:sp>
      <p:sp>
        <p:nvSpPr>
          <p:cNvPr id="130" name="智能推荐"/>
          <p:cNvSpPr txBox="1"/>
          <p:nvPr/>
        </p:nvSpPr>
        <p:spPr>
          <a:xfrm>
            <a:off x="1775862" y="3007437"/>
            <a:ext cx="1160975" cy="327984"/>
          </a:xfrm>
          <a:prstGeom prst="rect">
            <a:avLst/>
          </a:prstGeom>
          <a:noFill/>
          <a:ln w="12700" cap="flat">
            <a:noFill/>
            <a:miter lim="400000"/>
          </a:ln>
          <a:effectLst/>
        </p:spPr>
        <p:txBody>
          <a:bodyPr wrap="square" lIns="60901" tIns="60901" rIns="60901" bIns="60901" numCol="1" anchor="ctr">
            <a:spAutoFit/>
          </a:bodyPr>
          <a:lstStyle>
            <a:lvl1pPr algn="ctr">
              <a:defRPr sz="9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332"/>
              <a:t>智能推荐</a:t>
            </a:r>
          </a:p>
        </p:txBody>
      </p:sp>
      <p:sp>
        <p:nvSpPr>
          <p:cNvPr id="131" name="反薅羊毛"/>
          <p:cNvSpPr txBox="1"/>
          <p:nvPr/>
        </p:nvSpPr>
        <p:spPr>
          <a:xfrm>
            <a:off x="1775862" y="3829213"/>
            <a:ext cx="1160975" cy="327984"/>
          </a:xfrm>
          <a:prstGeom prst="rect">
            <a:avLst/>
          </a:prstGeom>
          <a:noFill/>
          <a:ln w="12700" cap="flat">
            <a:noFill/>
            <a:miter lim="400000"/>
          </a:ln>
          <a:effectLst/>
        </p:spPr>
        <p:txBody>
          <a:bodyPr wrap="square" lIns="60901" tIns="60901" rIns="60901" bIns="60901" numCol="1" anchor="ctr">
            <a:spAutoFit/>
          </a:bodyPr>
          <a:lstStyle>
            <a:lvl1pPr algn="ctr">
              <a:defRPr sz="9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332"/>
              <a:t>反薅羊毛</a:t>
            </a:r>
          </a:p>
        </p:txBody>
      </p:sp>
      <p:sp>
        <p:nvSpPr>
          <p:cNvPr id="132" name="保险双录"/>
          <p:cNvSpPr txBox="1"/>
          <p:nvPr/>
        </p:nvSpPr>
        <p:spPr>
          <a:xfrm>
            <a:off x="3584784" y="3418114"/>
            <a:ext cx="1160975" cy="327984"/>
          </a:xfrm>
          <a:prstGeom prst="rect">
            <a:avLst/>
          </a:prstGeom>
          <a:noFill/>
          <a:ln w="12700" cap="flat">
            <a:noFill/>
            <a:miter lim="400000"/>
          </a:ln>
          <a:effectLst/>
        </p:spPr>
        <p:txBody>
          <a:bodyPr wrap="square" lIns="60901" tIns="60901" rIns="60901" bIns="60901" numCol="1" anchor="ctr">
            <a:spAutoFit/>
          </a:bodyPr>
          <a:lstStyle>
            <a:lvl1pPr algn="ctr">
              <a:defRPr sz="9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332" dirty="0" err="1"/>
              <a:t>双录</a:t>
            </a:r>
            <a:r>
              <a:rPr lang="zh-CN" altLang="en-US" sz="1332" dirty="0"/>
              <a:t>质检</a:t>
            </a:r>
            <a:endParaRPr sz="1332" dirty="0"/>
          </a:p>
        </p:txBody>
      </p:sp>
      <p:sp>
        <p:nvSpPr>
          <p:cNvPr id="133" name="生物认证"/>
          <p:cNvSpPr txBox="1"/>
          <p:nvPr/>
        </p:nvSpPr>
        <p:spPr>
          <a:xfrm>
            <a:off x="3584784" y="3007437"/>
            <a:ext cx="1160975" cy="327984"/>
          </a:xfrm>
          <a:prstGeom prst="rect">
            <a:avLst/>
          </a:prstGeom>
          <a:noFill/>
          <a:ln w="12700" cap="flat">
            <a:noFill/>
            <a:miter lim="400000"/>
          </a:ln>
          <a:effectLst/>
        </p:spPr>
        <p:txBody>
          <a:bodyPr wrap="square" lIns="60901" tIns="60901" rIns="60901" bIns="60901" numCol="1" anchor="ctr">
            <a:spAutoFit/>
          </a:bodyPr>
          <a:lstStyle>
            <a:lvl1pPr algn="ctr">
              <a:defRPr sz="9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332"/>
              <a:t>生物认证</a:t>
            </a:r>
          </a:p>
        </p:txBody>
      </p:sp>
      <p:sp>
        <p:nvSpPr>
          <p:cNvPr id="134" name="欺诈识别"/>
          <p:cNvSpPr txBox="1"/>
          <p:nvPr/>
        </p:nvSpPr>
        <p:spPr>
          <a:xfrm>
            <a:off x="3584784" y="3829213"/>
            <a:ext cx="1160975" cy="327984"/>
          </a:xfrm>
          <a:prstGeom prst="rect">
            <a:avLst/>
          </a:prstGeom>
          <a:noFill/>
          <a:ln w="12700" cap="flat">
            <a:noFill/>
            <a:miter lim="400000"/>
          </a:ln>
          <a:effectLst/>
        </p:spPr>
        <p:txBody>
          <a:bodyPr wrap="square" lIns="60901" tIns="60901" rIns="60901" bIns="60901" numCol="1" anchor="ctr">
            <a:spAutoFit/>
          </a:bodyPr>
          <a:lstStyle>
            <a:lvl1pPr algn="ctr">
              <a:defRPr sz="9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332"/>
              <a:t>欺诈识别</a:t>
            </a:r>
          </a:p>
        </p:txBody>
      </p:sp>
      <p:sp>
        <p:nvSpPr>
          <p:cNvPr id="135" name="图片定损"/>
          <p:cNvSpPr txBox="1"/>
          <p:nvPr/>
        </p:nvSpPr>
        <p:spPr>
          <a:xfrm>
            <a:off x="7203051" y="3415999"/>
            <a:ext cx="1160975" cy="327984"/>
          </a:xfrm>
          <a:prstGeom prst="rect">
            <a:avLst/>
          </a:prstGeom>
          <a:noFill/>
          <a:ln w="12700" cap="flat">
            <a:noFill/>
            <a:miter lim="400000"/>
          </a:ln>
          <a:effectLst/>
        </p:spPr>
        <p:txBody>
          <a:bodyPr wrap="square" lIns="60901" tIns="60901" rIns="60901" bIns="60901" numCol="1" anchor="ctr">
            <a:spAutoFit/>
          </a:bodyPr>
          <a:lstStyle>
            <a:lvl1pPr algn="ctr">
              <a:defRPr sz="9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332"/>
              <a:t>图片定损</a:t>
            </a:r>
          </a:p>
        </p:txBody>
      </p:sp>
      <p:sp>
        <p:nvSpPr>
          <p:cNvPr id="136" name="视频理赔"/>
          <p:cNvSpPr txBox="1"/>
          <p:nvPr/>
        </p:nvSpPr>
        <p:spPr>
          <a:xfrm>
            <a:off x="7203051" y="3007437"/>
            <a:ext cx="1160975" cy="327984"/>
          </a:xfrm>
          <a:prstGeom prst="rect">
            <a:avLst/>
          </a:prstGeom>
          <a:noFill/>
          <a:ln w="12700" cap="flat">
            <a:noFill/>
            <a:miter lim="400000"/>
          </a:ln>
          <a:effectLst/>
        </p:spPr>
        <p:txBody>
          <a:bodyPr wrap="square" lIns="60901" tIns="60901" rIns="60901" bIns="60901" numCol="1" anchor="ctr">
            <a:spAutoFit/>
          </a:bodyPr>
          <a:lstStyle>
            <a:lvl1pPr algn="ctr">
              <a:defRPr sz="9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332" dirty="0" err="1"/>
              <a:t>理赔</a:t>
            </a:r>
            <a:r>
              <a:rPr lang="zh-CN" altLang="en-US" sz="1332" dirty="0"/>
              <a:t>通</a:t>
            </a:r>
            <a:endParaRPr sz="1332" dirty="0"/>
          </a:p>
        </p:txBody>
      </p:sp>
      <p:sp>
        <p:nvSpPr>
          <p:cNvPr id="137" name="骗赔识别"/>
          <p:cNvSpPr txBox="1"/>
          <p:nvPr/>
        </p:nvSpPr>
        <p:spPr>
          <a:xfrm>
            <a:off x="7203051" y="3829213"/>
            <a:ext cx="1160975" cy="327984"/>
          </a:xfrm>
          <a:prstGeom prst="rect">
            <a:avLst/>
          </a:prstGeom>
          <a:noFill/>
          <a:ln w="12700" cap="flat">
            <a:noFill/>
            <a:miter lim="400000"/>
          </a:ln>
          <a:effectLst/>
        </p:spPr>
        <p:txBody>
          <a:bodyPr wrap="square" lIns="60901" tIns="60901" rIns="60901" bIns="60901" numCol="1" anchor="ctr">
            <a:spAutoFit/>
          </a:bodyPr>
          <a:lstStyle>
            <a:lvl1pPr algn="ctr">
              <a:defRPr sz="9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332"/>
              <a:t>骗赔识别</a:t>
            </a:r>
          </a:p>
        </p:txBody>
      </p:sp>
    </p:spTree>
    <p:extLst>
      <p:ext uri="{BB962C8B-B14F-4D97-AF65-F5344CB8AC3E}">
        <p14:creationId xmlns:p14="http://schemas.microsoft.com/office/powerpoint/2010/main" val="376434891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D:\项目\执行\t-腾讯\腾讯云\金融云\PPT\图片\细节.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338" r="50000" b="54081"/>
          <a:stretch>
            <a:fillRect/>
          </a:stretch>
        </p:blipFill>
        <p:spPr bwMode="auto">
          <a:xfrm flipH="1">
            <a:off x="6871064" y="3797533"/>
            <a:ext cx="5315297" cy="306046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userDrawn="1"/>
        </p:nvGrpSpPr>
        <p:grpSpPr>
          <a:xfrm>
            <a:off x="803307" y="413106"/>
            <a:ext cx="3649564" cy="461429"/>
            <a:chOff x="1886" y="1146"/>
            <a:chExt cx="8629" cy="1091"/>
          </a:xfrm>
        </p:grpSpPr>
        <p:sp>
          <p:nvSpPr>
            <p:cNvPr id="9" name="文本框 8"/>
            <p:cNvSpPr txBox="1"/>
            <p:nvPr userDrawn="1"/>
          </p:nvSpPr>
          <p:spPr>
            <a:xfrm>
              <a:off x="1986" y="1146"/>
              <a:ext cx="8529" cy="1091"/>
            </a:xfrm>
            <a:prstGeom prst="rect">
              <a:avLst/>
            </a:prstGeom>
            <a:noFill/>
          </p:spPr>
          <p:txBody>
            <a:bodyPr wrap="none" rtlCol="0">
              <a:spAutoFit/>
            </a:bodyPr>
            <a:lstStyle>
              <a:defPPr>
                <a:defRPr lang="zh-CN"/>
              </a:defPPr>
              <a:lvl1pPr algn="ctr">
                <a:defRPr sz="3555">
                  <a:solidFill>
                    <a:srgbClr val="DDC84D"/>
                  </a:solidFill>
                  <a:latin typeface="微软雅黑" panose="020B0503020204020204" pitchFamily="34" charset="-122"/>
                  <a:ea typeface="微软雅黑" panose="020B0503020204020204" pitchFamily="34" charset="-122"/>
                </a:defRPr>
              </a:lvl1pPr>
            </a:lstStyle>
            <a:p>
              <a:pPr algn="l"/>
              <a:r>
                <a:rPr lang="en-US" altLang="zh-CN" sz="2398" dirty="0">
                  <a:solidFill>
                    <a:schemeClr val="tx1"/>
                  </a:solidFill>
                  <a:sym typeface="+mn-lt"/>
                </a:rPr>
                <a:t>1. </a:t>
              </a:r>
              <a:r>
                <a:rPr lang="zh-CN" altLang="en-US" sz="2398" dirty="0">
                  <a:solidFill>
                    <a:schemeClr val="tx1"/>
                  </a:solidFill>
                  <a:sym typeface="+mn-lt"/>
                </a:rPr>
                <a:t>保险远程身份核身系统</a:t>
              </a:r>
              <a:endParaRPr lang="zh-CN" altLang="en-US" sz="2398" dirty="0">
                <a:solidFill>
                  <a:schemeClr val="tx1"/>
                </a:solidFill>
                <a:sym typeface="+mn-lt"/>
              </a:endParaRPr>
            </a:p>
          </p:txBody>
        </p:sp>
        <p:cxnSp>
          <p:nvCxnSpPr>
            <p:cNvPr id="11" name="直接连接符 11"/>
            <p:cNvCxnSpPr/>
            <p:nvPr userDrawn="1"/>
          </p:nvCxnSpPr>
          <p:spPr>
            <a:xfrm>
              <a:off x="1886" y="1251"/>
              <a:ext cx="0" cy="796"/>
            </a:xfrm>
            <a:prstGeom prst="line">
              <a:avLst/>
            </a:prstGeom>
            <a:ln>
              <a:solidFill>
                <a:srgbClr val="DDC84D"/>
              </a:solidFill>
            </a:ln>
          </p:spPr>
          <p:style>
            <a:lnRef idx="1">
              <a:schemeClr val="accent1"/>
            </a:lnRef>
            <a:fillRef idx="0">
              <a:schemeClr val="accent1"/>
            </a:fillRef>
            <a:effectRef idx="0">
              <a:schemeClr val="accent1"/>
            </a:effectRef>
            <a:fontRef idx="minor">
              <a:schemeClr val="tx1"/>
            </a:fontRef>
          </p:style>
        </p:cxnSp>
      </p:grpSp>
      <p:pic>
        <p:nvPicPr>
          <p:cNvPr id="2" name="图片 1" descr="腾讯云Logo+slogan w-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58182" y="524334"/>
            <a:ext cx="2332153" cy="207252"/>
          </a:xfrm>
          <a:prstGeom prst="rect">
            <a:avLst/>
          </a:prstGeom>
        </p:spPr>
      </p:pic>
      <p:grpSp>
        <p:nvGrpSpPr>
          <p:cNvPr id="14" name="组合 13"/>
          <p:cNvGrpSpPr/>
          <p:nvPr/>
        </p:nvGrpSpPr>
        <p:grpSpPr>
          <a:xfrm>
            <a:off x="1170844" y="1806384"/>
            <a:ext cx="9850313" cy="3574704"/>
            <a:chOff x="1986" y="4271"/>
            <a:chExt cx="23290" cy="8452"/>
          </a:xfrm>
        </p:grpSpPr>
        <p:grpSp>
          <p:nvGrpSpPr>
            <p:cNvPr id="10" name="组合 9"/>
            <p:cNvGrpSpPr/>
            <p:nvPr/>
          </p:nvGrpSpPr>
          <p:grpSpPr>
            <a:xfrm>
              <a:off x="9652" y="4271"/>
              <a:ext cx="15624" cy="8452"/>
              <a:chOff x="9278" y="3526"/>
              <a:chExt cx="17405" cy="9413"/>
            </a:xfrm>
          </p:grpSpPr>
          <p:sp>
            <p:nvSpPr>
              <p:cNvPr id="21" name="矩形: 圆角 1"/>
              <p:cNvSpPr/>
              <p:nvPr/>
            </p:nvSpPr>
            <p:spPr>
              <a:xfrm>
                <a:off x="15702" y="3526"/>
                <a:ext cx="4841" cy="955"/>
              </a:xfrm>
              <a:prstGeom prst="roundRect">
                <a:avLst/>
              </a:prstGeom>
              <a:solidFill>
                <a:srgbClr val="DDC84D"/>
              </a:solidFill>
              <a:ln w="12700" cap="flat">
                <a:noFill/>
                <a:prstDash val="solid"/>
                <a:miter lim="800000"/>
              </a:ln>
              <a:effectLst/>
              <a:sp3d/>
            </p:spPr>
            <p:txBody>
              <a:bodyPr rot="0" spcFirstLastPara="1" vertOverflow="overflow" horzOverflow="overflow" vert="horz" wrap="square" lIns="40602" tIns="40602" rIns="40602" bIns="40602" numCol="1" spcCol="38100" rtlCol="0" anchor="ctr">
                <a:spAutoFit/>
              </a:bodyPr>
              <a:lstStyle/>
              <a:p>
                <a:pPr algn="ctr" defTabSz="608567" hangingPunct="0">
                  <a:defRPr/>
                </a:pPr>
                <a:r>
                  <a:rPr lang="en-US" altLang="en-US" sz="1598" b="1" kern="0" dirty="0">
                    <a:solidFill>
                      <a:srgbClr val="000000"/>
                    </a:solidFill>
                    <a:latin typeface="微软雅黑" panose="020B0503020204020204" pitchFamily="34" charset="-122"/>
                    <a:ea typeface="微软雅黑" panose="020B0503020204020204" pitchFamily="34" charset="-122"/>
                    <a:sym typeface="Calibri" panose="020F0502020204030204"/>
                  </a:rPr>
                  <a:t>FIT</a:t>
                </a:r>
                <a:r>
                  <a:rPr lang="zh-CN" altLang="en-US" sz="1598" b="1" kern="0" dirty="0">
                    <a:solidFill>
                      <a:srgbClr val="000000"/>
                    </a:solidFill>
                    <a:latin typeface="微软雅黑" panose="020B0503020204020204" pitchFamily="34" charset="-122"/>
                    <a:ea typeface="微软雅黑" panose="020B0503020204020204" pitchFamily="34" charset="-122"/>
                    <a:sym typeface="Calibri" panose="020F0502020204030204"/>
                  </a:rPr>
                  <a:t>人脸核身</a:t>
                </a:r>
              </a:p>
            </p:txBody>
          </p:sp>
          <p:sp>
            <p:nvSpPr>
              <p:cNvPr id="22" name="矩形: 圆角 6"/>
              <p:cNvSpPr/>
              <p:nvPr/>
            </p:nvSpPr>
            <p:spPr>
              <a:xfrm>
                <a:off x="9279" y="8258"/>
                <a:ext cx="3624" cy="955"/>
              </a:xfrm>
              <a:prstGeom prst="roundRect">
                <a:avLst/>
              </a:prstGeom>
              <a:solidFill>
                <a:srgbClr val="C98D01"/>
              </a:solidFill>
              <a:ln w="12700" cap="flat">
                <a:noFill/>
                <a:prstDash val="solid"/>
                <a:miter lim="800000"/>
              </a:ln>
              <a:effectLst/>
              <a:sp3d/>
            </p:spPr>
            <p:txBody>
              <a:bodyPr rot="0" spcFirstLastPara="1" vertOverflow="overflow" horzOverflow="overflow" vert="horz" wrap="square" lIns="40602" tIns="40602" rIns="40602" bIns="40602" numCol="1" spcCol="38100" rtlCol="0" anchor="ctr">
                <a:spAutoFit/>
              </a:bodyPr>
              <a:lstStyle/>
              <a:p>
                <a:pPr algn="ctr" defTabSz="608567" hangingPunct="0">
                  <a:defRPr/>
                </a:pPr>
                <a:r>
                  <a:rPr lang="zh-CN" altLang="en-US" sz="1598" kern="0" dirty="0">
                    <a:latin typeface="微软雅黑" panose="020B0503020204020204" pitchFamily="34" charset="-122"/>
                    <a:ea typeface="微软雅黑" panose="020B0503020204020204" pitchFamily="34" charset="-122"/>
                    <a:sym typeface="Calibri" panose="020F0502020204030204"/>
                  </a:rPr>
                  <a:t>身份证</a:t>
                </a:r>
                <a:r>
                  <a:rPr lang="en-US" altLang="zh-CN" sz="1598" kern="0" dirty="0">
                    <a:latin typeface="微软雅黑" panose="020B0503020204020204" pitchFamily="34" charset="-122"/>
                    <a:ea typeface="微软雅黑" panose="020B0503020204020204" pitchFamily="34" charset="-122"/>
                    <a:sym typeface="Calibri" panose="020F0502020204030204"/>
                  </a:rPr>
                  <a:t>OCR</a:t>
                </a:r>
              </a:p>
            </p:txBody>
          </p:sp>
          <p:sp>
            <p:nvSpPr>
              <p:cNvPr id="23" name="矩形: 圆角 7"/>
              <p:cNvSpPr/>
              <p:nvPr/>
            </p:nvSpPr>
            <p:spPr>
              <a:xfrm>
                <a:off x="16310" y="8258"/>
                <a:ext cx="3626" cy="955"/>
              </a:xfrm>
              <a:prstGeom prst="roundRect">
                <a:avLst/>
              </a:prstGeom>
              <a:solidFill>
                <a:srgbClr val="725000"/>
              </a:solidFill>
              <a:ln w="12700" cap="flat">
                <a:noFill/>
                <a:prstDash val="solid"/>
                <a:miter lim="800000"/>
              </a:ln>
              <a:effectLst/>
              <a:sp3d/>
            </p:spPr>
            <p:txBody>
              <a:bodyPr rot="0" spcFirstLastPara="1" vertOverflow="overflow" horzOverflow="overflow" vert="horz" wrap="square" lIns="40602" tIns="40602" rIns="40602" bIns="40602" numCol="1" spcCol="38100" rtlCol="0" anchor="ctr">
                <a:spAutoFit/>
              </a:bodyPr>
              <a:lstStyle/>
              <a:p>
                <a:pPr algn="ctr" defTabSz="608567" hangingPunct="0">
                  <a:defRPr/>
                </a:pPr>
                <a:r>
                  <a:rPr lang="zh-CN" altLang="en-US" sz="1598" kern="0" dirty="0">
                    <a:solidFill>
                      <a:prstClr val="white"/>
                    </a:solidFill>
                    <a:latin typeface="微软雅黑" panose="020B0503020204020204" pitchFamily="34" charset="-122"/>
                    <a:ea typeface="微软雅黑" panose="020B0503020204020204" pitchFamily="34" charset="-122"/>
                    <a:sym typeface="Calibri" panose="020F0502020204030204"/>
                  </a:rPr>
                  <a:t>人脸比对</a:t>
                </a:r>
              </a:p>
            </p:txBody>
          </p:sp>
          <p:sp>
            <p:nvSpPr>
              <p:cNvPr id="24" name="矩形: 圆角 8"/>
              <p:cNvSpPr/>
              <p:nvPr/>
            </p:nvSpPr>
            <p:spPr>
              <a:xfrm>
                <a:off x="23057" y="8258"/>
                <a:ext cx="3626" cy="955"/>
              </a:xfrm>
              <a:prstGeom prst="roundRect">
                <a:avLst/>
              </a:prstGeom>
              <a:solidFill>
                <a:srgbClr val="402A00"/>
              </a:solidFill>
              <a:ln w="12700" cap="flat">
                <a:noFill/>
                <a:prstDash val="solid"/>
                <a:miter lim="800000"/>
              </a:ln>
              <a:effectLst/>
              <a:sp3d/>
            </p:spPr>
            <p:txBody>
              <a:bodyPr rot="0" spcFirstLastPara="1" vertOverflow="overflow" horzOverflow="overflow" vert="horz" wrap="square" lIns="40602" tIns="40602" rIns="40602" bIns="40602" numCol="1" spcCol="38100" rtlCol="0" anchor="ctr">
                <a:spAutoFit/>
              </a:bodyPr>
              <a:lstStyle/>
              <a:p>
                <a:pPr algn="ctr" defTabSz="608567" hangingPunct="0">
                  <a:defRPr/>
                </a:pPr>
                <a:r>
                  <a:rPr lang="zh-CN" altLang="en-US" sz="1598" kern="0" dirty="0">
                    <a:latin typeface="微软雅黑" panose="020B0503020204020204" pitchFamily="34" charset="-122"/>
                    <a:ea typeface="微软雅黑" panose="020B0503020204020204" pitchFamily="34" charset="-122"/>
                    <a:sym typeface="Calibri" panose="020F0502020204030204"/>
                  </a:rPr>
                  <a:t>活体检测</a:t>
                </a:r>
              </a:p>
            </p:txBody>
          </p:sp>
          <p:grpSp>
            <p:nvGrpSpPr>
              <p:cNvPr id="4" name="组合 3"/>
              <p:cNvGrpSpPr/>
              <p:nvPr/>
            </p:nvGrpSpPr>
            <p:grpSpPr>
              <a:xfrm>
                <a:off x="11091" y="4273"/>
                <a:ext cx="13779" cy="3985"/>
                <a:chOff x="10838" y="5030"/>
                <a:chExt cx="12908" cy="3217"/>
              </a:xfrm>
            </p:grpSpPr>
            <p:cxnSp>
              <p:nvCxnSpPr>
                <p:cNvPr id="25" name="直接箭头连接符 3"/>
                <p:cNvCxnSpPr/>
                <p:nvPr/>
              </p:nvCxnSpPr>
              <p:spPr>
                <a:xfrm>
                  <a:off x="17414" y="5030"/>
                  <a:ext cx="21" cy="3191"/>
                </a:xfrm>
                <a:prstGeom prst="straightConnector1">
                  <a:avLst/>
                </a:prstGeom>
                <a:noFill/>
                <a:ln w="9525" cap="flat">
                  <a:solidFill>
                    <a:srgbClr val="DDC84D"/>
                  </a:solidFill>
                  <a:prstDash val="solid"/>
                  <a:miter lim="800000"/>
                  <a:headEnd type="triangle"/>
                  <a:tailEnd type="triangle"/>
                </a:ln>
                <a:effectLst/>
                <a:sp3d/>
              </p:spPr>
            </p:cxnSp>
            <p:cxnSp>
              <p:nvCxnSpPr>
                <p:cNvPr id="26" name="连接符: 曲线 10"/>
                <p:cNvCxnSpPr>
                  <a:stCxn id="22" idx="0"/>
                  <a:endCxn id="21" idx="2"/>
                </p:cNvCxnSpPr>
                <p:nvPr/>
              </p:nvCxnSpPr>
              <p:spPr>
                <a:xfrm rot="5400000" flipH="1" flipV="1">
                  <a:off x="12607" y="3429"/>
                  <a:ext cx="3049" cy="6587"/>
                </a:xfrm>
                <a:prstGeom prst="curvedConnector3">
                  <a:avLst>
                    <a:gd name="adj1" fmla="val 50000"/>
                  </a:avLst>
                </a:prstGeom>
                <a:noFill/>
                <a:ln w="9525" cap="flat">
                  <a:solidFill>
                    <a:srgbClr val="DDC84D"/>
                  </a:solidFill>
                  <a:prstDash val="solid"/>
                  <a:miter lim="800000"/>
                  <a:headEnd type="triangle"/>
                  <a:tailEnd type="triangle"/>
                </a:ln>
                <a:effectLst/>
                <a:sp3d/>
              </p:spPr>
            </p:cxnSp>
            <p:cxnSp>
              <p:nvCxnSpPr>
                <p:cNvPr id="27" name="连接符: 曲线 22"/>
                <p:cNvCxnSpPr>
                  <a:stCxn id="21" idx="2"/>
                  <a:endCxn id="24" idx="0"/>
                </p:cNvCxnSpPr>
                <p:nvPr/>
              </p:nvCxnSpPr>
              <p:spPr>
                <a:xfrm rot="16200000" flipH="1">
                  <a:off x="19061" y="3562"/>
                  <a:ext cx="3049" cy="6321"/>
                </a:xfrm>
                <a:prstGeom prst="curvedConnector3">
                  <a:avLst>
                    <a:gd name="adj1" fmla="val 50000"/>
                  </a:avLst>
                </a:prstGeom>
                <a:noFill/>
                <a:ln w="9525" cap="flat">
                  <a:solidFill>
                    <a:srgbClr val="DDC84D"/>
                  </a:solidFill>
                  <a:prstDash val="solid"/>
                  <a:miter lim="800000"/>
                  <a:headEnd type="triangle"/>
                  <a:tailEnd type="triangle"/>
                </a:ln>
                <a:effectLst/>
                <a:sp3d/>
              </p:spPr>
            </p:cxnSp>
          </p:grpSp>
          <p:pic>
            <p:nvPicPr>
              <p:cNvPr id="16" name="图片 7" descr="图片 7"/>
              <p:cNvPicPr>
                <a:picLocks noChangeAspect="1"/>
              </p:cNvPicPr>
              <p:nvPr/>
            </p:nvPicPr>
            <p:blipFill>
              <a:blip r:embed="rId4"/>
              <a:stretch>
                <a:fillRect/>
              </a:stretch>
            </p:blipFill>
            <p:spPr>
              <a:xfrm>
                <a:off x="9729" y="9966"/>
                <a:ext cx="2724" cy="2687"/>
              </a:xfrm>
              <a:prstGeom prst="rect">
                <a:avLst/>
              </a:prstGeom>
              <a:ln w="12700" cap="flat">
                <a:noFill/>
                <a:miter lim="400000"/>
                <a:headEnd/>
                <a:tailEnd/>
              </a:ln>
              <a:effectLst/>
            </p:spPr>
          </p:pic>
          <p:pic>
            <p:nvPicPr>
              <p:cNvPr id="17" name="图片 2" descr="图片 2"/>
              <p:cNvPicPr>
                <a:picLocks noChangeAspect="1"/>
              </p:cNvPicPr>
              <p:nvPr/>
            </p:nvPicPr>
            <p:blipFill>
              <a:blip r:embed="rId5"/>
              <a:stretch>
                <a:fillRect/>
              </a:stretch>
            </p:blipFill>
            <p:spPr>
              <a:xfrm>
                <a:off x="23410" y="9880"/>
                <a:ext cx="2916" cy="2773"/>
              </a:xfrm>
              <a:prstGeom prst="rect">
                <a:avLst/>
              </a:prstGeom>
              <a:ln w="12700" cap="flat">
                <a:noFill/>
                <a:miter lim="400000"/>
                <a:headEnd/>
                <a:tailEnd/>
              </a:ln>
              <a:effectLst/>
            </p:spPr>
          </p:pic>
          <p:pic>
            <p:nvPicPr>
              <p:cNvPr id="18" name="图片 8" descr="图片 8"/>
              <p:cNvPicPr>
                <a:picLocks noChangeAspect="1"/>
              </p:cNvPicPr>
              <p:nvPr/>
            </p:nvPicPr>
            <p:blipFill>
              <a:blip r:embed="rId6"/>
              <a:stretch>
                <a:fillRect/>
              </a:stretch>
            </p:blipFill>
            <p:spPr>
              <a:xfrm>
                <a:off x="16552" y="9966"/>
                <a:ext cx="3144" cy="2773"/>
              </a:xfrm>
              <a:prstGeom prst="rect">
                <a:avLst/>
              </a:prstGeom>
              <a:ln w="12700" cap="flat">
                <a:noFill/>
                <a:miter lim="400000"/>
                <a:headEnd/>
                <a:tailEnd/>
              </a:ln>
              <a:effectLst/>
            </p:spPr>
          </p:pic>
          <p:sp>
            <p:nvSpPr>
              <p:cNvPr id="5" name="矩形 4"/>
              <p:cNvSpPr/>
              <p:nvPr/>
            </p:nvSpPr>
            <p:spPr>
              <a:xfrm>
                <a:off x="9278" y="9682"/>
                <a:ext cx="3626" cy="3255"/>
              </a:xfrm>
              <a:prstGeom prst="rect">
                <a:avLst/>
              </a:prstGeom>
              <a:noFill/>
              <a:ln w="6350">
                <a:solidFill>
                  <a:srgbClr val="DDC8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99"/>
              </a:p>
            </p:txBody>
          </p:sp>
          <p:sp>
            <p:nvSpPr>
              <p:cNvPr id="6" name="矩形 5"/>
              <p:cNvSpPr/>
              <p:nvPr/>
            </p:nvSpPr>
            <p:spPr>
              <a:xfrm>
                <a:off x="16310" y="9684"/>
                <a:ext cx="3626" cy="3255"/>
              </a:xfrm>
              <a:prstGeom prst="rect">
                <a:avLst/>
              </a:prstGeom>
              <a:noFill/>
              <a:ln w="6350">
                <a:solidFill>
                  <a:srgbClr val="DDC8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99"/>
              </a:p>
            </p:txBody>
          </p:sp>
          <p:sp>
            <p:nvSpPr>
              <p:cNvPr id="7" name="矩形 6"/>
              <p:cNvSpPr/>
              <p:nvPr/>
            </p:nvSpPr>
            <p:spPr>
              <a:xfrm>
                <a:off x="23057" y="9684"/>
                <a:ext cx="3626" cy="3255"/>
              </a:xfrm>
              <a:prstGeom prst="rect">
                <a:avLst/>
              </a:prstGeom>
              <a:noFill/>
              <a:ln w="6350">
                <a:solidFill>
                  <a:srgbClr val="DDC8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99"/>
              </a:p>
            </p:txBody>
          </p:sp>
        </p:grpSp>
        <p:grpSp>
          <p:nvGrpSpPr>
            <p:cNvPr id="13" name="组合 12"/>
            <p:cNvGrpSpPr/>
            <p:nvPr/>
          </p:nvGrpSpPr>
          <p:grpSpPr>
            <a:xfrm>
              <a:off x="1986" y="4398"/>
              <a:ext cx="5391" cy="8288"/>
              <a:chOff x="1886" y="3576"/>
              <a:chExt cx="5391" cy="8288"/>
            </a:xfrm>
          </p:grpSpPr>
          <p:sp>
            <p:nvSpPr>
              <p:cNvPr id="19" name="副标题 2"/>
              <p:cNvSpPr txBox="1"/>
              <p:nvPr/>
            </p:nvSpPr>
            <p:spPr>
              <a:xfrm>
                <a:off x="1886" y="3576"/>
                <a:ext cx="5391" cy="8288"/>
              </a:xfrm>
              <a:prstGeom prst="rect">
                <a:avLst/>
              </a:prstGeom>
              <a:ln w="6350">
                <a:solidFill>
                  <a:srgbClr val="DDC846"/>
                </a:solidFill>
                <a:miter lim="800000"/>
              </a:ln>
            </p:spPr>
            <p:txBody>
              <a:bodyPr vert="horz" lIns="60904" tIns="30452" rIns="60904" bIns="30452" rtlCol="0" anchor="t" anchorCtr="0">
                <a:normAutofit/>
              </a:bodyPr>
              <a:lstStyle>
                <a:lvl1pPr marL="0" marR="0" indent="0" algn="l" defTabSz="1218565" rtl="0" eaLnBrk="1" fontAlgn="auto" latinLnBrk="0" hangingPunct="1">
                  <a:lnSpc>
                    <a:spcPct val="150000"/>
                  </a:lnSpc>
                  <a:spcBef>
                    <a:spcPts val="0"/>
                  </a:spcBef>
                  <a:spcAft>
                    <a:spcPts val="0"/>
                  </a:spcAft>
                  <a:buClrTx/>
                  <a:buSzTx/>
                  <a:buFont typeface="Arial" panose="020B0604020202020204"/>
                  <a:buNone/>
                  <a:defRPr sz="1335" kern="1200">
                    <a:solidFill>
                      <a:srgbClr val="404040"/>
                    </a:solidFill>
                    <a:latin typeface="微软雅黑" panose="020B0503020204020204" pitchFamily="34" charset="-122"/>
                    <a:ea typeface="微软雅黑" panose="020B0503020204020204" pitchFamily="34" charset="-122"/>
                    <a:cs typeface="微软雅黑" panose="020B0503020204020204" pitchFamily="34" charset="-122"/>
                  </a:defRPr>
                </a:lvl1pPr>
                <a:lvl2pPr marL="609600" indent="0" algn="ctr" defTabSz="1371600" rtl="0" eaLnBrk="1" latinLnBrk="0" hangingPunct="1">
                  <a:lnSpc>
                    <a:spcPct val="90000"/>
                  </a:lnSpc>
                  <a:spcBef>
                    <a:spcPts val="750"/>
                  </a:spcBef>
                  <a:buFont typeface="Arial" panose="020B0604020202020204" pitchFamily="34" charset="0"/>
                  <a:buNone/>
                  <a:defRPr sz="2665" kern="1200">
                    <a:solidFill>
                      <a:schemeClr val="tx1"/>
                    </a:solidFill>
                    <a:latin typeface="+mn-lt"/>
                    <a:ea typeface="+mn-ea"/>
                    <a:cs typeface="+mn-cs"/>
                  </a:defRPr>
                </a:lvl2pPr>
                <a:lvl3pPr marL="12192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3pPr>
                <a:lvl4pPr marL="18288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4pPr>
                <a:lvl5pPr marL="24384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5pPr>
                <a:lvl6pPr marL="30480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6pPr>
                <a:lvl7pPr marL="36576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7pPr>
                <a:lvl8pPr marL="42672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8pPr>
                <a:lvl9pPr marL="48768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9pPr>
              </a:lstStyle>
              <a:p>
                <a:pPr defTabSz="811564">
                  <a:defRPr/>
                </a:pPr>
                <a:endParaRPr lang="zh-CN" altLang="en-US" sz="1332" dirty="0">
                  <a:solidFill>
                    <a:sysClr val="window" lastClr="FFFFFF"/>
                  </a:solidFill>
                </a:endParaRPr>
              </a:p>
              <a:p>
                <a:pPr defTabSz="811564">
                  <a:defRPr/>
                </a:pPr>
                <a:endParaRPr lang="zh-CN" altLang="zh-CN" sz="1332" dirty="0">
                  <a:solidFill>
                    <a:sysClr val="window" lastClr="FFFFFF"/>
                  </a:solidFill>
                </a:endParaRPr>
              </a:p>
            </p:txBody>
          </p:sp>
          <p:sp>
            <p:nvSpPr>
              <p:cNvPr id="12" name="文本框 11"/>
              <p:cNvSpPr txBox="1"/>
              <p:nvPr/>
            </p:nvSpPr>
            <p:spPr>
              <a:xfrm>
                <a:off x="2571" y="4733"/>
                <a:ext cx="4021" cy="6035"/>
              </a:xfrm>
              <a:prstGeom prst="rect">
                <a:avLst/>
              </a:prstGeom>
              <a:noFill/>
            </p:spPr>
            <p:txBody>
              <a:bodyPr wrap="square" rtlCol="0">
                <a:spAutoFit/>
              </a:bodyPr>
              <a:lstStyle/>
              <a:p>
                <a:pPr defTabSz="811564">
                  <a:lnSpc>
                    <a:spcPct val="150000"/>
                  </a:lnSpc>
                  <a:defRPr/>
                </a:pPr>
                <a:r>
                  <a:rPr lang="zh-CN" altLang="en-US" sz="1332" dirty="0">
                    <a:solidFill>
                      <a:schemeClr val="tx1">
                        <a:lumMod val="75000"/>
                      </a:schemeClr>
                    </a:solidFill>
                    <a:latin typeface="微软雅黑" panose="020B0503020204020204" pitchFamily="34" charset="-122"/>
                    <a:ea typeface="微软雅黑" panose="020B0503020204020204" pitchFamily="34" charset="-122"/>
                    <a:sym typeface="+mn-ea"/>
                  </a:rPr>
                  <a:t>通过用户的一段自拍视频（或一张自拍照）与另外一张照片（可来源于身份证或事先留存自拍照）之间的</a:t>
                </a:r>
                <a:r>
                  <a:rPr lang="en-US" altLang="zh-CN" sz="1332" dirty="0">
                    <a:solidFill>
                      <a:schemeClr val="tx1">
                        <a:lumMod val="75000"/>
                      </a:schemeClr>
                    </a:solidFill>
                    <a:latin typeface="微软雅黑" panose="020B0503020204020204" pitchFamily="34" charset="-122"/>
                    <a:ea typeface="微软雅黑" panose="020B0503020204020204" pitchFamily="34" charset="-122"/>
                    <a:sym typeface="+mn-ea"/>
                  </a:rPr>
                  <a:t>1:1</a:t>
                </a:r>
                <a:r>
                  <a:rPr lang="zh-CN" altLang="en-US" sz="1332" dirty="0">
                    <a:solidFill>
                      <a:schemeClr val="tx1">
                        <a:lumMod val="75000"/>
                      </a:schemeClr>
                    </a:solidFill>
                    <a:latin typeface="微软雅黑" panose="020B0503020204020204" pitchFamily="34" charset="-122"/>
                    <a:ea typeface="微软雅黑" panose="020B0503020204020204" pitchFamily="34" charset="-122"/>
                    <a:sym typeface="+mn-ea"/>
                  </a:rPr>
                  <a:t>人脸验证来确认用户身份的技术手段。</a:t>
                </a:r>
              </a:p>
            </p:txBody>
          </p:sp>
        </p:grpSp>
      </p:grpSp>
    </p:spTree>
    <p:extLst>
      <p:ext uri="{BB962C8B-B14F-4D97-AF65-F5344CB8AC3E}">
        <p14:creationId xmlns:p14="http://schemas.microsoft.com/office/powerpoint/2010/main" val="107366663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D:\项目\执行\t-腾讯\腾讯云\金融云\PPT\图片\细节.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338" r="50000" b="54081"/>
          <a:stretch>
            <a:fillRect/>
          </a:stretch>
        </p:blipFill>
        <p:spPr bwMode="auto">
          <a:xfrm flipH="1">
            <a:off x="6871064" y="3797533"/>
            <a:ext cx="5315297" cy="306046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userDrawn="1"/>
        </p:nvGrpSpPr>
        <p:grpSpPr>
          <a:xfrm>
            <a:off x="803307" y="413106"/>
            <a:ext cx="3649564" cy="461429"/>
            <a:chOff x="1886" y="1146"/>
            <a:chExt cx="8629" cy="1091"/>
          </a:xfrm>
        </p:grpSpPr>
        <p:sp>
          <p:nvSpPr>
            <p:cNvPr id="9" name="文本框 8"/>
            <p:cNvSpPr txBox="1"/>
            <p:nvPr userDrawn="1"/>
          </p:nvSpPr>
          <p:spPr>
            <a:xfrm>
              <a:off x="1986" y="1146"/>
              <a:ext cx="8529" cy="1091"/>
            </a:xfrm>
            <a:prstGeom prst="rect">
              <a:avLst/>
            </a:prstGeom>
            <a:noFill/>
          </p:spPr>
          <p:txBody>
            <a:bodyPr wrap="none" rtlCol="0">
              <a:spAutoFit/>
            </a:bodyPr>
            <a:lstStyle>
              <a:defPPr>
                <a:defRPr lang="zh-CN"/>
              </a:defPPr>
              <a:lvl1pPr algn="ctr">
                <a:defRPr sz="3555">
                  <a:solidFill>
                    <a:srgbClr val="DDC84D"/>
                  </a:solidFill>
                  <a:latin typeface="微软雅黑" panose="020B0503020204020204" pitchFamily="34" charset="-122"/>
                  <a:ea typeface="微软雅黑" panose="020B0503020204020204" pitchFamily="34" charset="-122"/>
                </a:defRPr>
              </a:lvl1pPr>
            </a:lstStyle>
            <a:p>
              <a:pPr algn="l"/>
              <a:r>
                <a:rPr lang="en-US" altLang="zh-CN" sz="2398" dirty="0">
                  <a:solidFill>
                    <a:schemeClr val="tx1"/>
                  </a:solidFill>
                  <a:sym typeface="+mn-lt"/>
                </a:rPr>
                <a:t>1. </a:t>
              </a:r>
              <a:r>
                <a:rPr lang="zh-CN" altLang="en-US" sz="2398" dirty="0">
                  <a:solidFill>
                    <a:schemeClr val="tx1"/>
                  </a:solidFill>
                  <a:sym typeface="+mn-lt"/>
                </a:rPr>
                <a:t>保险远程身份核身系统</a:t>
              </a:r>
              <a:endParaRPr lang="zh-CN" altLang="en-US" sz="2398" dirty="0">
                <a:solidFill>
                  <a:schemeClr val="tx1"/>
                </a:solidFill>
                <a:sym typeface="+mn-lt"/>
              </a:endParaRPr>
            </a:p>
          </p:txBody>
        </p:sp>
        <p:cxnSp>
          <p:nvCxnSpPr>
            <p:cNvPr id="11" name="直接连接符 11"/>
            <p:cNvCxnSpPr/>
            <p:nvPr userDrawn="1"/>
          </p:nvCxnSpPr>
          <p:spPr>
            <a:xfrm>
              <a:off x="1886" y="1251"/>
              <a:ext cx="0" cy="796"/>
            </a:xfrm>
            <a:prstGeom prst="line">
              <a:avLst/>
            </a:prstGeom>
            <a:ln>
              <a:solidFill>
                <a:srgbClr val="DDC84D"/>
              </a:solidFill>
            </a:ln>
          </p:spPr>
          <p:style>
            <a:lnRef idx="1">
              <a:schemeClr val="accent1"/>
            </a:lnRef>
            <a:fillRef idx="0">
              <a:schemeClr val="accent1"/>
            </a:fillRef>
            <a:effectRef idx="0">
              <a:schemeClr val="accent1"/>
            </a:effectRef>
            <a:fontRef idx="minor">
              <a:schemeClr val="tx1"/>
            </a:fontRef>
          </p:style>
        </p:cxnSp>
      </p:grpSp>
      <p:pic>
        <p:nvPicPr>
          <p:cNvPr id="2" name="图片 1" descr="腾讯云Logo+slogan w-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58182" y="524334"/>
            <a:ext cx="2332153" cy="207252"/>
          </a:xfrm>
          <a:prstGeom prst="rect">
            <a:avLst/>
          </a:prstGeom>
        </p:spPr>
      </p:pic>
      <p:grpSp>
        <p:nvGrpSpPr>
          <p:cNvPr id="7" name="组合 6"/>
          <p:cNvGrpSpPr/>
          <p:nvPr/>
        </p:nvGrpSpPr>
        <p:grpSpPr>
          <a:xfrm>
            <a:off x="803307" y="1675907"/>
            <a:ext cx="6006618" cy="3783214"/>
            <a:chOff x="2814" y="3985"/>
            <a:chExt cx="14202" cy="8945"/>
          </a:xfrm>
        </p:grpSpPr>
        <p:sp>
          <p:nvSpPr>
            <p:cNvPr id="4" name="文本框 3"/>
            <p:cNvSpPr txBox="1"/>
            <p:nvPr/>
          </p:nvSpPr>
          <p:spPr>
            <a:xfrm>
              <a:off x="2814" y="3985"/>
              <a:ext cx="4075" cy="873"/>
            </a:xfrm>
            <a:prstGeom prst="rect">
              <a:avLst/>
            </a:prstGeom>
            <a:noFill/>
          </p:spPr>
          <p:txBody>
            <a:bodyPr wrap="none" rtlCol="0" anchor="t">
              <a:spAutoFit/>
            </a:bodyPr>
            <a:lstStyle/>
            <a:p>
              <a:pPr defTabSz="913486">
                <a:lnSpc>
                  <a:spcPct val="90000"/>
                </a:lnSpc>
                <a:spcBef>
                  <a:spcPct val="0"/>
                </a:spcBef>
                <a:defRPr/>
              </a:pPr>
              <a:r>
                <a:rPr kumimoji="1" lang="zh-CN" altLang="en-US" sz="1998" b="1" dirty="0">
                  <a:solidFill>
                    <a:srgbClr val="DDC84D"/>
                  </a:solidFill>
                  <a:latin typeface="微软雅黑" panose="020B0503020204020204" pitchFamily="34" charset="-122"/>
                  <a:ea typeface="微软雅黑" panose="020B0503020204020204" pitchFamily="34" charset="-122"/>
                  <a:sym typeface="+mn-ea"/>
                </a:rPr>
                <a:t>唇动活体检测</a:t>
              </a:r>
            </a:p>
          </p:txBody>
        </p:sp>
        <p:sp>
          <p:nvSpPr>
            <p:cNvPr id="29" name="副标题 2"/>
            <p:cNvSpPr txBox="1"/>
            <p:nvPr/>
          </p:nvSpPr>
          <p:spPr>
            <a:xfrm>
              <a:off x="2814" y="5321"/>
              <a:ext cx="14202" cy="7609"/>
            </a:xfrm>
            <a:prstGeom prst="rect">
              <a:avLst/>
            </a:prstGeom>
            <a:ln>
              <a:solidFill>
                <a:sysClr val="windowText" lastClr="000000"/>
              </a:solidFill>
            </a:ln>
          </p:spPr>
          <p:txBody>
            <a:bodyPr vert="horz" lIns="60904" tIns="30452" rIns="60904" bIns="30452" rtlCol="0">
              <a:normAutofit lnSpcReduction="10000"/>
            </a:bodyPr>
            <a:lstStyle>
              <a:lvl1pPr marL="0" marR="0" indent="0" algn="l" defTabSz="1218565" rtl="0" eaLnBrk="1" fontAlgn="auto" latinLnBrk="0" hangingPunct="1">
                <a:lnSpc>
                  <a:spcPct val="150000"/>
                </a:lnSpc>
                <a:spcBef>
                  <a:spcPts val="0"/>
                </a:spcBef>
                <a:spcAft>
                  <a:spcPts val="0"/>
                </a:spcAft>
                <a:buClrTx/>
                <a:buSzTx/>
                <a:buFont typeface="Arial" panose="020B0604020202020204"/>
                <a:buNone/>
                <a:defRPr sz="1335" kern="1200">
                  <a:solidFill>
                    <a:srgbClr val="404040"/>
                  </a:solidFill>
                  <a:latin typeface="微软雅黑" panose="020B0503020204020204" pitchFamily="34" charset="-122"/>
                  <a:ea typeface="微软雅黑" panose="020B0503020204020204" pitchFamily="34" charset="-122"/>
                  <a:cs typeface="微软雅黑" panose="020B0503020204020204" pitchFamily="34" charset="-122"/>
                </a:defRPr>
              </a:lvl1pPr>
              <a:lvl2pPr marL="609600" indent="0" algn="ctr" defTabSz="1371600" rtl="0" eaLnBrk="1" latinLnBrk="0" hangingPunct="1">
                <a:lnSpc>
                  <a:spcPct val="90000"/>
                </a:lnSpc>
                <a:spcBef>
                  <a:spcPts val="750"/>
                </a:spcBef>
                <a:buFont typeface="Arial" panose="020B0604020202020204" pitchFamily="34" charset="0"/>
                <a:buNone/>
                <a:defRPr sz="2665" kern="1200">
                  <a:solidFill>
                    <a:schemeClr val="tx1"/>
                  </a:solidFill>
                  <a:latin typeface="+mn-lt"/>
                  <a:ea typeface="+mn-ea"/>
                  <a:cs typeface="+mn-cs"/>
                </a:defRPr>
              </a:lvl2pPr>
              <a:lvl3pPr marL="12192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3pPr>
              <a:lvl4pPr marL="18288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4pPr>
              <a:lvl5pPr marL="24384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5pPr>
              <a:lvl6pPr marL="30480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6pPr>
              <a:lvl7pPr marL="36576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7pPr>
              <a:lvl8pPr marL="42672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8pPr>
              <a:lvl9pPr marL="48768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9pPr>
            </a:lstStyle>
            <a:p>
              <a:pPr defTabSz="811564">
                <a:defRPr/>
              </a:pPr>
              <a:r>
                <a:rPr lang="zh-CN" altLang="zh-CN" sz="1598" b="1" dirty="0">
                  <a:solidFill>
                    <a:srgbClr val="C88D01"/>
                  </a:solidFill>
                </a:rPr>
                <a:t>活体检测</a:t>
              </a:r>
              <a:endParaRPr lang="en-US" altLang="zh-CN" sz="1332" b="1" dirty="0">
                <a:solidFill>
                  <a:sysClr val="window" lastClr="FFFFFF"/>
                </a:solidFill>
              </a:endParaRPr>
            </a:p>
            <a:p>
              <a:pPr defTabSz="811564">
                <a:defRPr/>
              </a:pPr>
              <a:r>
                <a:rPr lang="zh-CN" altLang="en-US" sz="1332" dirty="0">
                  <a:solidFill>
                    <a:schemeClr val="tx1">
                      <a:lumMod val="75000"/>
                    </a:schemeClr>
                  </a:solidFill>
                </a:rPr>
                <a:t>唇动检测</a:t>
              </a:r>
              <a:r>
                <a:rPr lang="en-US" altLang="zh-CN" sz="1332" dirty="0">
                  <a:solidFill>
                    <a:schemeClr val="tx1">
                      <a:lumMod val="75000"/>
                    </a:schemeClr>
                  </a:solidFill>
                </a:rPr>
                <a:t>+</a:t>
              </a:r>
              <a:r>
                <a:rPr lang="zh-CN" altLang="en-US" sz="1332" dirty="0">
                  <a:solidFill>
                    <a:schemeClr val="tx1">
                      <a:lumMod val="75000"/>
                    </a:schemeClr>
                  </a:solidFill>
                </a:rPr>
                <a:t>语音识别</a:t>
              </a:r>
              <a:r>
                <a:rPr lang="en-US" altLang="zh-CN" sz="1332" dirty="0">
                  <a:solidFill>
                    <a:schemeClr val="tx1">
                      <a:lumMod val="75000"/>
                    </a:schemeClr>
                  </a:solidFill>
                </a:rPr>
                <a:t>+</a:t>
              </a:r>
              <a:r>
                <a:rPr lang="zh-CN" altLang="en-US" sz="1332" dirty="0">
                  <a:solidFill>
                    <a:schemeClr val="tx1">
                      <a:lumMod val="75000"/>
                    </a:schemeClr>
                  </a:solidFill>
                </a:rPr>
                <a:t>翻拍视频检测</a:t>
              </a:r>
              <a:endParaRPr lang="en-US" altLang="zh-CN" sz="1332" dirty="0">
                <a:solidFill>
                  <a:schemeClr val="tx1">
                    <a:lumMod val="75000"/>
                  </a:schemeClr>
                </a:solidFill>
              </a:endParaRPr>
            </a:p>
            <a:p>
              <a:pPr defTabSz="811564">
                <a:defRPr/>
              </a:pPr>
              <a:r>
                <a:rPr lang="zh-CN" altLang="en-US" sz="1332" dirty="0">
                  <a:solidFill>
                    <a:schemeClr val="tx1">
                      <a:lumMod val="75000"/>
                    </a:schemeClr>
                  </a:solidFill>
                </a:rPr>
                <a:t>摇头</a:t>
              </a:r>
              <a:r>
                <a:rPr lang="en-US" altLang="zh-CN" sz="1332" dirty="0">
                  <a:solidFill>
                    <a:schemeClr val="tx1">
                      <a:lumMod val="75000"/>
                    </a:schemeClr>
                  </a:solidFill>
                </a:rPr>
                <a:t>/</a:t>
              </a:r>
              <a:r>
                <a:rPr lang="zh-CN" altLang="en-US" sz="1332" dirty="0">
                  <a:solidFill>
                    <a:schemeClr val="tx1">
                      <a:lumMod val="75000"/>
                    </a:schemeClr>
                  </a:solidFill>
                </a:rPr>
                <a:t>眨眼</a:t>
              </a:r>
              <a:r>
                <a:rPr lang="en-US" altLang="zh-CN" sz="1332" dirty="0">
                  <a:solidFill>
                    <a:schemeClr val="tx1">
                      <a:lumMod val="75000"/>
                    </a:schemeClr>
                  </a:solidFill>
                </a:rPr>
                <a:t>/</a:t>
              </a:r>
              <a:r>
                <a:rPr lang="zh-CN" altLang="en-US" sz="1332" dirty="0">
                  <a:solidFill>
                    <a:schemeClr val="tx1">
                      <a:lumMod val="75000"/>
                    </a:schemeClr>
                  </a:solidFill>
                </a:rPr>
                <a:t>张嘴视频动作检测</a:t>
              </a:r>
              <a:endParaRPr lang="en-US" altLang="zh-CN" sz="1332" dirty="0">
                <a:solidFill>
                  <a:schemeClr val="tx1">
                    <a:lumMod val="75000"/>
                  </a:schemeClr>
                </a:solidFill>
              </a:endParaRPr>
            </a:p>
            <a:p>
              <a:pPr defTabSz="811564">
                <a:defRPr/>
              </a:pPr>
              <a:r>
                <a:rPr lang="zh-CN" altLang="en-US" sz="1332" dirty="0">
                  <a:solidFill>
                    <a:schemeClr val="tx1">
                      <a:lumMod val="75000"/>
                    </a:schemeClr>
                  </a:solidFill>
                </a:rPr>
                <a:t>活体检测方案：唇动方案</a:t>
              </a:r>
              <a:r>
                <a:rPr lang="en-US" altLang="en-US" sz="1332" dirty="0">
                  <a:solidFill>
                    <a:schemeClr val="tx1">
                      <a:lumMod val="75000"/>
                    </a:schemeClr>
                  </a:solidFill>
                </a:rPr>
                <a:t> </a:t>
              </a:r>
              <a:r>
                <a:rPr lang="zh-CN" altLang="en-US" sz="1332" dirty="0">
                  <a:solidFill>
                    <a:schemeClr val="tx1">
                      <a:lumMod val="75000"/>
                    </a:schemeClr>
                  </a:solidFill>
                </a:rPr>
                <a:t>、摇头</a:t>
              </a:r>
              <a:r>
                <a:rPr lang="en-US" altLang="zh-CN" sz="1332" dirty="0">
                  <a:solidFill>
                    <a:schemeClr val="tx1">
                      <a:lumMod val="75000"/>
                    </a:schemeClr>
                  </a:solidFill>
                </a:rPr>
                <a:t>/</a:t>
              </a:r>
              <a:r>
                <a:rPr lang="zh-CN" altLang="en-US" sz="1332" dirty="0">
                  <a:solidFill>
                    <a:schemeClr val="tx1">
                      <a:lumMod val="75000"/>
                    </a:schemeClr>
                  </a:solidFill>
                </a:rPr>
                <a:t>眨眼</a:t>
              </a:r>
              <a:r>
                <a:rPr lang="en-US" altLang="zh-CN" sz="1332" dirty="0">
                  <a:solidFill>
                    <a:schemeClr val="tx1">
                      <a:lumMod val="75000"/>
                    </a:schemeClr>
                  </a:solidFill>
                </a:rPr>
                <a:t>/</a:t>
              </a:r>
              <a:r>
                <a:rPr lang="zh-CN" altLang="en-US" sz="1332" dirty="0">
                  <a:solidFill>
                    <a:schemeClr val="tx1">
                      <a:lumMod val="75000"/>
                    </a:schemeClr>
                  </a:solidFill>
                </a:rPr>
                <a:t>张嘴方案。</a:t>
              </a:r>
              <a:endParaRPr lang="en-US" altLang="zh-CN" sz="1332" dirty="0">
                <a:solidFill>
                  <a:schemeClr val="tx1">
                    <a:lumMod val="75000"/>
                  </a:schemeClr>
                </a:solidFill>
              </a:endParaRPr>
            </a:p>
            <a:p>
              <a:pPr defTabSz="811564">
                <a:defRPr/>
              </a:pPr>
              <a:endParaRPr lang="en-US" altLang="zh-CN" sz="1332" dirty="0">
                <a:solidFill>
                  <a:schemeClr val="tx1">
                    <a:lumMod val="75000"/>
                  </a:schemeClr>
                </a:solidFill>
              </a:endParaRPr>
            </a:p>
            <a:p>
              <a:pPr defTabSz="811564">
                <a:defRPr/>
              </a:pPr>
              <a:r>
                <a:rPr lang="zh-CN" altLang="en-US" sz="1598" b="1" dirty="0">
                  <a:solidFill>
                    <a:srgbClr val="C88D01"/>
                  </a:solidFill>
                </a:rPr>
                <a:t>优势亮点</a:t>
              </a:r>
              <a:endParaRPr lang="en-US" altLang="zh-CN" sz="1332" b="1" dirty="0">
                <a:solidFill>
                  <a:srgbClr val="C88D01"/>
                </a:solidFill>
              </a:endParaRPr>
            </a:p>
            <a:p>
              <a:pPr marL="152248" indent="-152248" defTabSz="811564">
                <a:buFont typeface="Arial" panose="020B0604020202020204" pitchFamily="34" charset="0"/>
                <a:buChar char="•"/>
                <a:defRPr/>
              </a:pPr>
              <a:r>
                <a:rPr lang="zh-CN" altLang="en-US" sz="1332" dirty="0">
                  <a:solidFill>
                    <a:schemeClr val="tx1">
                      <a:lumMod val="75000"/>
                    </a:schemeClr>
                  </a:solidFill>
                  <a:latin typeface="Book Antiqua" panose="02040602050305030304" pitchFamily="18" charset="0"/>
                </a:rPr>
                <a:t>高精度：主推方案在用户配合情况下，在错误接受率</a:t>
              </a:r>
              <a:r>
                <a:rPr lang="en-US" altLang="zh-CN" sz="1332" dirty="0">
                  <a:solidFill>
                    <a:schemeClr val="tx1">
                      <a:lumMod val="75000"/>
                    </a:schemeClr>
                  </a:solidFill>
                </a:rPr>
                <a:t>0.01%</a:t>
              </a:r>
              <a:r>
                <a:rPr lang="zh-CN" altLang="en-US" sz="1332" dirty="0">
                  <a:solidFill>
                    <a:schemeClr val="tx1">
                      <a:lumMod val="75000"/>
                    </a:schemeClr>
                  </a:solidFill>
                  <a:latin typeface="Book Antiqua" panose="02040602050305030304" pitchFamily="18" charset="0"/>
                </a:rPr>
                <a:t>时，通过率超过</a:t>
              </a:r>
              <a:r>
                <a:rPr lang="en-US" altLang="zh-CN" sz="1332" dirty="0">
                  <a:solidFill>
                    <a:schemeClr val="tx1">
                      <a:lumMod val="75000"/>
                    </a:schemeClr>
                  </a:solidFill>
                </a:rPr>
                <a:t>98%</a:t>
              </a:r>
              <a:r>
                <a:rPr lang="zh-CN" altLang="en-US" sz="1332" dirty="0">
                  <a:solidFill>
                    <a:schemeClr val="tx1">
                      <a:lumMod val="75000"/>
                    </a:schemeClr>
                  </a:solidFill>
                </a:rPr>
                <a:t>，攻击者难于破解；</a:t>
              </a:r>
              <a:endParaRPr lang="en-US" altLang="zh-CN" sz="1332" dirty="0">
                <a:solidFill>
                  <a:schemeClr val="tx1">
                    <a:lumMod val="75000"/>
                  </a:schemeClr>
                </a:solidFill>
                <a:latin typeface="Book Antiqua" panose="02040602050305030304" pitchFamily="18" charset="0"/>
              </a:endParaRPr>
            </a:p>
            <a:p>
              <a:pPr marL="152248" indent="-152248" defTabSz="811564">
                <a:buFont typeface="Arial" panose="020B0604020202020204" pitchFamily="34" charset="0"/>
                <a:buChar char="•"/>
                <a:defRPr/>
              </a:pPr>
              <a:r>
                <a:rPr lang="zh-CN" altLang="en-US" sz="1332" dirty="0">
                  <a:solidFill>
                    <a:schemeClr val="tx1">
                      <a:lumMod val="75000"/>
                    </a:schemeClr>
                  </a:solidFill>
                  <a:latin typeface="Book Antiqua" panose="02040602050305030304" pitchFamily="18" charset="0"/>
                </a:rPr>
                <a:t>安全性：基于语音</a:t>
              </a:r>
              <a:r>
                <a:rPr lang="en-US" altLang="zh-CN" sz="1332" dirty="0">
                  <a:solidFill>
                    <a:schemeClr val="tx1">
                      <a:lumMod val="75000"/>
                    </a:schemeClr>
                  </a:solidFill>
                  <a:latin typeface="Book Antiqua" panose="02040602050305030304" pitchFamily="18" charset="0"/>
                </a:rPr>
                <a:t>+</a:t>
              </a:r>
              <a:r>
                <a:rPr lang="zh-CN" altLang="en-US" sz="1332" dirty="0">
                  <a:solidFill>
                    <a:schemeClr val="tx1">
                      <a:lumMod val="75000"/>
                    </a:schemeClr>
                  </a:solidFill>
                  <a:latin typeface="Book Antiqua" panose="02040602050305030304" pitchFamily="18" charset="0"/>
                </a:rPr>
                <a:t>唇动</a:t>
              </a:r>
              <a:r>
                <a:rPr lang="en-US" altLang="zh-CN" sz="1332" dirty="0">
                  <a:solidFill>
                    <a:schemeClr val="tx1">
                      <a:lumMod val="75000"/>
                    </a:schemeClr>
                  </a:solidFill>
                  <a:latin typeface="Book Antiqua" panose="02040602050305030304" pitchFamily="18" charset="0"/>
                </a:rPr>
                <a:t>+</a:t>
              </a:r>
              <a:r>
                <a:rPr lang="zh-CN" altLang="en-US" sz="1332" dirty="0">
                  <a:solidFill>
                    <a:schemeClr val="tx1">
                      <a:lumMod val="75000"/>
                    </a:schemeClr>
                  </a:solidFill>
                  <a:latin typeface="Book Antiqua" panose="02040602050305030304" pitchFamily="18" charset="0"/>
                </a:rPr>
                <a:t>翻拍视频检测</a:t>
              </a:r>
              <a:r>
                <a:rPr lang="en-US" altLang="zh-CN" sz="1332" dirty="0">
                  <a:solidFill>
                    <a:schemeClr val="tx1">
                      <a:lumMod val="75000"/>
                    </a:schemeClr>
                  </a:solidFill>
                  <a:latin typeface="Book Antiqua" panose="02040602050305030304" pitchFamily="18" charset="0"/>
                </a:rPr>
                <a:t>+</a:t>
              </a:r>
              <a:r>
                <a:rPr lang="zh-CN" altLang="en-US" sz="1332" dirty="0">
                  <a:solidFill>
                    <a:schemeClr val="tx1">
                      <a:lumMod val="75000"/>
                    </a:schemeClr>
                  </a:solidFill>
                  <a:latin typeface="Book Antiqua" panose="02040602050305030304" pitchFamily="18" charset="0"/>
                </a:rPr>
                <a:t>语音视频同步等的多维活体检测方案，可抵挡照片、视频、部分</a:t>
              </a:r>
              <a:r>
                <a:rPr lang="en-US" altLang="zh-CN" sz="1332" dirty="0">
                  <a:solidFill>
                    <a:schemeClr val="tx1">
                      <a:lumMod val="75000"/>
                    </a:schemeClr>
                  </a:solidFill>
                  <a:latin typeface="Book Antiqua" panose="02040602050305030304" pitchFamily="18" charset="0"/>
                </a:rPr>
                <a:t>3D</a:t>
              </a:r>
              <a:r>
                <a:rPr lang="zh-CN" altLang="en-US" sz="1332" dirty="0">
                  <a:solidFill>
                    <a:schemeClr val="tx1">
                      <a:lumMod val="75000"/>
                    </a:schemeClr>
                  </a:solidFill>
                  <a:latin typeface="Book Antiqua" panose="02040602050305030304" pitchFamily="18" charset="0"/>
                </a:rPr>
                <a:t>面具的攻击，且一般不受方言等的影响。</a:t>
              </a:r>
            </a:p>
          </p:txBody>
        </p:sp>
      </p:grpSp>
      <p:grpSp>
        <p:nvGrpSpPr>
          <p:cNvPr id="6" name="组合 5"/>
          <p:cNvGrpSpPr/>
          <p:nvPr/>
        </p:nvGrpSpPr>
        <p:grpSpPr>
          <a:xfrm>
            <a:off x="7814412" y="1568268"/>
            <a:ext cx="2088926" cy="3622919"/>
            <a:chOff x="18345" y="5093"/>
            <a:chExt cx="4685" cy="8124"/>
          </a:xfrm>
        </p:grpSpPr>
        <p:sp>
          <p:nvSpPr>
            <p:cNvPr id="5" name="矩形 4"/>
            <p:cNvSpPr/>
            <p:nvPr/>
          </p:nvSpPr>
          <p:spPr>
            <a:xfrm>
              <a:off x="18345" y="5093"/>
              <a:ext cx="4685" cy="8124"/>
            </a:xfrm>
            <a:prstGeom prst="rect">
              <a:avLst/>
            </a:prstGeom>
            <a:noFill/>
            <a:ln w="6350">
              <a:solidFill>
                <a:srgbClr val="DDC8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99"/>
            </a:p>
          </p:txBody>
        </p:sp>
        <p:pic>
          <p:nvPicPr>
            <p:cNvPr id="30" name="图片 29"/>
            <p:cNvPicPr>
              <a:picLocks noChangeAspect="1"/>
            </p:cNvPicPr>
            <p:nvPr/>
          </p:nvPicPr>
          <p:blipFill rotWithShape="1">
            <a:blip r:embed="rId4"/>
            <a:srcRect t="2599"/>
            <a:stretch>
              <a:fillRect/>
            </a:stretch>
          </p:blipFill>
          <p:spPr>
            <a:xfrm>
              <a:off x="18524" y="5335"/>
              <a:ext cx="4327" cy="7640"/>
            </a:xfrm>
            <a:prstGeom prst="rect">
              <a:avLst/>
            </a:prstGeom>
          </p:spPr>
        </p:pic>
      </p:grpSp>
    </p:spTree>
    <p:extLst>
      <p:ext uri="{BB962C8B-B14F-4D97-AF65-F5344CB8AC3E}">
        <p14:creationId xmlns:p14="http://schemas.microsoft.com/office/powerpoint/2010/main" val="405848503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D:\项目\执行\t-腾讯\腾讯云\金融云\PPT\图片\细节.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338" r="50000" b="54081"/>
          <a:stretch>
            <a:fillRect/>
          </a:stretch>
        </p:blipFill>
        <p:spPr bwMode="auto">
          <a:xfrm flipH="1">
            <a:off x="6871064" y="3797533"/>
            <a:ext cx="5315297" cy="306046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userDrawn="1"/>
        </p:nvGrpSpPr>
        <p:grpSpPr>
          <a:xfrm>
            <a:off x="803307" y="413106"/>
            <a:ext cx="3649564" cy="461429"/>
            <a:chOff x="1886" y="1146"/>
            <a:chExt cx="8629" cy="1091"/>
          </a:xfrm>
        </p:grpSpPr>
        <p:sp>
          <p:nvSpPr>
            <p:cNvPr id="9" name="文本框 8"/>
            <p:cNvSpPr txBox="1"/>
            <p:nvPr userDrawn="1"/>
          </p:nvSpPr>
          <p:spPr>
            <a:xfrm>
              <a:off x="1986" y="1146"/>
              <a:ext cx="8529" cy="1091"/>
            </a:xfrm>
            <a:prstGeom prst="rect">
              <a:avLst/>
            </a:prstGeom>
            <a:noFill/>
          </p:spPr>
          <p:txBody>
            <a:bodyPr wrap="none" rtlCol="0">
              <a:spAutoFit/>
            </a:bodyPr>
            <a:lstStyle>
              <a:defPPr>
                <a:defRPr lang="zh-CN"/>
              </a:defPPr>
              <a:lvl1pPr algn="ctr">
                <a:defRPr sz="3555">
                  <a:solidFill>
                    <a:srgbClr val="DDC84D"/>
                  </a:solidFill>
                  <a:latin typeface="微软雅黑" panose="020B0503020204020204" pitchFamily="34" charset="-122"/>
                  <a:ea typeface="微软雅黑" panose="020B0503020204020204" pitchFamily="34" charset="-122"/>
                </a:defRPr>
              </a:lvl1pPr>
            </a:lstStyle>
            <a:p>
              <a:pPr algn="l"/>
              <a:r>
                <a:rPr lang="en-US" altLang="zh-CN" sz="2398" dirty="0">
                  <a:solidFill>
                    <a:schemeClr val="tx1"/>
                  </a:solidFill>
                  <a:sym typeface="+mn-lt"/>
                </a:rPr>
                <a:t>1. </a:t>
              </a:r>
              <a:r>
                <a:rPr lang="zh-CN" altLang="en-US" sz="2398" dirty="0">
                  <a:solidFill>
                    <a:schemeClr val="tx1"/>
                  </a:solidFill>
                  <a:sym typeface="+mn-lt"/>
                </a:rPr>
                <a:t>保险远程身份核身系统</a:t>
              </a:r>
              <a:endParaRPr lang="zh-CN" altLang="en-US" sz="2398" dirty="0">
                <a:solidFill>
                  <a:schemeClr val="tx1"/>
                </a:solidFill>
                <a:sym typeface="+mn-lt"/>
              </a:endParaRPr>
            </a:p>
          </p:txBody>
        </p:sp>
        <p:cxnSp>
          <p:nvCxnSpPr>
            <p:cNvPr id="11" name="直接连接符 11"/>
            <p:cNvCxnSpPr/>
            <p:nvPr userDrawn="1"/>
          </p:nvCxnSpPr>
          <p:spPr>
            <a:xfrm>
              <a:off x="1886" y="1251"/>
              <a:ext cx="0" cy="796"/>
            </a:xfrm>
            <a:prstGeom prst="line">
              <a:avLst/>
            </a:prstGeom>
            <a:ln>
              <a:solidFill>
                <a:srgbClr val="DDC84D"/>
              </a:solidFill>
            </a:ln>
          </p:spPr>
          <p:style>
            <a:lnRef idx="1">
              <a:schemeClr val="accent1"/>
            </a:lnRef>
            <a:fillRef idx="0">
              <a:schemeClr val="accent1"/>
            </a:fillRef>
            <a:effectRef idx="0">
              <a:schemeClr val="accent1"/>
            </a:effectRef>
            <a:fontRef idx="minor">
              <a:schemeClr val="tx1"/>
            </a:fontRef>
          </p:style>
        </p:cxnSp>
      </p:grpSp>
      <p:pic>
        <p:nvPicPr>
          <p:cNvPr id="2" name="图片 1" descr="腾讯云Logo+slogan w-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58182" y="524334"/>
            <a:ext cx="2332153" cy="207252"/>
          </a:xfrm>
          <a:prstGeom prst="rect">
            <a:avLst/>
          </a:prstGeom>
        </p:spPr>
      </p:pic>
      <p:grpSp>
        <p:nvGrpSpPr>
          <p:cNvPr id="7" name="组合 6"/>
          <p:cNvGrpSpPr/>
          <p:nvPr/>
        </p:nvGrpSpPr>
        <p:grpSpPr>
          <a:xfrm>
            <a:off x="803307" y="1685635"/>
            <a:ext cx="6006618" cy="3773486"/>
            <a:chOff x="2814" y="4008"/>
            <a:chExt cx="14202" cy="8922"/>
          </a:xfrm>
        </p:grpSpPr>
        <p:sp>
          <p:nvSpPr>
            <p:cNvPr id="4" name="文本框 3"/>
            <p:cNvSpPr txBox="1"/>
            <p:nvPr/>
          </p:nvSpPr>
          <p:spPr>
            <a:xfrm>
              <a:off x="2814" y="4008"/>
              <a:ext cx="4075" cy="873"/>
            </a:xfrm>
            <a:prstGeom prst="rect">
              <a:avLst/>
            </a:prstGeom>
            <a:noFill/>
          </p:spPr>
          <p:txBody>
            <a:bodyPr wrap="none" rtlCol="0" anchor="t">
              <a:spAutoFit/>
            </a:bodyPr>
            <a:lstStyle/>
            <a:p>
              <a:pPr defTabSz="913486">
                <a:lnSpc>
                  <a:spcPct val="90000"/>
                </a:lnSpc>
                <a:spcBef>
                  <a:spcPct val="0"/>
                </a:spcBef>
                <a:defRPr/>
              </a:pPr>
              <a:r>
                <a:rPr kumimoji="1" lang="zh-CN" altLang="en-US" sz="1998" b="1" dirty="0">
                  <a:solidFill>
                    <a:srgbClr val="DDC84D"/>
                  </a:solidFill>
                  <a:latin typeface="微软雅黑" panose="020B0503020204020204" pitchFamily="34" charset="-122"/>
                  <a:ea typeface="微软雅黑" panose="020B0503020204020204" pitchFamily="34" charset="-122"/>
                  <a:sym typeface="+mn-ea"/>
                </a:rPr>
                <a:t>静默活体检测</a:t>
              </a:r>
            </a:p>
          </p:txBody>
        </p:sp>
        <p:sp>
          <p:nvSpPr>
            <p:cNvPr id="29" name="副标题 2"/>
            <p:cNvSpPr txBox="1"/>
            <p:nvPr/>
          </p:nvSpPr>
          <p:spPr>
            <a:xfrm>
              <a:off x="2814" y="5321"/>
              <a:ext cx="14202" cy="7609"/>
            </a:xfrm>
            <a:prstGeom prst="rect">
              <a:avLst/>
            </a:prstGeom>
            <a:ln>
              <a:solidFill>
                <a:sysClr val="windowText" lastClr="000000"/>
              </a:solidFill>
            </a:ln>
          </p:spPr>
          <p:txBody>
            <a:bodyPr vert="horz" lIns="60904" tIns="30452" rIns="60904" bIns="30452" rtlCol="0">
              <a:normAutofit/>
            </a:bodyPr>
            <a:lstStyle>
              <a:lvl1pPr marL="0" marR="0" indent="0" algn="l" defTabSz="1218565" rtl="0" eaLnBrk="1" fontAlgn="auto" latinLnBrk="0" hangingPunct="1">
                <a:lnSpc>
                  <a:spcPct val="150000"/>
                </a:lnSpc>
                <a:spcBef>
                  <a:spcPts val="0"/>
                </a:spcBef>
                <a:spcAft>
                  <a:spcPts val="0"/>
                </a:spcAft>
                <a:buClrTx/>
                <a:buSzTx/>
                <a:buFont typeface="Arial" panose="020B0604020202020204"/>
                <a:buNone/>
                <a:defRPr sz="1335" kern="1200">
                  <a:solidFill>
                    <a:srgbClr val="404040"/>
                  </a:solidFill>
                  <a:latin typeface="微软雅黑" panose="020B0503020204020204" pitchFamily="34" charset="-122"/>
                  <a:ea typeface="微软雅黑" panose="020B0503020204020204" pitchFamily="34" charset="-122"/>
                  <a:cs typeface="微软雅黑" panose="020B0503020204020204" pitchFamily="34" charset="-122"/>
                </a:defRPr>
              </a:lvl1pPr>
              <a:lvl2pPr marL="609600" indent="0" algn="ctr" defTabSz="1371600" rtl="0" eaLnBrk="1" latinLnBrk="0" hangingPunct="1">
                <a:lnSpc>
                  <a:spcPct val="90000"/>
                </a:lnSpc>
                <a:spcBef>
                  <a:spcPts val="750"/>
                </a:spcBef>
                <a:buFont typeface="Arial" panose="020B0604020202020204" pitchFamily="34" charset="0"/>
                <a:buNone/>
                <a:defRPr sz="2665" kern="1200">
                  <a:solidFill>
                    <a:schemeClr val="tx1"/>
                  </a:solidFill>
                  <a:latin typeface="+mn-lt"/>
                  <a:ea typeface="+mn-ea"/>
                  <a:cs typeface="+mn-cs"/>
                </a:defRPr>
              </a:lvl2pPr>
              <a:lvl3pPr marL="12192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3pPr>
              <a:lvl4pPr marL="18288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4pPr>
              <a:lvl5pPr marL="24384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5pPr>
              <a:lvl6pPr marL="30480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6pPr>
              <a:lvl7pPr marL="36576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7pPr>
              <a:lvl8pPr marL="42672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8pPr>
              <a:lvl9pPr marL="48768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9pPr>
            </a:lstStyle>
            <a:p>
              <a:pPr defTabSz="811564">
                <a:defRPr/>
              </a:pPr>
              <a:r>
                <a:rPr lang="zh-CN" altLang="en-US" sz="1332">
                  <a:solidFill>
                    <a:schemeClr val="tx1">
                      <a:lumMod val="75000"/>
                    </a:schemeClr>
                  </a:solidFill>
                  <a:sym typeface="+mn-ea"/>
                </a:rPr>
                <a:t>需用户配合，只需录制一段视频</a:t>
              </a:r>
              <a:endParaRPr lang="en-US" altLang="zh-CN" sz="1332">
                <a:solidFill>
                  <a:schemeClr val="tx1">
                    <a:lumMod val="75000"/>
                  </a:schemeClr>
                </a:solidFill>
              </a:endParaRPr>
            </a:p>
            <a:p>
              <a:pPr defTabSz="811564">
                <a:defRPr/>
              </a:pPr>
              <a:r>
                <a:rPr lang="zh-CN" altLang="en-US" sz="1332">
                  <a:solidFill>
                    <a:schemeClr val="tx1">
                      <a:lumMod val="75000"/>
                    </a:schemeClr>
                  </a:solidFill>
                  <a:sym typeface="+mn-ea"/>
                </a:rPr>
                <a:t>深度分析边缘、纹理、反射、色彩等信息</a:t>
              </a:r>
              <a:endParaRPr lang="en-US" altLang="zh-CN" sz="1332">
                <a:solidFill>
                  <a:schemeClr val="tx1">
                    <a:lumMod val="75000"/>
                  </a:schemeClr>
                </a:solidFill>
              </a:endParaRPr>
            </a:p>
            <a:p>
              <a:pPr defTabSz="811564">
                <a:defRPr/>
              </a:pPr>
              <a:r>
                <a:rPr lang="zh-CN" altLang="en-US" sz="1332">
                  <a:solidFill>
                    <a:schemeClr val="tx1">
                      <a:lumMod val="75000"/>
                    </a:schemeClr>
                  </a:solidFill>
                  <a:sym typeface="+mn-ea"/>
                </a:rPr>
                <a:t>可抵抗</a:t>
              </a:r>
              <a:r>
                <a:rPr lang="zh-CN" altLang="en-US" sz="1332" b="1">
                  <a:solidFill>
                    <a:schemeClr val="tx1"/>
                  </a:solidFill>
                  <a:sym typeface="+mn-ea"/>
                </a:rPr>
                <a:t>翻拍、视频、面具</a:t>
              </a:r>
              <a:r>
                <a:rPr lang="zh-CN" altLang="en-US" sz="1332">
                  <a:solidFill>
                    <a:schemeClr val="tx1">
                      <a:lumMod val="75000"/>
                    </a:schemeClr>
                  </a:solidFill>
                  <a:sym typeface="+mn-ea"/>
                </a:rPr>
                <a:t>等攻击。</a:t>
              </a:r>
              <a:endParaRPr lang="en-US" altLang="zh-CN" sz="1332" dirty="0">
                <a:solidFill>
                  <a:schemeClr val="tx1">
                    <a:lumMod val="75000"/>
                  </a:schemeClr>
                </a:solidFill>
              </a:endParaRPr>
            </a:p>
            <a:p>
              <a:pPr defTabSz="811564">
                <a:defRPr/>
              </a:pPr>
              <a:endParaRPr lang="zh-CN" altLang="en-US" sz="1332" b="1" dirty="0">
                <a:solidFill>
                  <a:schemeClr val="tx1">
                    <a:lumMod val="75000"/>
                  </a:schemeClr>
                </a:solidFill>
              </a:endParaRPr>
            </a:p>
            <a:p>
              <a:pPr defTabSz="811564">
                <a:defRPr/>
              </a:pPr>
              <a:r>
                <a:rPr lang="zh-CN" altLang="en-US" sz="1598" b="1" dirty="0">
                  <a:solidFill>
                    <a:srgbClr val="C88D01"/>
                  </a:solidFill>
                </a:rPr>
                <a:t>优势亮点</a:t>
              </a:r>
              <a:endParaRPr lang="en-US" altLang="zh-CN" sz="1332" b="1" dirty="0">
                <a:solidFill>
                  <a:srgbClr val="C88D01"/>
                </a:solidFill>
              </a:endParaRPr>
            </a:p>
            <a:p>
              <a:pPr marL="152248" indent="-152248" defTabSz="811564">
                <a:buFont typeface="Arial" panose="020B0604020202020204" pitchFamily="34" charset="0"/>
                <a:buChar char="•"/>
                <a:defRPr/>
              </a:pPr>
              <a:r>
                <a:rPr lang="zh-CN" altLang="en-US" sz="1332">
                  <a:solidFill>
                    <a:schemeClr val="tx1">
                      <a:lumMod val="75000"/>
                    </a:schemeClr>
                  </a:solidFill>
                  <a:latin typeface="Book Antiqua" panose="02040602050305030304" pitchFamily="18" charset="0"/>
                  <a:sym typeface="+mn-ea"/>
                </a:rPr>
                <a:t>用性强：无需用户配合，适用于多语种、行动不便、非配合等场景；</a:t>
              </a:r>
              <a:endParaRPr lang="en-US" altLang="zh-CN" sz="1332">
                <a:solidFill>
                  <a:schemeClr val="tx1">
                    <a:lumMod val="75000"/>
                  </a:schemeClr>
                </a:solidFill>
                <a:latin typeface="Book Antiqua" panose="02040602050305030304" pitchFamily="18" charset="0"/>
              </a:endParaRPr>
            </a:p>
            <a:p>
              <a:pPr marL="152248" indent="-152248" defTabSz="811564">
                <a:buFont typeface="Arial" panose="020B0604020202020204" pitchFamily="34" charset="0"/>
                <a:buChar char="•"/>
                <a:defRPr/>
              </a:pPr>
              <a:r>
                <a:rPr lang="zh-CN" altLang="en-US" sz="1332">
                  <a:solidFill>
                    <a:schemeClr val="tx1">
                      <a:lumMod val="75000"/>
                    </a:schemeClr>
                  </a:solidFill>
                  <a:latin typeface="Book Antiqua" panose="02040602050305030304" pitchFamily="18" charset="0"/>
                  <a:sym typeface="+mn-ea"/>
                </a:rPr>
                <a:t>安全性：经过多轮优化，目前已经能够抵挡市面上各类欺诈攻击。</a:t>
              </a:r>
              <a:endParaRPr lang="zh-CN" altLang="en-US" sz="1332" dirty="0">
                <a:solidFill>
                  <a:schemeClr val="tx1">
                    <a:lumMod val="75000"/>
                  </a:schemeClr>
                </a:solidFill>
                <a:latin typeface="Book Antiqua" panose="02040602050305030304" pitchFamily="18" charset="0"/>
                <a:sym typeface="+mn-ea"/>
              </a:endParaRPr>
            </a:p>
          </p:txBody>
        </p:sp>
      </p:grpSp>
      <p:grpSp>
        <p:nvGrpSpPr>
          <p:cNvPr id="6" name="组合 5"/>
          <p:cNvGrpSpPr/>
          <p:nvPr/>
        </p:nvGrpSpPr>
        <p:grpSpPr>
          <a:xfrm>
            <a:off x="7797494" y="1567000"/>
            <a:ext cx="2089727" cy="3624188"/>
            <a:chOff x="18783" y="4784"/>
            <a:chExt cx="4685" cy="8124"/>
          </a:xfrm>
        </p:grpSpPr>
        <p:sp>
          <p:nvSpPr>
            <p:cNvPr id="5" name="矩形 4"/>
            <p:cNvSpPr/>
            <p:nvPr/>
          </p:nvSpPr>
          <p:spPr>
            <a:xfrm>
              <a:off x="18783" y="4784"/>
              <a:ext cx="4685" cy="8124"/>
            </a:xfrm>
            <a:prstGeom prst="rect">
              <a:avLst/>
            </a:prstGeom>
            <a:noFill/>
            <a:ln w="6350">
              <a:solidFill>
                <a:srgbClr val="DDC8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99"/>
            </a:p>
          </p:txBody>
        </p:sp>
        <p:pic>
          <p:nvPicPr>
            <p:cNvPr id="15" name="图片 14"/>
            <p:cNvPicPr>
              <a:picLocks noChangeAspect="1"/>
            </p:cNvPicPr>
            <p:nvPr/>
          </p:nvPicPr>
          <p:blipFill rotWithShape="1">
            <a:blip r:embed="rId4"/>
            <a:srcRect t="2924"/>
            <a:stretch>
              <a:fillRect/>
            </a:stretch>
          </p:blipFill>
          <p:spPr>
            <a:xfrm>
              <a:off x="18972" y="5119"/>
              <a:ext cx="4307" cy="7453"/>
            </a:xfrm>
            <a:prstGeom prst="rect">
              <a:avLst/>
            </a:prstGeom>
          </p:spPr>
        </p:pic>
      </p:grpSp>
    </p:spTree>
    <p:extLst>
      <p:ext uri="{BB962C8B-B14F-4D97-AF65-F5344CB8AC3E}">
        <p14:creationId xmlns:p14="http://schemas.microsoft.com/office/powerpoint/2010/main" val="20504764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D:\项目\执行\t-腾讯\腾讯云\金融云\PPT\图片\细节.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338" r="50000" b="54081"/>
          <a:stretch>
            <a:fillRect/>
          </a:stretch>
        </p:blipFill>
        <p:spPr bwMode="auto">
          <a:xfrm flipH="1">
            <a:off x="6871064" y="3797533"/>
            <a:ext cx="5315297" cy="306046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userDrawn="1"/>
        </p:nvGrpSpPr>
        <p:grpSpPr>
          <a:xfrm>
            <a:off x="803307" y="413106"/>
            <a:ext cx="3649564" cy="461429"/>
            <a:chOff x="1886" y="1146"/>
            <a:chExt cx="8629" cy="1091"/>
          </a:xfrm>
        </p:grpSpPr>
        <p:sp>
          <p:nvSpPr>
            <p:cNvPr id="9" name="文本框 8"/>
            <p:cNvSpPr txBox="1"/>
            <p:nvPr userDrawn="1"/>
          </p:nvSpPr>
          <p:spPr>
            <a:xfrm>
              <a:off x="1986" y="1146"/>
              <a:ext cx="8529" cy="1091"/>
            </a:xfrm>
            <a:prstGeom prst="rect">
              <a:avLst/>
            </a:prstGeom>
            <a:noFill/>
          </p:spPr>
          <p:txBody>
            <a:bodyPr wrap="none" rtlCol="0">
              <a:spAutoFit/>
            </a:bodyPr>
            <a:lstStyle>
              <a:defPPr>
                <a:defRPr lang="zh-CN"/>
              </a:defPPr>
              <a:lvl1pPr algn="ctr">
                <a:defRPr sz="3555">
                  <a:solidFill>
                    <a:srgbClr val="DDC84D"/>
                  </a:solidFill>
                  <a:latin typeface="微软雅黑" panose="020B0503020204020204" pitchFamily="34" charset="-122"/>
                  <a:ea typeface="微软雅黑" panose="020B0503020204020204" pitchFamily="34" charset="-122"/>
                </a:defRPr>
              </a:lvl1pPr>
            </a:lstStyle>
            <a:p>
              <a:pPr algn="l"/>
              <a:r>
                <a:rPr lang="en-US" altLang="zh-CN" sz="2398" dirty="0">
                  <a:solidFill>
                    <a:schemeClr val="tx1"/>
                  </a:solidFill>
                  <a:sym typeface="+mn-lt"/>
                </a:rPr>
                <a:t>1. </a:t>
              </a:r>
              <a:r>
                <a:rPr lang="zh-CN" altLang="en-US" sz="2398" dirty="0">
                  <a:solidFill>
                    <a:schemeClr val="tx1"/>
                  </a:solidFill>
                  <a:sym typeface="+mn-lt"/>
                </a:rPr>
                <a:t>保险远程身份核身系统</a:t>
              </a:r>
              <a:endParaRPr lang="zh-CN" altLang="en-US" sz="2398" dirty="0">
                <a:solidFill>
                  <a:schemeClr val="tx1"/>
                </a:solidFill>
                <a:sym typeface="+mn-lt"/>
              </a:endParaRPr>
            </a:p>
          </p:txBody>
        </p:sp>
        <p:cxnSp>
          <p:nvCxnSpPr>
            <p:cNvPr id="11" name="直接连接符 11"/>
            <p:cNvCxnSpPr/>
            <p:nvPr userDrawn="1"/>
          </p:nvCxnSpPr>
          <p:spPr>
            <a:xfrm>
              <a:off x="1886" y="1251"/>
              <a:ext cx="0" cy="796"/>
            </a:xfrm>
            <a:prstGeom prst="line">
              <a:avLst/>
            </a:prstGeom>
            <a:ln>
              <a:solidFill>
                <a:srgbClr val="DDC84D"/>
              </a:solidFill>
            </a:ln>
          </p:spPr>
          <p:style>
            <a:lnRef idx="1">
              <a:schemeClr val="accent1"/>
            </a:lnRef>
            <a:fillRef idx="0">
              <a:schemeClr val="accent1"/>
            </a:fillRef>
            <a:effectRef idx="0">
              <a:schemeClr val="accent1"/>
            </a:effectRef>
            <a:fontRef idx="minor">
              <a:schemeClr val="tx1"/>
            </a:fontRef>
          </p:style>
        </p:cxnSp>
      </p:grpSp>
      <p:pic>
        <p:nvPicPr>
          <p:cNvPr id="2" name="图片 1" descr="腾讯云Logo+slogan w-03.pn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58182" y="524334"/>
            <a:ext cx="2332153" cy="207252"/>
          </a:xfrm>
          <a:prstGeom prst="rect">
            <a:avLst/>
          </a:prstGeom>
        </p:spPr>
      </p:pic>
      <p:sp>
        <p:nvSpPr>
          <p:cNvPr id="4" name="文本框 3"/>
          <p:cNvSpPr txBox="1"/>
          <p:nvPr/>
        </p:nvSpPr>
        <p:spPr>
          <a:xfrm>
            <a:off x="803307" y="1675908"/>
            <a:ext cx="3708066" cy="369075"/>
          </a:xfrm>
          <a:prstGeom prst="rect">
            <a:avLst/>
          </a:prstGeom>
          <a:noFill/>
        </p:spPr>
        <p:txBody>
          <a:bodyPr wrap="none" rtlCol="0" anchor="t">
            <a:spAutoFit/>
          </a:bodyPr>
          <a:lstStyle/>
          <a:p>
            <a:pPr defTabSz="913486">
              <a:lnSpc>
                <a:spcPct val="90000"/>
              </a:lnSpc>
              <a:spcBef>
                <a:spcPct val="0"/>
              </a:spcBef>
              <a:defRPr/>
            </a:pPr>
            <a:r>
              <a:rPr kumimoji="1" lang="zh-CN" altLang="en-US" sz="1998" b="1" kern="0" dirty="0">
                <a:solidFill>
                  <a:srgbClr val="DDC84D"/>
                </a:solidFill>
                <a:latin typeface="微软雅黑" panose="020B0503020204020204" pitchFamily="34" charset="-122"/>
                <a:ea typeface="微软雅黑" panose="020B0503020204020204" pitchFamily="34" charset="-122"/>
                <a:cs typeface="微软雅黑" panose="020B0503020204020204" pitchFamily="34" charset="-122"/>
                <a:sym typeface="Calibri Light" panose="020F0302020204030204"/>
              </a:rPr>
              <a:t>案例：智慧社保 </a:t>
            </a:r>
            <a:r>
              <a:rPr kumimoji="1" lang="en-US" altLang="zh-CN" sz="1998" b="1" kern="0" dirty="0">
                <a:solidFill>
                  <a:srgbClr val="DDC84D"/>
                </a:solidFill>
                <a:latin typeface="微软雅黑" panose="020B0503020204020204" pitchFamily="34" charset="-122"/>
                <a:ea typeface="微软雅黑" panose="020B0503020204020204" pitchFamily="34" charset="-122"/>
                <a:cs typeface="微软雅黑" panose="020B0503020204020204" pitchFamily="34" charset="-122"/>
                <a:sym typeface="Calibri Light" panose="020F0302020204030204"/>
              </a:rPr>
              <a:t>-</a:t>
            </a:r>
            <a:r>
              <a:rPr kumimoji="1" lang="zh-CN" altLang="en-US" sz="1998" b="1" kern="0" dirty="0">
                <a:solidFill>
                  <a:srgbClr val="DDC84D"/>
                </a:solidFill>
                <a:latin typeface="微软雅黑" panose="020B0503020204020204" pitchFamily="34" charset="-122"/>
                <a:ea typeface="微软雅黑" panose="020B0503020204020204" pitchFamily="34" charset="-122"/>
                <a:cs typeface="微软雅黑" panose="020B0503020204020204" pitchFamily="34" charset="-122"/>
                <a:sym typeface="Calibri Light" panose="020F0302020204030204"/>
              </a:rPr>
              <a:t>资格认证系统</a:t>
            </a:r>
          </a:p>
        </p:txBody>
      </p:sp>
      <p:grpSp>
        <p:nvGrpSpPr>
          <p:cNvPr id="6" name="组合 5"/>
          <p:cNvGrpSpPr/>
          <p:nvPr/>
        </p:nvGrpSpPr>
        <p:grpSpPr>
          <a:xfrm>
            <a:off x="1635657" y="2254069"/>
            <a:ext cx="2459406" cy="3578087"/>
            <a:chOff x="3046" y="5329"/>
            <a:chExt cx="5815" cy="8460"/>
          </a:xfrm>
        </p:grpSpPr>
        <p:sp>
          <p:nvSpPr>
            <p:cNvPr id="5" name="矩形 4"/>
            <p:cNvSpPr/>
            <p:nvPr/>
          </p:nvSpPr>
          <p:spPr>
            <a:xfrm>
              <a:off x="3046" y="5329"/>
              <a:ext cx="5815" cy="8460"/>
            </a:xfrm>
            <a:prstGeom prst="rect">
              <a:avLst/>
            </a:prstGeom>
            <a:noFill/>
            <a:ln w="6350">
              <a:solidFill>
                <a:srgbClr val="DDC84D"/>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99"/>
            </a:p>
          </p:txBody>
        </p:sp>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47" y="5683"/>
              <a:ext cx="5814" cy="7751"/>
            </a:xfrm>
            <a:prstGeom prst="rect">
              <a:avLst/>
            </a:prstGeom>
          </p:spPr>
        </p:pic>
      </p:grpSp>
      <p:sp>
        <p:nvSpPr>
          <p:cNvPr id="29" name="副标题 2"/>
          <p:cNvSpPr txBox="1"/>
          <p:nvPr/>
        </p:nvSpPr>
        <p:spPr>
          <a:xfrm>
            <a:off x="5392648" y="1676119"/>
            <a:ext cx="5614551" cy="1023096"/>
          </a:xfrm>
          <a:prstGeom prst="rect">
            <a:avLst/>
          </a:prstGeom>
          <a:ln>
            <a:solidFill>
              <a:sysClr val="windowText" lastClr="000000"/>
            </a:solidFill>
          </a:ln>
        </p:spPr>
        <p:txBody>
          <a:bodyPr vert="horz" lIns="60904" tIns="30452" rIns="60904" bIns="30452" rtlCol="0">
            <a:normAutofit/>
          </a:bodyPr>
          <a:lstStyle>
            <a:lvl1pPr marL="0" marR="0" indent="0" algn="l" defTabSz="1218565" rtl="0" eaLnBrk="1" fontAlgn="auto" latinLnBrk="0" hangingPunct="1">
              <a:lnSpc>
                <a:spcPct val="150000"/>
              </a:lnSpc>
              <a:spcBef>
                <a:spcPts val="0"/>
              </a:spcBef>
              <a:spcAft>
                <a:spcPts val="0"/>
              </a:spcAft>
              <a:buClrTx/>
              <a:buSzTx/>
              <a:buFont typeface="Arial" panose="020B0604020202020204"/>
              <a:buNone/>
              <a:defRPr sz="1335" kern="1200">
                <a:solidFill>
                  <a:srgbClr val="404040"/>
                </a:solidFill>
                <a:latin typeface="微软雅黑" panose="020B0503020204020204" pitchFamily="34" charset="-122"/>
                <a:ea typeface="微软雅黑" panose="020B0503020204020204" pitchFamily="34" charset="-122"/>
                <a:cs typeface="微软雅黑" panose="020B0503020204020204" pitchFamily="34" charset="-122"/>
              </a:defRPr>
            </a:lvl1pPr>
            <a:lvl2pPr marL="609600" indent="0" algn="ctr" defTabSz="1371600" rtl="0" eaLnBrk="1" latinLnBrk="0" hangingPunct="1">
              <a:lnSpc>
                <a:spcPct val="90000"/>
              </a:lnSpc>
              <a:spcBef>
                <a:spcPts val="750"/>
              </a:spcBef>
              <a:buFont typeface="Arial" panose="020B0604020202020204" pitchFamily="34" charset="0"/>
              <a:buNone/>
              <a:defRPr sz="2665" kern="1200">
                <a:solidFill>
                  <a:schemeClr val="tx1"/>
                </a:solidFill>
                <a:latin typeface="+mn-lt"/>
                <a:ea typeface="+mn-ea"/>
                <a:cs typeface="+mn-cs"/>
              </a:defRPr>
            </a:lvl2pPr>
            <a:lvl3pPr marL="12192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3pPr>
            <a:lvl4pPr marL="18288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4pPr>
            <a:lvl5pPr marL="24384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5pPr>
            <a:lvl6pPr marL="30480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6pPr>
            <a:lvl7pPr marL="36576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7pPr>
            <a:lvl8pPr marL="42672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8pPr>
            <a:lvl9pPr marL="48768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9pPr>
          </a:lstStyle>
          <a:p>
            <a:pPr defTabSz="811564">
              <a:defRPr/>
            </a:pPr>
            <a:r>
              <a:rPr lang="zh-CN" altLang="en-US" sz="1332" dirty="0">
                <a:solidFill>
                  <a:schemeClr val="tx1">
                    <a:lumMod val="75000"/>
                  </a:schemeClr>
                </a:solidFill>
                <a:sym typeface="+mn-ea"/>
              </a:rPr>
              <a:t>通过用户的一段自拍视频与另外一张照片（可来源于身份证或事先留存自拍照）之间的</a:t>
            </a:r>
            <a:r>
              <a:rPr lang="en-US" altLang="zh-CN" sz="1332" dirty="0">
                <a:solidFill>
                  <a:schemeClr val="tx1">
                    <a:lumMod val="75000"/>
                  </a:schemeClr>
                </a:solidFill>
                <a:sym typeface="+mn-ea"/>
              </a:rPr>
              <a:t>1:1</a:t>
            </a:r>
            <a:r>
              <a:rPr lang="zh-CN" altLang="en-US" sz="1332" dirty="0">
                <a:solidFill>
                  <a:schemeClr val="tx1">
                    <a:lumMod val="75000"/>
                  </a:schemeClr>
                </a:solidFill>
                <a:sym typeface="+mn-ea"/>
              </a:rPr>
              <a:t>人脸验证来确认用户身份从而进行社保领取资格认证的技术手段，该产品在山东省人社局率先实现产品落地。</a:t>
            </a:r>
            <a:endParaRPr lang="zh-CN" altLang="en-US" sz="1332" dirty="0">
              <a:solidFill>
                <a:schemeClr val="tx1">
                  <a:lumMod val="75000"/>
                </a:schemeClr>
              </a:solidFill>
              <a:latin typeface="Book Antiqua" panose="02040602050305030304" pitchFamily="18" charset="0"/>
              <a:sym typeface="+mn-ea"/>
            </a:endParaRPr>
          </a:p>
        </p:txBody>
      </p:sp>
      <p:sp>
        <p:nvSpPr>
          <p:cNvPr id="30" name="矩形 29"/>
          <p:cNvSpPr/>
          <p:nvPr/>
        </p:nvSpPr>
        <p:spPr>
          <a:xfrm>
            <a:off x="5467086" y="2753986"/>
            <a:ext cx="479616" cy="24108"/>
          </a:xfrm>
          <a:prstGeom prst="rect">
            <a:avLst/>
          </a:prstGeom>
          <a:solidFill>
            <a:srgbClr val="C98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99"/>
          </a:p>
        </p:txBody>
      </p:sp>
      <p:pic>
        <p:nvPicPr>
          <p:cNvPr id="17" name="00486554cb3ce46864b53b43505ac2ea">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467085" y="3127866"/>
            <a:ext cx="5539691" cy="2704289"/>
          </a:xfrm>
          <a:prstGeom prst="rect">
            <a:avLst/>
          </a:prstGeom>
          <a:noFill/>
          <a:ln w="12700" cap="flat">
            <a:solidFill>
              <a:srgbClr val="DDC84D"/>
            </a:solidFill>
            <a:prstDash val="solid"/>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9576849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video>
              <p:cMediaNode>
                <p:cTn id="2" fill="hold" display="1">
                  <p:stCondLst>
                    <p:cond delay="indefinite"/>
                  </p:stCondLst>
                  <p:endCondLst>
                    <p:cond evt="onNext" delay="0">
                      <p:tgtEl>
                        <p:sldTgt/>
                      </p:tgtEl>
                    </p:cond>
                    <p:cond evt="onPrev" delay="0">
                      <p:tgtEl>
                        <p:sldTgt/>
                      </p:tgtEl>
                    </p:cond>
                  </p:endCondLst>
                </p:cTn>
                <p:tgtEl>
                  <p:spTgt spid="17"/>
                </p:tgtEl>
              </p:cMediaNode>
            </p:vide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D:\项目\执行\t-腾讯\腾讯云\金融云\PPT\图片\细节.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338" r="50000" b="54081"/>
          <a:stretch>
            <a:fillRect/>
          </a:stretch>
        </p:blipFill>
        <p:spPr bwMode="auto">
          <a:xfrm flipH="1">
            <a:off x="6871064" y="3797533"/>
            <a:ext cx="5315297" cy="306046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userDrawn="1"/>
        </p:nvGrpSpPr>
        <p:grpSpPr>
          <a:xfrm>
            <a:off x="803307" y="413106"/>
            <a:ext cx="4272980" cy="461429"/>
            <a:chOff x="1886" y="1146"/>
            <a:chExt cx="10103" cy="1091"/>
          </a:xfrm>
        </p:grpSpPr>
        <p:sp>
          <p:nvSpPr>
            <p:cNvPr id="9" name="文本框 8"/>
            <p:cNvSpPr txBox="1"/>
            <p:nvPr userDrawn="1"/>
          </p:nvSpPr>
          <p:spPr>
            <a:xfrm>
              <a:off x="1986" y="1146"/>
              <a:ext cx="10003" cy="1091"/>
            </a:xfrm>
            <a:prstGeom prst="rect">
              <a:avLst/>
            </a:prstGeom>
            <a:noFill/>
          </p:spPr>
          <p:txBody>
            <a:bodyPr wrap="none" rtlCol="0">
              <a:spAutoFit/>
            </a:bodyPr>
            <a:lstStyle>
              <a:defPPr>
                <a:defRPr lang="zh-CN"/>
              </a:defPPr>
              <a:lvl1pPr algn="ctr">
                <a:defRPr sz="3555">
                  <a:solidFill>
                    <a:srgbClr val="DDC84D"/>
                  </a:solidFill>
                  <a:latin typeface="微软雅黑" panose="020B0503020204020204" pitchFamily="34" charset="-122"/>
                  <a:ea typeface="微软雅黑" panose="020B0503020204020204" pitchFamily="34" charset="-122"/>
                </a:defRPr>
              </a:lvl1pPr>
            </a:lstStyle>
            <a:p>
              <a:pPr algn="l"/>
              <a:r>
                <a:rPr lang="en-US" altLang="zh-CN" sz="2398" dirty="0">
                  <a:solidFill>
                    <a:schemeClr val="tx1"/>
                  </a:solidFill>
                  <a:sym typeface="+mn-lt"/>
                </a:rPr>
                <a:t>2. </a:t>
              </a:r>
              <a:r>
                <a:rPr lang="zh-CN" altLang="en-US" sz="2398" dirty="0">
                  <a:solidFill>
                    <a:schemeClr val="tx1"/>
                  </a:solidFill>
                  <a:sym typeface="+mn-lt"/>
                </a:rPr>
                <a:t>理赔通 </a:t>
              </a:r>
              <a:r>
                <a:rPr lang="en-US" altLang="zh-CN" sz="2398" dirty="0">
                  <a:solidFill>
                    <a:schemeClr val="tx1"/>
                  </a:solidFill>
                  <a:sym typeface="+mn-lt"/>
                </a:rPr>
                <a:t>- </a:t>
              </a:r>
              <a:r>
                <a:rPr lang="zh-CN" altLang="en-US" sz="2398" dirty="0">
                  <a:solidFill>
                    <a:schemeClr val="tx1"/>
                  </a:solidFill>
                  <a:sym typeface="+mn-lt"/>
                </a:rPr>
                <a:t>微信</a:t>
              </a:r>
              <a:r>
                <a:rPr lang="zh-CN" altLang="en-US" sz="2398" dirty="0">
                  <a:solidFill>
                    <a:schemeClr val="tx1"/>
                  </a:solidFill>
                  <a:sym typeface="+mn-lt"/>
                </a:rPr>
                <a:t>视频</a:t>
              </a:r>
              <a:r>
                <a:rPr lang="zh-CN" altLang="en-US" sz="2398" dirty="0">
                  <a:solidFill>
                    <a:schemeClr val="tx1"/>
                  </a:solidFill>
                  <a:sym typeface="+mn-lt"/>
                </a:rPr>
                <a:t>理</a:t>
              </a:r>
              <a:r>
                <a:rPr lang="zh-CN" altLang="en-US" sz="2398" dirty="0">
                  <a:solidFill>
                    <a:schemeClr val="tx1"/>
                  </a:solidFill>
                  <a:sym typeface="+mn-lt"/>
                </a:rPr>
                <a:t>赔系统</a:t>
              </a:r>
              <a:endParaRPr lang="zh-CN" altLang="en-US" sz="2398" dirty="0">
                <a:solidFill>
                  <a:schemeClr val="tx1"/>
                </a:solidFill>
                <a:sym typeface="+mn-lt"/>
              </a:endParaRPr>
            </a:p>
          </p:txBody>
        </p:sp>
        <p:cxnSp>
          <p:nvCxnSpPr>
            <p:cNvPr id="11" name="直接连接符 11"/>
            <p:cNvCxnSpPr/>
            <p:nvPr userDrawn="1"/>
          </p:nvCxnSpPr>
          <p:spPr>
            <a:xfrm>
              <a:off x="1886" y="1251"/>
              <a:ext cx="0" cy="796"/>
            </a:xfrm>
            <a:prstGeom prst="line">
              <a:avLst/>
            </a:prstGeom>
            <a:ln>
              <a:solidFill>
                <a:srgbClr val="DDC84D"/>
              </a:solidFill>
            </a:ln>
          </p:spPr>
          <p:style>
            <a:lnRef idx="1">
              <a:schemeClr val="accent1"/>
            </a:lnRef>
            <a:fillRef idx="0">
              <a:schemeClr val="accent1"/>
            </a:fillRef>
            <a:effectRef idx="0">
              <a:schemeClr val="accent1"/>
            </a:effectRef>
            <a:fontRef idx="minor">
              <a:schemeClr val="tx1"/>
            </a:fontRef>
          </p:style>
        </p:cxnSp>
      </p:grpSp>
      <p:pic>
        <p:nvPicPr>
          <p:cNvPr id="2" name="图片 1" descr="腾讯云Logo+slogan w-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58182" y="524334"/>
            <a:ext cx="2332153" cy="207252"/>
          </a:xfrm>
          <a:prstGeom prst="rect">
            <a:avLst/>
          </a:prstGeom>
        </p:spPr>
      </p:pic>
      <p:grpSp>
        <p:nvGrpSpPr>
          <p:cNvPr id="4" name="组合 3"/>
          <p:cNvGrpSpPr/>
          <p:nvPr/>
        </p:nvGrpSpPr>
        <p:grpSpPr>
          <a:xfrm>
            <a:off x="910735" y="1254023"/>
            <a:ext cx="10370531" cy="4963644"/>
            <a:chOff x="2921" y="2942"/>
            <a:chExt cx="24520" cy="11736"/>
          </a:xfrm>
        </p:grpSpPr>
        <p:grpSp>
          <p:nvGrpSpPr>
            <p:cNvPr id="10" name="组合 9"/>
            <p:cNvGrpSpPr/>
            <p:nvPr/>
          </p:nvGrpSpPr>
          <p:grpSpPr>
            <a:xfrm>
              <a:off x="2921" y="2942"/>
              <a:ext cx="7816" cy="11704"/>
              <a:chOff x="1887" y="2996"/>
              <a:chExt cx="7816" cy="11704"/>
            </a:xfrm>
          </p:grpSpPr>
          <p:pic>
            <p:nvPicPr>
              <p:cNvPr id="15" name="图片 14"/>
              <p:cNvPicPr>
                <a:picLocks noChangeAspect="1"/>
              </p:cNvPicPr>
              <p:nvPr/>
            </p:nvPicPr>
            <p:blipFill>
              <a:blip r:embed="rId4"/>
              <a:stretch>
                <a:fillRect/>
              </a:stretch>
            </p:blipFill>
            <p:spPr>
              <a:xfrm>
                <a:off x="1887" y="2996"/>
                <a:ext cx="7816" cy="6473"/>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5"/>
              <a:stretch>
                <a:fillRect/>
              </a:stretch>
            </p:blipFill>
            <p:spPr>
              <a:xfrm>
                <a:off x="1887" y="9804"/>
                <a:ext cx="7816" cy="4896"/>
              </a:xfrm>
              <a:prstGeom prst="rect">
                <a:avLst/>
              </a:prstGeom>
              <a:ln>
                <a:noFill/>
              </a:ln>
              <a:effectLst>
                <a:outerShdw blurRad="292100" dist="139700" dir="2700000" algn="tl" rotWithShape="0">
                  <a:srgbClr val="333333">
                    <a:alpha val="65000"/>
                  </a:srgbClr>
                </a:outerShdw>
              </a:effectLst>
            </p:spPr>
          </p:pic>
        </p:grpSp>
        <p:cxnSp>
          <p:nvCxnSpPr>
            <p:cNvPr id="7" name="直接连接符 6"/>
            <p:cNvCxnSpPr/>
            <p:nvPr/>
          </p:nvCxnSpPr>
          <p:spPr>
            <a:xfrm>
              <a:off x="12796" y="2942"/>
              <a:ext cx="0" cy="11736"/>
            </a:xfrm>
            <a:prstGeom prst="line">
              <a:avLst/>
            </a:prstGeom>
            <a:ln w="6350">
              <a:solidFill>
                <a:schemeClr val="bg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8" name="Picture 3"/>
            <p:cNvPicPr>
              <a:picLocks noChangeAspect="1"/>
            </p:cNvPicPr>
            <p:nvPr/>
          </p:nvPicPr>
          <p:blipFill>
            <a:blip r:embed="rId6"/>
            <a:stretch>
              <a:fillRect/>
            </a:stretch>
          </p:blipFill>
          <p:spPr>
            <a:xfrm>
              <a:off x="14855" y="2942"/>
              <a:ext cx="12586" cy="11703"/>
            </a:xfrm>
            <a:prstGeom prst="rect">
              <a:avLst/>
            </a:prstGeom>
          </p:spPr>
        </p:pic>
      </p:grpSp>
    </p:spTree>
    <p:extLst>
      <p:ext uri="{BB962C8B-B14F-4D97-AF65-F5344CB8AC3E}">
        <p14:creationId xmlns:p14="http://schemas.microsoft.com/office/powerpoint/2010/main" val="283050590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userDrawn="1"/>
        </p:nvGrpSpPr>
        <p:grpSpPr>
          <a:xfrm>
            <a:off x="803308" y="413106"/>
            <a:ext cx="3657176" cy="461429"/>
            <a:chOff x="1886" y="1146"/>
            <a:chExt cx="8647" cy="1091"/>
          </a:xfrm>
        </p:grpSpPr>
        <p:sp>
          <p:nvSpPr>
            <p:cNvPr id="9" name="文本框 8"/>
            <p:cNvSpPr txBox="1"/>
            <p:nvPr userDrawn="1"/>
          </p:nvSpPr>
          <p:spPr>
            <a:xfrm>
              <a:off x="1986" y="1146"/>
              <a:ext cx="8547" cy="1091"/>
            </a:xfrm>
            <a:prstGeom prst="rect">
              <a:avLst/>
            </a:prstGeom>
            <a:noFill/>
          </p:spPr>
          <p:txBody>
            <a:bodyPr wrap="none" rtlCol="0">
              <a:spAutoFit/>
            </a:bodyPr>
            <a:lstStyle>
              <a:defPPr>
                <a:defRPr lang="zh-CN"/>
              </a:defPPr>
              <a:lvl1pPr algn="ctr">
                <a:defRPr sz="3555">
                  <a:solidFill>
                    <a:srgbClr val="DDC84D"/>
                  </a:solidFill>
                  <a:latin typeface="微软雅黑" panose="020B0503020204020204" pitchFamily="34" charset="-122"/>
                  <a:ea typeface="微软雅黑" panose="020B0503020204020204" pitchFamily="34" charset="-122"/>
                </a:defRPr>
              </a:lvl1pPr>
            </a:lstStyle>
            <a:p>
              <a:pPr algn="l"/>
              <a:r>
                <a:rPr lang="en-US" altLang="zh-CN" sz="2398" dirty="0">
                  <a:solidFill>
                    <a:schemeClr val="tx1"/>
                  </a:solidFill>
                  <a:sym typeface="+mn-lt"/>
                </a:rPr>
                <a:t>2. </a:t>
              </a:r>
              <a:r>
                <a:rPr lang="zh-CN" altLang="en-US" sz="2398" dirty="0">
                  <a:solidFill>
                    <a:schemeClr val="tx1"/>
                  </a:solidFill>
                  <a:sym typeface="+mn-lt"/>
                </a:rPr>
                <a:t>理赔通 </a:t>
              </a:r>
              <a:r>
                <a:rPr lang="en-US" altLang="zh-CN" sz="2398" dirty="0">
                  <a:solidFill>
                    <a:schemeClr val="tx1"/>
                  </a:solidFill>
                  <a:sym typeface="+mn-lt"/>
                </a:rPr>
                <a:t>- </a:t>
              </a:r>
              <a:r>
                <a:rPr lang="zh-CN" altLang="en-US" sz="2398" dirty="0">
                  <a:solidFill>
                    <a:schemeClr val="tx1"/>
                  </a:solidFill>
                  <a:sym typeface="+mn-lt"/>
                </a:rPr>
                <a:t>车险图片定损</a:t>
              </a:r>
            </a:p>
          </p:txBody>
        </p:sp>
        <p:cxnSp>
          <p:nvCxnSpPr>
            <p:cNvPr id="11" name="直接连接符 11"/>
            <p:cNvCxnSpPr/>
            <p:nvPr userDrawn="1"/>
          </p:nvCxnSpPr>
          <p:spPr>
            <a:xfrm>
              <a:off x="1886" y="1251"/>
              <a:ext cx="0" cy="796"/>
            </a:xfrm>
            <a:prstGeom prst="line">
              <a:avLst/>
            </a:prstGeom>
            <a:ln>
              <a:solidFill>
                <a:srgbClr val="DDC84D"/>
              </a:solidFill>
            </a:ln>
          </p:spPr>
          <p:style>
            <a:lnRef idx="1">
              <a:schemeClr val="accent1"/>
            </a:lnRef>
            <a:fillRef idx="0">
              <a:schemeClr val="accent1"/>
            </a:fillRef>
            <a:effectRef idx="0">
              <a:schemeClr val="accent1"/>
            </a:effectRef>
            <a:fontRef idx="minor">
              <a:schemeClr val="tx1"/>
            </a:fontRef>
          </p:style>
        </p:cxnSp>
      </p:grpSp>
      <p:pic>
        <p:nvPicPr>
          <p:cNvPr id="2" name="图片 1" descr="腾讯云Logo+slogan w-03.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58182" y="524334"/>
            <a:ext cx="2332153" cy="207252"/>
          </a:xfrm>
          <a:prstGeom prst="rect">
            <a:avLst/>
          </a:prstGeom>
        </p:spPr>
      </p:pic>
      <p:grpSp>
        <p:nvGrpSpPr>
          <p:cNvPr id="6" name="组合 5"/>
          <p:cNvGrpSpPr/>
          <p:nvPr/>
        </p:nvGrpSpPr>
        <p:grpSpPr>
          <a:xfrm>
            <a:off x="803307" y="1559809"/>
            <a:ext cx="10683508" cy="4454422"/>
            <a:chOff x="1886" y="4494"/>
            <a:chExt cx="25260" cy="10532"/>
          </a:xfrm>
        </p:grpSpPr>
        <p:sp>
          <p:nvSpPr>
            <p:cNvPr id="4" name="文本框 3"/>
            <p:cNvSpPr txBox="1"/>
            <p:nvPr/>
          </p:nvSpPr>
          <p:spPr>
            <a:xfrm>
              <a:off x="1886" y="4494"/>
              <a:ext cx="4075" cy="873"/>
            </a:xfrm>
            <a:prstGeom prst="rect">
              <a:avLst/>
            </a:prstGeom>
            <a:noFill/>
          </p:spPr>
          <p:txBody>
            <a:bodyPr wrap="none" rtlCol="0" anchor="t">
              <a:spAutoFit/>
            </a:bodyPr>
            <a:lstStyle/>
            <a:p>
              <a:pPr defTabSz="913486">
                <a:lnSpc>
                  <a:spcPct val="90000"/>
                </a:lnSpc>
                <a:spcBef>
                  <a:spcPct val="0"/>
                </a:spcBef>
                <a:defRPr/>
              </a:pPr>
              <a:r>
                <a:rPr kumimoji="1" lang="zh-CN" altLang="en-US" sz="1998" b="1" dirty="0">
                  <a:solidFill>
                    <a:srgbClr val="DDC846"/>
                  </a:solidFill>
                  <a:latin typeface="微软雅黑" panose="020B0503020204020204" pitchFamily="34" charset="-122"/>
                  <a:ea typeface="微软雅黑" panose="020B0503020204020204" pitchFamily="34" charset="-122"/>
                  <a:sym typeface="Helvetica" panose="020B0604020202030204"/>
                </a:rPr>
                <a:t>车险智能定损</a:t>
              </a:r>
              <a:endParaRPr kumimoji="1" lang="zh-CN" altLang="en-US" sz="1998" b="1" kern="0" dirty="0">
                <a:solidFill>
                  <a:srgbClr val="DDC846"/>
                </a:solidFill>
                <a:latin typeface="微软雅黑" panose="020B0503020204020204" pitchFamily="34" charset="-122"/>
                <a:ea typeface="微软雅黑" panose="020B0503020204020204" pitchFamily="34" charset="-122"/>
                <a:cs typeface="微软雅黑" panose="020B0503020204020204" pitchFamily="34" charset="-122"/>
                <a:sym typeface="Helvetica" panose="020B0604020202030204"/>
              </a:endParaRPr>
            </a:p>
          </p:txBody>
        </p:sp>
        <p:sp>
          <p:nvSpPr>
            <p:cNvPr id="24" name="标题 1"/>
            <p:cNvSpPr txBox="1"/>
            <p:nvPr/>
          </p:nvSpPr>
          <p:spPr>
            <a:xfrm>
              <a:off x="1886" y="5795"/>
              <a:ext cx="5864" cy="1132"/>
            </a:xfrm>
            <a:prstGeom prst="rect">
              <a:avLst/>
            </a:prstGeom>
          </p:spPr>
          <p:txBody>
            <a:bodyPr vert="horz" lIns="60904" tIns="30452" rIns="60904" bIns="3045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371" indent="-228371">
                <a:buFont typeface="Wingdings" panose="05000000000000000000" charset="0"/>
                <a:buChar char="l"/>
              </a:pPr>
              <a:r>
                <a:rPr kumimoji="1" lang="zh-CN" altLang="en-US" sz="1598" b="1" dirty="0">
                  <a:solidFill>
                    <a:srgbClr val="C88D01"/>
                  </a:solidFill>
                  <a:latin typeface="微软雅黑" panose="020B0503020204020204" pitchFamily="34" charset="-122"/>
                  <a:ea typeface="微软雅黑" panose="020B0503020204020204" pitchFamily="34" charset="-122"/>
                  <a:sym typeface="Helvetica" panose="020B0604020202030204"/>
                </a:rPr>
                <a:t>受损部件定位</a:t>
              </a:r>
            </a:p>
          </p:txBody>
        </p:sp>
        <p:sp>
          <p:nvSpPr>
            <p:cNvPr id="26" name="内容占位符 5"/>
            <p:cNvSpPr txBox="1"/>
            <p:nvPr/>
          </p:nvSpPr>
          <p:spPr>
            <a:xfrm>
              <a:off x="1886" y="7015"/>
              <a:ext cx="12727" cy="8011"/>
            </a:xfrm>
            <a:prstGeom prst="rect">
              <a:avLst/>
            </a:prstGeom>
          </p:spPr>
          <p:txBody>
            <a:bodyPr vert="horz" lIns="60904" tIns="30452" rIns="60904" bIns="30452" rtlCol="0">
              <a:no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228371" indent="-228371" defTabSz="913486">
                <a:spcBef>
                  <a:spcPts val="999"/>
                </a:spcBef>
                <a:defRPr/>
              </a:pPr>
              <a:r>
                <a:rPr lang="zh-CN" altLang="en-US" sz="1332" b="1">
                  <a:latin typeface="微软雅黑" panose="020B0503020204020204" pitchFamily="34" charset="-122"/>
                  <a:ea typeface="微软雅黑" panose="020B0503020204020204" pitchFamily="34" charset="-122"/>
                </a:rPr>
                <a:t>识别要求：</a:t>
              </a:r>
            </a:p>
            <a:p>
              <a:pPr marL="304495" indent="-304495" defTabSz="913486">
                <a:lnSpc>
                  <a:spcPct val="100000"/>
                </a:lnSpc>
                <a:spcBef>
                  <a:spcPts val="999"/>
                </a:spcBef>
                <a:buFont typeface="Arial" panose="020B0604020202020204" pitchFamily="34" charset="0"/>
                <a:buAutoNum type="arabicPeriod"/>
                <a:defRPr/>
              </a:pPr>
              <a:r>
                <a:rPr lang="zh-CN" altLang="en-US" sz="1332">
                  <a:solidFill>
                    <a:schemeClr val="tx1">
                      <a:lumMod val="75000"/>
                    </a:schemeClr>
                  </a:solidFill>
                  <a:latin typeface="微软雅黑" panose="020B0503020204020204" pitchFamily="34" charset="-122"/>
                  <a:ea typeface="微软雅黑" panose="020B0503020204020204" pitchFamily="34" charset="-122"/>
                  <a:sym typeface="+mn-ea"/>
                </a:rPr>
                <a:t>自动定位损伤所在区域</a:t>
              </a:r>
            </a:p>
            <a:p>
              <a:pPr marL="304495" indent="-304495" defTabSz="913486">
                <a:lnSpc>
                  <a:spcPct val="100000"/>
                </a:lnSpc>
                <a:spcBef>
                  <a:spcPts val="999"/>
                </a:spcBef>
                <a:buFont typeface="Arial" panose="020B0604020202020204" pitchFamily="34" charset="0"/>
                <a:buAutoNum type="arabicPeriod"/>
                <a:defRPr/>
              </a:pPr>
              <a:r>
                <a:rPr lang="zh-CN" altLang="en-US" sz="1332">
                  <a:solidFill>
                    <a:schemeClr val="tx1">
                      <a:lumMod val="75000"/>
                    </a:schemeClr>
                  </a:solidFill>
                  <a:latin typeface="微软雅黑" panose="020B0503020204020204" pitchFamily="34" charset="-122"/>
                  <a:ea typeface="微软雅黑" panose="020B0503020204020204" pitchFamily="34" charset="-122"/>
                  <a:sym typeface="+mn-ea"/>
                </a:rPr>
                <a:t>判断损伤所属部位与部件</a:t>
              </a:r>
              <a:endParaRPr lang="en-US" altLang="zh-CN" sz="1332">
                <a:solidFill>
                  <a:schemeClr val="tx1">
                    <a:lumMod val="75000"/>
                  </a:schemeClr>
                </a:solidFill>
                <a:latin typeface="微软雅黑" panose="020B0503020204020204" pitchFamily="34" charset="-122"/>
                <a:ea typeface="微软雅黑" panose="020B0503020204020204" pitchFamily="34" charset="-122"/>
              </a:endParaRPr>
            </a:p>
            <a:p>
              <a:pPr marL="228371" indent="-228371" defTabSz="913486">
                <a:lnSpc>
                  <a:spcPct val="100000"/>
                </a:lnSpc>
                <a:spcBef>
                  <a:spcPts val="999"/>
                </a:spcBef>
                <a:defRPr/>
              </a:pPr>
              <a:endParaRPr lang="zh-CN" altLang="en-US" sz="1332" b="1">
                <a:solidFill>
                  <a:sysClr val="window" lastClr="FFFFFF"/>
                </a:solidFill>
                <a:latin typeface="微软雅黑" panose="020B0503020204020204" pitchFamily="34" charset="-122"/>
                <a:ea typeface="微软雅黑" panose="020B0503020204020204" pitchFamily="34" charset="-122"/>
              </a:endParaRPr>
            </a:p>
            <a:p>
              <a:pPr marL="228371" indent="-228371" defTabSz="913486">
                <a:lnSpc>
                  <a:spcPct val="150000"/>
                </a:lnSpc>
                <a:spcBef>
                  <a:spcPts val="999"/>
                </a:spcBef>
                <a:defRPr/>
              </a:pPr>
              <a:r>
                <a:rPr lang="zh-CN" altLang="en-US" sz="1332" b="1">
                  <a:solidFill>
                    <a:sysClr val="window" lastClr="FFFFFF"/>
                  </a:solidFill>
                  <a:latin typeface="微软雅黑" panose="020B0503020204020204" pitchFamily="34" charset="-122"/>
                  <a:ea typeface="微软雅黑" panose="020B0503020204020204" pitchFamily="34" charset="-122"/>
                </a:rPr>
                <a:t>现有</a:t>
              </a:r>
              <a:r>
                <a:rPr lang="zh-CN" altLang="zh-CN" sz="1332" b="1">
                  <a:solidFill>
                    <a:sysClr val="window" lastClr="FFFFFF"/>
                  </a:solidFill>
                  <a:latin typeface="微软雅黑" panose="020B0503020204020204" pitchFamily="34" charset="-122"/>
                  <a:ea typeface="微软雅黑" panose="020B0503020204020204" pitchFamily="34" charset="-122"/>
                </a:rPr>
                <a:t>能力：</a:t>
              </a:r>
            </a:p>
            <a:p>
              <a:pPr marL="304495" lvl="1" indent="-304495" defTabSz="913486">
                <a:lnSpc>
                  <a:spcPct val="150000"/>
                </a:lnSpc>
                <a:spcBef>
                  <a:spcPts val="999"/>
                </a:spcBef>
                <a:buFont typeface="Arial" panose="020B0604020202020204" pitchFamily="34" charset="0"/>
                <a:buAutoNum type="arabicPeriod"/>
                <a:defRPr/>
              </a:pPr>
              <a:r>
                <a:rPr lang="zh-CN" altLang="en-US" sz="1332">
                  <a:solidFill>
                    <a:schemeClr val="tx1">
                      <a:lumMod val="75000"/>
                    </a:schemeClr>
                  </a:solidFill>
                  <a:latin typeface="微软雅黑" panose="020B0503020204020204" pitchFamily="34" charset="-122"/>
                  <a:ea typeface="微软雅黑" panose="020B0503020204020204" pitchFamily="34" charset="-122"/>
                  <a:sym typeface="+mn-ea"/>
                </a:rPr>
                <a:t>模型：</a:t>
              </a:r>
              <a:r>
                <a:rPr lang="zh-CN" altLang="zh-CN" sz="1332">
                  <a:solidFill>
                    <a:schemeClr val="tx1">
                      <a:lumMod val="75000"/>
                    </a:schemeClr>
                  </a:solidFill>
                  <a:latin typeface="微软雅黑" panose="020B0503020204020204" pitchFamily="34" charset="-122"/>
                  <a:ea typeface="微软雅黑" panose="020B0503020204020204" pitchFamily="34" charset="-122"/>
                  <a:sym typeface="+mn-ea"/>
                </a:rPr>
                <a:t>利用大规模机器学习、图片预分类、目标识别等技术，有效对车损图片进行损伤检测及定位；</a:t>
              </a:r>
            </a:p>
            <a:p>
              <a:pPr marL="0" lvl="1" indent="-304495" defTabSz="913486">
                <a:lnSpc>
                  <a:spcPct val="100000"/>
                </a:lnSpc>
                <a:spcBef>
                  <a:spcPts val="999"/>
                </a:spcBef>
                <a:buFont typeface="Arial" panose="020B0604020202020204" pitchFamily="34" charset="0"/>
                <a:buAutoNum type="arabicPeriod"/>
                <a:defRPr/>
              </a:pPr>
              <a:r>
                <a:rPr lang="zh-CN" altLang="en-US" sz="1332">
                  <a:solidFill>
                    <a:schemeClr val="tx1">
                      <a:lumMod val="75000"/>
                    </a:schemeClr>
                  </a:solidFill>
                  <a:latin typeface="微软雅黑" panose="020B0503020204020204" pitchFamily="34" charset="-122"/>
                  <a:ea typeface="微软雅黑" panose="020B0503020204020204" pitchFamily="34" charset="-122"/>
                  <a:sym typeface="+mn-ea"/>
                </a:rPr>
                <a:t>效果：</a:t>
              </a:r>
              <a:r>
                <a:rPr lang="zh-CN" altLang="zh-CN" sz="1332">
                  <a:solidFill>
                    <a:schemeClr val="tx1">
                      <a:lumMod val="75000"/>
                    </a:schemeClr>
                  </a:solidFill>
                  <a:latin typeface="微软雅黑" panose="020B0503020204020204" pitchFamily="34" charset="-122"/>
                  <a:ea typeface="微软雅黑" panose="020B0503020204020204" pitchFamily="34" charset="-122"/>
                  <a:sym typeface="+mn-ea"/>
                </a:rPr>
                <a:t>有损伤的图片测试集上，损伤</a:t>
              </a:r>
              <a:r>
                <a:rPr lang="en-US" altLang="zh-CN" sz="1332">
                  <a:solidFill>
                    <a:schemeClr val="tx1">
                      <a:lumMod val="75000"/>
                    </a:schemeClr>
                  </a:solidFill>
                  <a:latin typeface="微软雅黑" panose="020B0503020204020204" pitchFamily="34" charset="-122"/>
                  <a:ea typeface="微软雅黑" panose="020B0503020204020204" pitchFamily="34" charset="-122"/>
                  <a:sym typeface="+mn-ea"/>
                </a:rPr>
                <a:t>+</a:t>
              </a:r>
              <a:r>
                <a:rPr lang="zh-CN" altLang="zh-CN" sz="1332">
                  <a:solidFill>
                    <a:schemeClr val="tx1">
                      <a:lumMod val="75000"/>
                    </a:schemeClr>
                  </a:solidFill>
                  <a:latin typeface="微软雅黑" panose="020B0503020204020204" pitchFamily="34" charset="-122"/>
                  <a:ea typeface="微软雅黑" panose="020B0503020204020204" pitchFamily="34" charset="-122"/>
                  <a:sym typeface="+mn-ea"/>
                </a:rPr>
                <a:t>部件的识别准确率达到</a:t>
              </a:r>
            </a:p>
            <a:p>
              <a:pPr marL="0" lvl="1" indent="0" defTabSz="913486">
                <a:lnSpc>
                  <a:spcPct val="100000"/>
                </a:lnSpc>
                <a:spcBef>
                  <a:spcPts val="999"/>
                </a:spcBef>
                <a:buNone/>
                <a:defRPr/>
              </a:pPr>
              <a:r>
                <a:rPr lang="zh-CN" altLang="zh-CN" sz="1332">
                  <a:solidFill>
                    <a:schemeClr val="tx1">
                      <a:lumMod val="75000"/>
                    </a:schemeClr>
                  </a:solidFill>
                  <a:latin typeface="微软雅黑" panose="020B0503020204020204" pitchFamily="34" charset="-122"/>
                  <a:ea typeface="微软雅黑" panose="020B0503020204020204" pitchFamily="34" charset="-122"/>
                  <a:sym typeface="+mn-ea"/>
                </a:rPr>
                <a:t>      </a:t>
              </a:r>
              <a:r>
                <a:rPr lang="en-US" altLang="zh-CN" sz="1332">
                  <a:solidFill>
                    <a:schemeClr val="tx1">
                      <a:lumMod val="75000"/>
                    </a:schemeClr>
                  </a:solidFill>
                  <a:latin typeface="微软雅黑" panose="020B0503020204020204" pitchFamily="34" charset="-122"/>
                  <a:ea typeface="微软雅黑" panose="020B0503020204020204" pitchFamily="34" charset="-122"/>
                  <a:sym typeface="+mn-ea"/>
                </a:rPr>
                <a:t>89.8%</a:t>
              </a:r>
              <a:r>
                <a:rPr lang="zh-CN" altLang="zh-CN" sz="1332">
                  <a:solidFill>
                    <a:schemeClr val="tx1">
                      <a:lumMod val="75000"/>
                    </a:schemeClr>
                  </a:solidFill>
                  <a:latin typeface="微软雅黑" panose="020B0503020204020204" pitchFamily="34" charset="-122"/>
                  <a:ea typeface="微软雅黑" panose="020B0503020204020204" pitchFamily="34" charset="-122"/>
                  <a:sym typeface="+mn-ea"/>
                </a:rPr>
                <a:t>，</a:t>
              </a:r>
              <a:r>
                <a:rPr lang="en-US" altLang="zh-CN" sz="1332">
                  <a:solidFill>
                    <a:schemeClr val="tx1">
                      <a:lumMod val="75000"/>
                    </a:schemeClr>
                  </a:solidFill>
                  <a:latin typeface="微软雅黑" panose="020B0503020204020204" pitchFamily="34" charset="-122"/>
                  <a:ea typeface="微软雅黑" panose="020B0503020204020204" pitchFamily="34" charset="-122"/>
                  <a:sym typeface="+mn-ea"/>
                </a:rPr>
                <a:t>F-score</a:t>
              </a:r>
              <a:r>
                <a:rPr lang="zh-CN" altLang="zh-CN" sz="1332">
                  <a:solidFill>
                    <a:schemeClr val="tx1">
                      <a:lumMod val="75000"/>
                    </a:schemeClr>
                  </a:solidFill>
                  <a:latin typeface="微软雅黑" panose="020B0503020204020204" pitchFamily="34" charset="-122"/>
                  <a:ea typeface="微软雅黑" panose="020B0503020204020204" pitchFamily="34" charset="-122"/>
                  <a:sym typeface="+mn-ea"/>
                </a:rPr>
                <a:t>值</a:t>
              </a:r>
              <a:r>
                <a:rPr lang="en-US" altLang="zh-CN" sz="1332">
                  <a:solidFill>
                    <a:schemeClr val="tx1">
                      <a:lumMod val="75000"/>
                    </a:schemeClr>
                  </a:solidFill>
                  <a:latin typeface="微软雅黑" panose="020B0503020204020204" pitchFamily="34" charset="-122"/>
                  <a:ea typeface="微软雅黑" panose="020B0503020204020204" pitchFamily="34" charset="-122"/>
                  <a:sym typeface="+mn-ea"/>
                </a:rPr>
                <a:t>94.5%</a:t>
              </a:r>
              <a:r>
                <a:rPr lang="zh-CN" altLang="zh-CN" sz="1332">
                  <a:solidFill>
                    <a:schemeClr val="tx1">
                      <a:lumMod val="75000"/>
                    </a:schemeClr>
                  </a:solidFill>
                  <a:latin typeface="微软雅黑" panose="020B0503020204020204" pitchFamily="34" charset="-122"/>
                  <a:ea typeface="微软雅黑" panose="020B0503020204020204" pitchFamily="34" charset="-122"/>
                  <a:sym typeface="+mn-ea"/>
                </a:rPr>
                <a:t>，并可有效过滤掉非定损相关图片。</a:t>
              </a:r>
              <a:endParaRPr lang="en-US" altLang="zh-CN" sz="1332">
                <a:solidFill>
                  <a:schemeClr val="tx1">
                    <a:lumMod val="75000"/>
                  </a:schemeClr>
                </a:solidFill>
                <a:latin typeface="微软雅黑" panose="020B0503020204020204" pitchFamily="34" charset="-122"/>
                <a:ea typeface="微软雅黑" panose="020B0503020204020204" pitchFamily="34" charset="-122"/>
              </a:endParaRPr>
            </a:p>
            <a:p>
              <a:pPr marL="0" indent="0" defTabSz="913486">
                <a:lnSpc>
                  <a:spcPct val="100000"/>
                </a:lnSpc>
                <a:spcBef>
                  <a:spcPts val="999"/>
                </a:spcBef>
                <a:buNone/>
                <a:defRPr/>
              </a:pPr>
              <a:endParaRPr lang="en-US" altLang="zh-CN" sz="1332" dirty="0">
                <a:solidFill>
                  <a:schemeClr val="tx1">
                    <a:lumMod val="75000"/>
                  </a:schemeClr>
                </a:solidFill>
                <a:latin typeface="微软雅黑" panose="020B0503020204020204" pitchFamily="34" charset="-122"/>
                <a:ea typeface="微软雅黑" panose="020B0503020204020204" pitchFamily="34" charset="-122"/>
              </a:endParaRPr>
            </a:p>
          </p:txBody>
        </p:sp>
        <p:sp>
          <p:nvSpPr>
            <p:cNvPr id="12" name="矩形 11"/>
            <p:cNvSpPr/>
            <p:nvPr/>
          </p:nvSpPr>
          <p:spPr>
            <a:xfrm>
              <a:off x="17155" y="6365"/>
              <a:ext cx="9991" cy="7675"/>
            </a:xfrm>
            <a:prstGeom prst="rect">
              <a:avLst/>
            </a:prstGeom>
            <a:noFill/>
            <a:ln w="6350">
              <a:solidFill>
                <a:srgbClr val="DDC8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99"/>
            </a:p>
          </p:txBody>
        </p:sp>
        <p:pic>
          <p:nvPicPr>
            <p:cNvPr id="27" name="图片 26"/>
            <p:cNvPicPr>
              <a:picLocks noChangeAspect="1"/>
            </p:cNvPicPr>
            <p:nvPr/>
          </p:nvPicPr>
          <p:blipFill>
            <a:blip r:embed="rId3"/>
            <a:stretch>
              <a:fillRect/>
            </a:stretch>
          </p:blipFill>
          <p:spPr>
            <a:xfrm>
              <a:off x="17217" y="6927"/>
              <a:ext cx="9792" cy="6551"/>
            </a:xfrm>
            <a:prstGeom prst="rect">
              <a:avLst/>
            </a:prstGeom>
          </p:spPr>
        </p:pic>
      </p:grpSp>
      <p:pic>
        <p:nvPicPr>
          <p:cNvPr id="20" name="Picture 2" descr="D:\项目\执行\t-腾讯\腾讯云\金融云\PPT\图片\细节.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338" r="50000" b="54081"/>
          <a:stretch>
            <a:fillRect/>
          </a:stretch>
        </p:blipFill>
        <p:spPr bwMode="auto">
          <a:xfrm flipH="1">
            <a:off x="6871064" y="3797533"/>
            <a:ext cx="5315297" cy="3060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8993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D:\项目\执行\t-腾讯\腾讯云\金融云\PPT\图片\细节.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338" r="50000" b="54081"/>
          <a:stretch>
            <a:fillRect/>
          </a:stretch>
        </p:blipFill>
        <p:spPr bwMode="auto">
          <a:xfrm flipH="1">
            <a:off x="6871064" y="3797744"/>
            <a:ext cx="5315297" cy="3060468"/>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descr="腾讯云Logo+slogan w-0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8182" y="524334"/>
            <a:ext cx="2332153" cy="207252"/>
          </a:xfrm>
          <a:prstGeom prst="rect">
            <a:avLst/>
          </a:prstGeom>
        </p:spPr>
      </p:pic>
      <p:cxnSp>
        <p:nvCxnSpPr>
          <p:cNvPr id="10" name="直接连接符 11"/>
          <p:cNvCxnSpPr/>
          <p:nvPr/>
        </p:nvCxnSpPr>
        <p:spPr>
          <a:xfrm>
            <a:off x="803255" y="529183"/>
            <a:ext cx="0" cy="336613"/>
          </a:xfrm>
          <a:prstGeom prst="line">
            <a:avLst/>
          </a:prstGeom>
          <a:ln>
            <a:solidFill>
              <a:srgbClr val="DDC84D"/>
            </a:solidFill>
          </a:ln>
        </p:spPr>
        <p:style>
          <a:lnRef idx="1">
            <a:schemeClr val="accent1"/>
          </a:lnRef>
          <a:fillRef idx="0">
            <a:schemeClr val="accent1"/>
          </a:fillRef>
          <a:effectRef idx="0">
            <a:schemeClr val="accent1"/>
          </a:effectRef>
          <a:fontRef idx="minor">
            <a:schemeClr val="tx1"/>
          </a:fontRef>
        </p:style>
      </p:cxnSp>
      <p:sp>
        <p:nvSpPr>
          <p:cNvPr id="14" name="文本框 6"/>
          <p:cNvSpPr txBox="1"/>
          <p:nvPr/>
        </p:nvSpPr>
        <p:spPr>
          <a:xfrm>
            <a:off x="913635" y="485099"/>
            <a:ext cx="3648756" cy="461345"/>
          </a:xfrm>
          <a:prstGeom prst="rect">
            <a:avLst/>
          </a:prstGeom>
          <a:noFill/>
        </p:spPr>
        <p:txBody>
          <a:bodyPr wrap="none" rtlCol="0">
            <a:spAutoFit/>
          </a:bodyPr>
          <a:lstStyle>
            <a:defPPr>
              <a:defRPr lang="zh-CN"/>
            </a:defPPr>
            <a:lvl1pPr algn="ctr">
              <a:defRPr sz="3555">
                <a:solidFill>
                  <a:srgbClr val="DDC84D"/>
                </a:solidFill>
                <a:latin typeface="微软雅黑" panose="020B0503020204020204" pitchFamily="34" charset="-122"/>
                <a:ea typeface="微软雅黑" panose="020B0503020204020204" pitchFamily="34" charset="-122"/>
              </a:defRPr>
            </a:lvl1pPr>
          </a:lstStyle>
          <a:p>
            <a:pPr algn="l"/>
            <a:r>
              <a:rPr lang="en-US" altLang="zh-CN" sz="2398" dirty="0">
                <a:solidFill>
                  <a:schemeClr val="tx1"/>
                </a:solidFill>
                <a:sym typeface="+mn-lt"/>
              </a:rPr>
              <a:t>2</a:t>
            </a:r>
            <a:r>
              <a:rPr lang="en-US" altLang="zh-CN" sz="2398" dirty="0">
                <a:solidFill>
                  <a:schemeClr val="tx1"/>
                </a:solidFill>
                <a:sym typeface="+mn-lt"/>
              </a:rPr>
              <a:t>. </a:t>
            </a:r>
            <a:r>
              <a:rPr lang="zh-CN" altLang="en-US" sz="2398" dirty="0">
                <a:solidFill>
                  <a:schemeClr val="tx1"/>
                </a:solidFill>
                <a:sym typeface="+mn-lt"/>
              </a:rPr>
              <a:t>理</a:t>
            </a:r>
            <a:r>
              <a:rPr lang="zh-CN" altLang="en-US" sz="2398" dirty="0">
                <a:solidFill>
                  <a:schemeClr val="tx1"/>
                </a:solidFill>
                <a:sym typeface="+mn-lt"/>
              </a:rPr>
              <a:t>赔通 </a:t>
            </a:r>
            <a:r>
              <a:rPr lang="en-US" altLang="zh-CN" sz="2398" dirty="0">
                <a:solidFill>
                  <a:schemeClr val="tx1"/>
                </a:solidFill>
                <a:sym typeface="+mn-lt"/>
              </a:rPr>
              <a:t>– </a:t>
            </a:r>
            <a:r>
              <a:rPr lang="zh-CN" altLang="en-US" sz="2398" dirty="0">
                <a:solidFill>
                  <a:schemeClr val="tx1"/>
                </a:solidFill>
                <a:sym typeface="+mn-lt"/>
              </a:rPr>
              <a:t>车险图片定损</a:t>
            </a:r>
          </a:p>
        </p:txBody>
      </p:sp>
      <p:grpSp>
        <p:nvGrpSpPr>
          <p:cNvPr id="4" name="组合 3"/>
          <p:cNvGrpSpPr/>
          <p:nvPr/>
        </p:nvGrpSpPr>
        <p:grpSpPr>
          <a:xfrm>
            <a:off x="1198758" y="1721796"/>
            <a:ext cx="9794061" cy="4481068"/>
            <a:chOff x="2147" y="4071"/>
            <a:chExt cx="23157" cy="10595"/>
          </a:xfrm>
        </p:grpSpPr>
        <p:sp>
          <p:nvSpPr>
            <p:cNvPr id="19" name="内容占位符 5"/>
            <p:cNvSpPr txBox="1"/>
            <p:nvPr/>
          </p:nvSpPr>
          <p:spPr>
            <a:xfrm>
              <a:off x="2147" y="6747"/>
              <a:ext cx="11547" cy="7919"/>
            </a:xfrm>
            <a:prstGeom prst="rect">
              <a:avLst/>
            </a:prstGeom>
          </p:spPr>
          <p:txBody>
            <a:bodyPr vert="horz" lIns="60904" tIns="30452" rIns="60904" bIns="30452" rtlCol="0">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lang="zh-CN" altLang="en-US" sz="1332" b="1" dirty="0">
                  <a:solidFill>
                    <a:prstClr val="white"/>
                  </a:solidFill>
                  <a:latin typeface="微软雅黑" panose="020B0503020204020204" pitchFamily="34" charset="-122"/>
                  <a:ea typeface="微软雅黑" panose="020B0503020204020204" pitchFamily="34" charset="-122"/>
                  <a:sym typeface="Helvetica" panose="020B0604020202030204"/>
                </a:rPr>
                <a:t>识别要求：</a:t>
              </a:r>
              <a:endParaRPr lang="zh-CN" altLang="en-US" sz="1598" b="1" dirty="0">
                <a:solidFill>
                  <a:prstClr val="white"/>
                </a:solidFill>
                <a:latin typeface="微软雅黑" panose="020B0503020204020204" pitchFamily="34" charset="-122"/>
                <a:ea typeface="微软雅黑" panose="020B0503020204020204" pitchFamily="34" charset="-122"/>
                <a:sym typeface="Helvetica" panose="020B0604020202030204"/>
              </a:endParaRPr>
            </a:p>
            <a:p>
              <a:pPr marL="304495" indent="-304495">
                <a:buAutoNum type="arabicPeriod"/>
              </a:pPr>
              <a:r>
                <a:rPr lang="zh-CN" altLang="en-US" sz="1332"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识别损伤程度（无损伤、轻、重、严重）</a:t>
              </a:r>
            </a:p>
            <a:p>
              <a:pPr marL="0" lvl="1" indent="-304495">
                <a:buAutoNum type="arabicPeriod"/>
              </a:pPr>
              <a:r>
                <a:rPr lang="zh-CN" altLang="en-US" sz="1598"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识别维修方案（修、换、外修）</a:t>
              </a:r>
              <a:endParaRPr lang="en-US" altLang="zh-CN" sz="1332" dirty="0">
                <a:solidFill>
                  <a:prstClr val="white"/>
                </a:solidFill>
                <a:latin typeface="微软雅黑" panose="020B0503020204020204" pitchFamily="34" charset="-122"/>
                <a:ea typeface="微软雅黑" panose="020B0503020204020204" pitchFamily="34" charset="-122"/>
                <a:sym typeface="Helvetica" panose="020B0604020202030204"/>
              </a:endParaRPr>
            </a:p>
            <a:p>
              <a:endParaRPr lang="en-US" altLang="zh-CN" sz="1332" b="1" dirty="0">
                <a:solidFill>
                  <a:prstClr val="white"/>
                </a:solidFill>
                <a:latin typeface="微软雅黑" panose="020B0503020204020204" pitchFamily="34" charset="-122"/>
                <a:ea typeface="微软雅黑" panose="020B0503020204020204" pitchFamily="34" charset="-122"/>
                <a:sym typeface="Helvetica" panose="020B0604020202030204"/>
              </a:endParaRPr>
            </a:p>
            <a:p>
              <a:r>
                <a:rPr lang="zh-CN" altLang="en-US" sz="1332" b="1" dirty="0">
                  <a:solidFill>
                    <a:prstClr val="white"/>
                  </a:solidFill>
                  <a:latin typeface="微软雅黑" panose="020B0503020204020204" pitchFamily="34" charset="-122"/>
                  <a:ea typeface="微软雅黑" panose="020B0503020204020204" pitchFamily="34" charset="-122"/>
                  <a:sym typeface="Helvetica" panose="020B0604020202030204"/>
                </a:rPr>
                <a:t>现有</a:t>
              </a:r>
              <a:r>
                <a:rPr lang="zh-CN" altLang="zh-CN" sz="1332" b="1" dirty="0">
                  <a:solidFill>
                    <a:prstClr val="white"/>
                  </a:solidFill>
                  <a:latin typeface="微软雅黑" panose="020B0503020204020204" pitchFamily="34" charset="-122"/>
                  <a:ea typeface="微软雅黑" panose="020B0503020204020204" pitchFamily="34" charset="-122"/>
                  <a:sym typeface="Helvetica" panose="020B0604020202030204"/>
                </a:rPr>
                <a:t>能力：</a:t>
              </a:r>
            </a:p>
            <a:p>
              <a:pPr marL="304495" indent="-304495">
                <a:buAutoNum type="arabicPeriod"/>
              </a:pPr>
              <a:r>
                <a:rPr lang="zh-CN" altLang="en-US" sz="1332"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模型：支持多种程度识别模型</a:t>
              </a:r>
              <a:r>
                <a:rPr lang="zh-CN" altLang="zh-CN" sz="1332"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a:t>
              </a:r>
              <a:r>
                <a:rPr lang="zh-CN" altLang="en-US" sz="1332"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支持对维修方案的判断；</a:t>
              </a:r>
            </a:p>
            <a:p>
              <a:pPr marL="0" lvl="2" indent="0">
                <a:buNone/>
              </a:pPr>
              <a:r>
                <a:rPr lang="zh-CN" altLang="en-US" sz="1332"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                添加各种规则来整合各个模型的输出；对于模型检测</a:t>
              </a:r>
            </a:p>
            <a:p>
              <a:pPr marL="0" lvl="2" indent="0">
                <a:buNone/>
              </a:pPr>
              <a:r>
                <a:rPr lang="zh-CN" altLang="en-US" sz="1332"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                不足的场景，利用规则进行一定程度的弥补</a:t>
              </a:r>
            </a:p>
            <a:p>
              <a:pPr marL="0" lvl="2" indent="0">
                <a:buNone/>
              </a:pPr>
              <a:endParaRPr lang="en-US" altLang="zh-CN" sz="1332"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endParaRPr>
            </a:p>
            <a:p>
              <a:pPr marL="0" lvl="2" indent="0">
                <a:buNone/>
              </a:pPr>
              <a:r>
                <a:rPr lang="en-US" altLang="zh-CN" sz="1332"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2.  </a:t>
              </a:r>
              <a:r>
                <a:rPr lang="zh-CN" altLang="en-US" sz="1332"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效果：平均</a:t>
              </a:r>
              <a:r>
                <a:rPr lang="en-US" altLang="zh-CN" sz="1332"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F1</a:t>
              </a:r>
              <a:r>
                <a:rPr lang="zh-CN" altLang="en-US" sz="1332"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达到</a:t>
              </a:r>
              <a:r>
                <a:rPr lang="en-US" altLang="zh-CN" sz="1332"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0.84</a:t>
              </a:r>
              <a:endParaRPr lang="en-US" altLang="zh-CN" sz="1332" dirty="0">
                <a:solidFill>
                  <a:prstClr val="white"/>
                </a:solidFill>
                <a:latin typeface="微软雅黑" panose="020B0503020204020204" pitchFamily="34" charset="-122"/>
                <a:ea typeface="微软雅黑" panose="020B0503020204020204" pitchFamily="34" charset="-122"/>
                <a:sym typeface="Helvetica" panose="020B0604020202030204"/>
              </a:endParaRPr>
            </a:p>
            <a:p>
              <a:pPr marL="304495" indent="-304495">
                <a:buAutoNum type="arabicPeriod"/>
              </a:pPr>
              <a:endParaRPr lang="zh-CN" altLang="en-US" sz="1332" b="1" dirty="0">
                <a:solidFill>
                  <a:prstClr val="white"/>
                </a:solidFill>
                <a:latin typeface="微软雅黑" panose="020B0503020204020204" pitchFamily="34" charset="-122"/>
                <a:ea typeface="微软雅黑" panose="020B0503020204020204" pitchFamily="34" charset="-122"/>
                <a:sym typeface="Helvetica" panose="020B0604020202030204"/>
              </a:endParaRPr>
            </a:p>
            <a:p>
              <a:pPr marL="304495" indent="-304495">
                <a:buAutoNum type="arabicPeriod"/>
              </a:pPr>
              <a:endParaRPr lang="zh-CN" altLang="en-US" sz="1332" b="1" dirty="0">
                <a:solidFill>
                  <a:prstClr val="white"/>
                </a:solidFill>
                <a:latin typeface="微软雅黑" panose="020B0503020204020204" pitchFamily="34" charset="-122"/>
                <a:ea typeface="微软雅黑" panose="020B0503020204020204" pitchFamily="34" charset="-122"/>
                <a:sym typeface="Helvetica" panose="020B0604020202030204"/>
              </a:endParaRPr>
            </a:p>
          </p:txBody>
        </p:sp>
        <p:grpSp>
          <p:nvGrpSpPr>
            <p:cNvPr id="3" name="组合 2"/>
            <p:cNvGrpSpPr/>
            <p:nvPr/>
          </p:nvGrpSpPr>
          <p:grpSpPr>
            <a:xfrm>
              <a:off x="2147" y="4071"/>
              <a:ext cx="23157" cy="9130"/>
              <a:chOff x="2147" y="4071"/>
              <a:chExt cx="23157" cy="9130"/>
            </a:xfrm>
          </p:grpSpPr>
          <p:sp>
            <p:nvSpPr>
              <p:cNvPr id="17" name="标题 1"/>
              <p:cNvSpPr txBox="1"/>
              <p:nvPr/>
            </p:nvSpPr>
            <p:spPr>
              <a:xfrm>
                <a:off x="2147" y="5216"/>
                <a:ext cx="6516" cy="879"/>
              </a:xfrm>
              <a:prstGeom prst="rect">
                <a:avLst/>
              </a:prstGeom>
            </p:spPr>
            <p:txBody>
              <a:bodyPr vert="horz" lIns="60904" tIns="30452" rIns="60904" bIns="3045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371" indent="-228371">
                  <a:buFont typeface="Wingdings" panose="05000000000000000000" charset="0"/>
                  <a:buChar char="l"/>
                </a:pPr>
                <a:r>
                  <a:rPr kumimoji="1" lang="zh-CN" altLang="en-US" sz="1332" b="1" dirty="0">
                    <a:solidFill>
                      <a:srgbClr val="C98D01"/>
                    </a:solidFill>
                    <a:latin typeface="微软雅黑" panose="020B0503020204020204" pitchFamily="34" charset="-122"/>
                    <a:ea typeface="微软雅黑" panose="020B0503020204020204" pitchFamily="34" charset="-122"/>
                    <a:sym typeface="Helvetica" panose="020B0604020202030204"/>
                  </a:rPr>
                  <a:t>受损程度识别</a:t>
                </a:r>
              </a:p>
            </p:txBody>
          </p:sp>
          <p:sp>
            <p:nvSpPr>
              <p:cNvPr id="18" name="标题 1"/>
              <p:cNvSpPr txBox="1"/>
              <p:nvPr/>
            </p:nvSpPr>
            <p:spPr>
              <a:xfrm>
                <a:off x="2147" y="4071"/>
                <a:ext cx="5442" cy="879"/>
              </a:xfrm>
              <a:prstGeom prst="rect">
                <a:avLst/>
              </a:prstGeom>
            </p:spPr>
            <p:txBody>
              <a:bodyPr vert="horz" lIns="60904" tIns="30452" rIns="60904" bIns="30452"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1998" b="1" dirty="0">
                    <a:solidFill>
                      <a:srgbClr val="DDC84D"/>
                    </a:solidFill>
                    <a:latin typeface="微软雅黑" panose="020B0503020204020204" pitchFamily="34" charset="-122"/>
                    <a:ea typeface="微软雅黑" panose="020B0503020204020204" pitchFamily="34" charset="-122"/>
                    <a:sym typeface="Helvetica" panose="020B0604020202030204"/>
                  </a:rPr>
                  <a:t>车险智能定损</a:t>
                </a:r>
              </a:p>
            </p:txBody>
          </p:sp>
          <p:grpSp>
            <p:nvGrpSpPr>
              <p:cNvPr id="2" name="组合 1"/>
              <p:cNvGrpSpPr/>
              <p:nvPr/>
            </p:nvGrpSpPr>
            <p:grpSpPr>
              <a:xfrm>
                <a:off x="17120" y="4213"/>
                <a:ext cx="8184" cy="8988"/>
                <a:chOff x="17196" y="4213"/>
                <a:chExt cx="8663" cy="9512"/>
              </a:xfrm>
            </p:grpSpPr>
            <p:pic>
              <p:nvPicPr>
                <p:cNvPr id="20" name="图片 19" descr="╫▄╩¤╛▌_╡┌╢■┼·_09╘┬_03_╘┴L59K70╣у╓▌╬░╝╙_╢и╦Ё012"/>
                <p:cNvPicPr>
                  <a:picLocks noChangeAspect="1"/>
                </p:cNvPicPr>
                <p:nvPr/>
              </p:nvPicPr>
              <p:blipFill>
                <a:blip r:embed="rId4"/>
                <a:stretch>
                  <a:fillRect/>
                </a:stretch>
              </p:blipFill>
              <p:spPr>
                <a:xfrm>
                  <a:off x="17196" y="4213"/>
                  <a:ext cx="7430" cy="4328"/>
                </a:xfrm>
                <a:prstGeom prst="rect">
                  <a:avLst/>
                </a:prstGeom>
              </p:spPr>
            </p:pic>
            <p:pic>
              <p:nvPicPr>
                <p:cNvPr id="21" name="图片 20" descr="╫▄╩¤╛▌_╡┌╢■┼·_09╘┬_03_╥╤═ъ│╔_╘┴RHF648╣у╓▌░▓цш_╢и╦Ё014"/>
                <p:cNvPicPr>
                  <a:picLocks noChangeAspect="1"/>
                </p:cNvPicPr>
                <p:nvPr/>
              </p:nvPicPr>
              <p:blipFill>
                <a:blip r:embed="rId5"/>
                <a:stretch>
                  <a:fillRect/>
                </a:stretch>
              </p:blipFill>
              <p:spPr>
                <a:xfrm>
                  <a:off x="17196" y="8825"/>
                  <a:ext cx="7405" cy="4900"/>
                </a:xfrm>
                <a:prstGeom prst="rect">
                  <a:avLst/>
                </a:prstGeom>
              </p:spPr>
            </p:pic>
            <p:sp>
              <p:nvSpPr>
                <p:cNvPr id="22" name="矩形 21"/>
                <p:cNvSpPr/>
                <p:nvPr/>
              </p:nvSpPr>
              <p:spPr>
                <a:xfrm>
                  <a:off x="24971" y="10960"/>
                  <a:ext cx="888" cy="923"/>
                </a:xfrm>
                <a:prstGeom prst="rect">
                  <a:avLst/>
                </a:prstGeom>
                <a:noFill/>
              </p:spPr>
              <p:txBody>
                <a:bodyPr wrap="square" lIns="60904" tIns="30452" rIns="60904" bIns="30452">
                  <a:spAutoFit/>
                </a:bodyPr>
                <a:lstStyle/>
                <a:p>
                  <a:pPr algn="ctr" defTabSz="456743" hangingPunct="0"/>
                  <a:r>
                    <a:rPr lang="zh-CN" altLang="en-US" sz="1998" kern="0" dirty="0">
                      <a:ln w="0"/>
                      <a:solidFill>
                        <a:srgbClr val="DDC84D"/>
                      </a:solidFill>
                      <a:effectLst>
                        <a:reflection blurRad="6350" stA="53000" endA="300" endPos="35500" dir="5400000" sy="-90000" algn="bl" rotWithShape="0"/>
                      </a:effectLst>
                      <a:latin typeface="微软雅黑" panose="020B0503020204020204" pitchFamily="34" charset="-122"/>
                      <a:ea typeface="微软雅黑" panose="020B0503020204020204" pitchFamily="34" charset="-122"/>
                      <a:sym typeface="Helvetica" panose="020B0604020202030204"/>
                    </a:rPr>
                    <a:t>修</a:t>
                  </a:r>
                </a:p>
              </p:txBody>
            </p:sp>
            <p:sp>
              <p:nvSpPr>
                <p:cNvPr id="23" name="矩形 22"/>
                <p:cNvSpPr/>
                <p:nvPr/>
              </p:nvSpPr>
              <p:spPr>
                <a:xfrm>
                  <a:off x="24971" y="5941"/>
                  <a:ext cx="888" cy="923"/>
                </a:xfrm>
                <a:prstGeom prst="rect">
                  <a:avLst/>
                </a:prstGeom>
                <a:noFill/>
              </p:spPr>
              <p:txBody>
                <a:bodyPr wrap="square" lIns="60904" tIns="30452" rIns="60904" bIns="30452">
                  <a:spAutoFit/>
                </a:bodyPr>
                <a:lstStyle/>
                <a:p>
                  <a:pPr algn="ctr" defTabSz="456743" hangingPunct="0"/>
                  <a:r>
                    <a:rPr lang="zh-CN" altLang="en-US" sz="1998" kern="0" dirty="0">
                      <a:ln w="0"/>
                      <a:solidFill>
                        <a:srgbClr val="DDC84D"/>
                      </a:solidFill>
                      <a:effectLst>
                        <a:reflection blurRad="6350" stA="53000" endA="300" endPos="35500" dir="5400000" sy="-90000" algn="bl" rotWithShape="0"/>
                      </a:effectLst>
                      <a:latin typeface="微软雅黑" panose="020B0503020204020204" pitchFamily="34" charset="-122"/>
                      <a:ea typeface="微软雅黑" panose="020B0503020204020204" pitchFamily="34" charset="-122"/>
                      <a:sym typeface="Helvetica" panose="020B0604020202030204"/>
                    </a:rPr>
                    <a:t>换</a:t>
                  </a:r>
                </a:p>
              </p:txBody>
            </p:sp>
          </p:grpSp>
        </p:grpSp>
      </p:grpSp>
    </p:spTree>
    <p:extLst>
      <p:ext uri="{BB962C8B-B14F-4D97-AF65-F5344CB8AC3E}">
        <p14:creationId xmlns:p14="http://schemas.microsoft.com/office/powerpoint/2010/main" val="246446479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 descr="D:\项目\执行\t-腾讯\腾讯云\金融云\PPT\图片\细节.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338" r="50000" b="54081"/>
          <a:stretch>
            <a:fillRect/>
          </a:stretch>
        </p:blipFill>
        <p:spPr bwMode="auto">
          <a:xfrm flipH="1">
            <a:off x="6871064" y="3797744"/>
            <a:ext cx="5315297" cy="3060468"/>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descr="腾讯云Logo+slogan w-0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8182" y="524334"/>
            <a:ext cx="2332153" cy="207252"/>
          </a:xfrm>
          <a:prstGeom prst="rect">
            <a:avLst/>
          </a:prstGeom>
        </p:spPr>
      </p:pic>
      <p:cxnSp>
        <p:nvCxnSpPr>
          <p:cNvPr id="10" name="直接连接符 11"/>
          <p:cNvCxnSpPr/>
          <p:nvPr/>
        </p:nvCxnSpPr>
        <p:spPr>
          <a:xfrm>
            <a:off x="803255" y="529183"/>
            <a:ext cx="0" cy="336613"/>
          </a:xfrm>
          <a:prstGeom prst="line">
            <a:avLst/>
          </a:prstGeom>
          <a:ln>
            <a:solidFill>
              <a:srgbClr val="DDC84D"/>
            </a:solidFill>
          </a:ln>
        </p:spPr>
        <p:style>
          <a:lnRef idx="1">
            <a:schemeClr val="accent1"/>
          </a:lnRef>
          <a:fillRef idx="0">
            <a:schemeClr val="accent1"/>
          </a:fillRef>
          <a:effectRef idx="0">
            <a:schemeClr val="accent1"/>
          </a:effectRef>
          <a:fontRef idx="minor">
            <a:schemeClr val="tx1"/>
          </a:fontRef>
        </p:style>
      </p:cxnSp>
      <p:sp>
        <p:nvSpPr>
          <p:cNvPr id="14" name="文本框 6"/>
          <p:cNvSpPr txBox="1"/>
          <p:nvPr/>
        </p:nvSpPr>
        <p:spPr>
          <a:xfrm>
            <a:off x="913636" y="485099"/>
            <a:ext cx="2991525" cy="461345"/>
          </a:xfrm>
          <a:prstGeom prst="rect">
            <a:avLst/>
          </a:prstGeom>
          <a:noFill/>
        </p:spPr>
        <p:txBody>
          <a:bodyPr wrap="none" rtlCol="0">
            <a:spAutoFit/>
          </a:bodyPr>
          <a:lstStyle>
            <a:defPPr>
              <a:defRPr lang="zh-CN"/>
            </a:defPPr>
            <a:lvl1pPr algn="ctr">
              <a:defRPr sz="3555">
                <a:solidFill>
                  <a:srgbClr val="DDC84D"/>
                </a:solidFill>
                <a:latin typeface="微软雅黑" panose="020B0503020204020204" pitchFamily="34" charset="-122"/>
                <a:ea typeface="微软雅黑" panose="020B0503020204020204" pitchFamily="34" charset="-122"/>
              </a:defRPr>
            </a:lvl1pPr>
          </a:lstStyle>
          <a:p>
            <a:pPr algn="l"/>
            <a:r>
              <a:rPr lang="en-US" altLang="zh-CN" sz="2398" dirty="0">
                <a:solidFill>
                  <a:schemeClr val="tx1"/>
                </a:solidFill>
                <a:sym typeface="+mn-lt"/>
              </a:rPr>
              <a:t>3. </a:t>
            </a:r>
            <a:r>
              <a:rPr lang="zh-CN" altLang="en-US" sz="2398" dirty="0">
                <a:solidFill>
                  <a:schemeClr val="tx1"/>
                </a:solidFill>
                <a:sym typeface="+mn-lt"/>
              </a:rPr>
              <a:t>农险智能定损系统</a:t>
            </a:r>
            <a:endParaRPr lang="zh-CN" altLang="en-US" sz="2398" dirty="0">
              <a:solidFill>
                <a:schemeClr val="tx1"/>
              </a:solidFill>
              <a:sym typeface="+mn-lt"/>
            </a:endParaRPr>
          </a:p>
        </p:txBody>
      </p:sp>
      <p:grpSp>
        <p:nvGrpSpPr>
          <p:cNvPr id="2" name="组合 1"/>
          <p:cNvGrpSpPr/>
          <p:nvPr/>
        </p:nvGrpSpPr>
        <p:grpSpPr>
          <a:xfrm>
            <a:off x="8288107" y="1849313"/>
            <a:ext cx="3435556" cy="1597240"/>
            <a:chOff x="19582" y="4284"/>
            <a:chExt cx="8123" cy="3777"/>
          </a:xfrm>
        </p:grpSpPr>
        <p:pic>
          <p:nvPicPr>
            <p:cNvPr id="88" name="图片 87"/>
            <p:cNvPicPr>
              <a:picLocks noChangeAspect="1"/>
            </p:cNvPicPr>
            <p:nvPr/>
          </p:nvPicPr>
          <p:blipFill>
            <a:blip r:embed="rId4"/>
            <a:stretch>
              <a:fillRect/>
            </a:stretch>
          </p:blipFill>
          <p:spPr>
            <a:xfrm>
              <a:off x="19824" y="5460"/>
              <a:ext cx="5111" cy="2601"/>
            </a:xfrm>
            <a:prstGeom prst="rect">
              <a:avLst/>
            </a:prstGeom>
          </p:spPr>
        </p:pic>
        <p:sp>
          <p:nvSpPr>
            <p:cNvPr id="12" name="文本框 11"/>
            <p:cNvSpPr txBox="1"/>
            <p:nvPr/>
          </p:nvSpPr>
          <p:spPr>
            <a:xfrm>
              <a:off x="19582" y="4284"/>
              <a:ext cx="8123" cy="1091"/>
            </a:xfrm>
            <a:prstGeom prst="rect">
              <a:avLst/>
            </a:prstGeom>
            <a:noFill/>
          </p:spPr>
          <p:txBody>
            <a:bodyPr wrap="square" rtlCol="0" anchor="t">
              <a:spAutoFit/>
            </a:bodyPr>
            <a:lstStyle/>
            <a:p>
              <a:pPr defTabSz="456743" hangingPunct="0"/>
              <a:r>
                <a:rPr lang="zh-CN" altLang="en-US"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像素：</a:t>
              </a:r>
              <a:r>
                <a:rPr lang="en-US" altLang="zh-CN"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1804.50</a:t>
              </a:r>
              <a:r>
                <a:rPr lang="zh-CN" altLang="en-US"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（猪）；</a:t>
              </a:r>
              <a:r>
                <a:rPr lang="en-US" altLang="zh-CN"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178.32</a:t>
              </a:r>
              <a:r>
                <a:rPr lang="zh-CN" altLang="en-US"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（卡片）</a:t>
              </a:r>
              <a:endParaRPr lang="en-US" altLang="zh-CN"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endParaRPr>
            </a:p>
            <a:p>
              <a:pPr defTabSz="456743" hangingPunct="0"/>
              <a:r>
                <a:rPr lang="zh-CN" altLang="en-US"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计算得猪实际长：</a:t>
              </a:r>
              <a:r>
                <a:rPr lang="en-US" altLang="zh-CN"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101.2 cm</a:t>
              </a:r>
            </a:p>
          </p:txBody>
        </p:sp>
      </p:grpSp>
      <p:grpSp>
        <p:nvGrpSpPr>
          <p:cNvPr id="16" name="组合 15"/>
          <p:cNvGrpSpPr/>
          <p:nvPr/>
        </p:nvGrpSpPr>
        <p:grpSpPr>
          <a:xfrm>
            <a:off x="832491" y="1651588"/>
            <a:ext cx="10527442" cy="4331346"/>
            <a:chOff x="1935" y="3905"/>
            <a:chExt cx="24891" cy="10241"/>
          </a:xfrm>
        </p:grpSpPr>
        <p:sp>
          <p:nvSpPr>
            <p:cNvPr id="72" name="圆角矩形 71"/>
            <p:cNvSpPr/>
            <p:nvPr/>
          </p:nvSpPr>
          <p:spPr>
            <a:xfrm>
              <a:off x="1935" y="3905"/>
              <a:ext cx="24891" cy="4708"/>
            </a:xfrm>
            <a:prstGeom prst="roundRect">
              <a:avLst>
                <a:gd name="adj" fmla="val 12361"/>
              </a:avLst>
            </a:prstGeom>
            <a:noFill/>
            <a:ln w="9525">
              <a:solidFill>
                <a:srgbClr val="DDC8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32"/>
            </a:p>
          </p:txBody>
        </p:sp>
        <p:grpSp>
          <p:nvGrpSpPr>
            <p:cNvPr id="5" name="组合 4"/>
            <p:cNvGrpSpPr/>
            <p:nvPr/>
          </p:nvGrpSpPr>
          <p:grpSpPr>
            <a:xfrm>
              <a:off x="4235" y="4373"/>
              <a:ext cx="7659" cy="3777"/>
              <a:chOff x="4235" y="4304"/>
              <a:chExt cx="7659" cy="3777"/>
            </a:xfrm>
          </p:grpSpPr>
          <p:pic>
            <p:nvPicPr>
              <p:cNvPr id="86" name="图片 85"/>
              <p:cNvPicPr>
                <a:picLocks noChangeAspect="1"/>
              </p:cNvPicPr>
              <p:nvPr/>
            </p:nvPicPr>
            <p:blipFill>
              <a:blip r:embed="rId5"/>
              <a:stretch>
                <a:fillRect/>
              </a:stretch>
            </p:blipFill>
            <p:spPr>
              <a:xfrm>
                <a:off x="4415" y="5480"/>
                <a:ext cx="5022" cy="2601"/>
              </a:xfrm>
              <a:prstGeom prst="rect">
                <a:avLst/>
              </a:prstGeom>
            </p:spPr>
          </p:pic>
          <p:sp>
            <p:nvSpPr>
              <p:cNvPr id="4" name="文本框 3"/>
              <p:cNvSpPr txBox="1"/>
              <p:nvPr/>
            </p:nvSpPr>
            <p:spPr>
              <a:xfrm>
                <a:off x="4235" y="4304"/>
                <a:ext cx="7659" cy="1091"/>
              </a:xfrm>
              <a:prstGeom prst="rect">
                <a:avLst/>
              </a:prstGeom>
              <a:noFill/>
            </p:spPr>
            <p:txBody>
              <a:bodyPr wrap="square" rtlCol="0" anchor="t">
                <a:spAutoFit/>
              </a:bodyPr>
              <a:lstStyle/>
              <a:p>
                <a:pPr defTabSz="456743" hangingPunct="0"/>
                <a:r>
                  <a:rPr lang="zh-CN" altLang="en-US"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像素：</a:t>
                </a:r>
                <a:r>
                  <a:rPr lang="en-US" altLang="zh-CN"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1831.06</a:t>
                </a:r>
                <a:r>
                  <a:rPr lang="zh-CN" altLang="en-US"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（猪）；</a:t>
                </a:r>
                <a:r>
                  <a:rPr lang="en-US" altLang="zh-CN"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161.15</a:t>
                </a:r>
                <a:r>
                  <a:rPr lang="zh-CN" altLang="en-US"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（卡片）</a:t>
                </a:r>
              </a:p>
              <a:p>
                <a:pPr defTabSz="456743" hangingPunct="0"/>
                <a:r>
                  <a:rPr lang="zh-CN" altLang="en-US"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计算得猪实际长：</a:t>
                </a:r>
                <a:r>
                  <a:rPr lang="en-US" altLang="zh-CN"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113.6 cm</a:t>
                </a:r>
              </a:p>
            </p:txBody>
          </p:sp>
        </p:grpSp>
        <p:grpSp>
          <p:nvGrpSpPr>
            <p:cNvPr id="3" name="组合 2"/>
            <p:cNvGrpSpPr/>
            <p:nvPr/>
          </p:nvGrpSpPr>
          <p:grpSpPr>
            <a:xfrm>
              <a:off x="11894" y="4383"/>
              <a:ext cx="7688" cy="3757"/>
              <a:chOff x="11894" y="4304"/>
              <a:chExt cx="7688" cy="3757"/>
            </a:xfrm>
          </p:grpSpPr>
          <p:pic>
            <p:nvPicPr>
              <p:cNvPr id="90" name="图片 89"/>
              <p:cNvPicPr>
                <a:picLocks noChangeAspect="1"/>
              </p:cNvPicPr>
              <p:nvPr/>
            </p:nvPicPr>
            <p:blipFill>
              <a:blip r:embed="rId6"/>
              <a:stretch>
                <a:fillRect/>
              </a:stretch>
            </p:blipFill>
            <p:spPr>
              <a:xfrm>
                <a:off x="12026" y="5480"/>
                <a:ext cx="3751" cy="2581"/>
              </a:xfrm>
              <a:prstGeom prst="rect">
                <a:avLst/>
              </a:prstGeom>
            </p:spPr>
          </p:pic>
          <p:sp>
            <p:nvSpPr>
              <p:cNvPr id="11" name="文本框 10"/>
              <p:cNvSpPr txBox="1"/>
              <p:nvPr/>
            </p:nvSpPr>
            <p:spPr>
              <a:xfrm>
                <a:off x="11894" y="4304"/>
                <a:ext cx="7688" cy="1091"/>
              </a:xfrm>
              <a:prstGeom prst="rect">
                <a:avLst/>
              </a:prstGeom>
              <a:noFill/>
            </p:spPr>
            <p:txBody>
              <a:bodyPr wrap="square" rtlCol="0" anchor="t">
                <a:spAutoFit/>
              </a:bodyPr>
              <a:lstStyle/>
              <a:p>
                <a:pPr defTabSz="456743" hangingPunct="0"/>
                <a:r>
                  <a:rPr lang="zh-CN" altLang="en-US"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像素：</a:t>
                </a:r>
                <a:r>
                  <a:rPr lang="en-US" altLang="zh-CN"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1225.22</a:t>
                </a:r>
                <a:r>
                  <a:rPr lang="zh-CN" altLang="en-US"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（猪）；</a:t>
                </a:r>
                <a:r>
                  <a:rPr lang="en-US" altLang="zh-CN"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179.23</a:t>
                </a:r>
                <a:r>
                  <a:rPr lang="zh-CN" altLang="en-US"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（卡片）</a:t>
                </a:r>
                <a:endParaRPr lang="en-US" altLang="zh-CN"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endParaRPr>
              </a:p>
              <a:p>
                <a:pPr defTabSz="456743" hangingPunct="0"/>
                <a:r>
                  <a:rPr lang="zh-CN" altLang="en-US"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计算得猪实际长：</a:t>
                </a:r>
                <a:r>
                  <a:rPr lang="en-US" altLang="zh-CN"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68.4 cm</a:t>
                </a:r>
              </a:p>
            </p:txBody>
          </p:sp>
        </p:grpSp>
        <p:sp>
          <p:nvSpPr>
            <p:cNvPr id="26" name="圆角矩形 25"/>
            <p:cNvSpPr/>
            <p:nvPr/>
          </p:nvSpPr>
          <p:spPr>
            <a:xfrm>
              <a:off x="2507" y="4350"/>
              <a:ext cx="1431" cy="3821"/>
            </a:xfrm>
            <a:prstGeom prst="roundRect">
              <a:avLst>
                <a:gd name="adj" fmla="val 13067"/>
              </a:avLst>
            </a:prstGeom>
            <a:solidFill>
              <a:srgbClr val="C98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43" hangingPunct="0"/>
              <a:r>
                <a:rPr lang="zh-CN" altLang="en-US" sz="1598" b="1" kern="0" dirty="0">
                  <a:solidFill>
                    <a:schemeClr val="tx1"/>
                  </a:solidFill>
                  <a:latin typeface="微软雅黑" panose="020B0503020204020204" pitchFamily="34" charset="-122"/>
                  <a:ea typeface="微软雅黑" panose="020B0503020204020204" pitchFamily="34" charset="-122"/>
                  <a:sym typeface="Helvetica" panose="020B0604020202030204"/>
                </a:rPr>
                <a:t>卡片定长</a:t>
              </a:r>
            </a:p>
          </p:txBody>
        </p:sp>
        <p:grpSp>
          <p:nvGrpSpPr>
            <p:cNvPr id="6" name="组合 5"/>
            <p:cNvGrpSpPr/>
            <p:nvPr/>
          </p:nvGrpSpPr>
          <p:grpSpPr>
            <a:xfrm>
              <a:off x="1935" y="9438"/>
              <a:ext cx="24890" cy="4708"/>
              <a:chOff x="1935" y="9702"/>
              <a:chExt cx="24890" cy="4708"/>
            </a:xfrm>
          </p:grpSpPr>
          <p:sp>
            <p:nvSpPr>
              <p:cNvPr id="8" name="圆角矩形 7"/>
              <p:cNvSpPr/>
              <p:nvPr/>
            </p:nvSpPr>
            <p:spPr>
              <a:xfrm>
                <a:off x="21053" y="10380"/>
                <a:ext cx="5180" cy="3351"/>
              </a:xfrm>
              <a:prstGeom prst="roundRect">
                <a:avLst>
                  <a:gd name="adj" fmla="val 5730"/>
                </a:avLst>
              </a:prstGeom>
              <a:solidFill>
                <a:srgbClr val="C98D01"/>
              </a:solidFill>
              <a:ln>
                <a:noFill/>
              </a:ln>
            </p:spPr>
            <p:style>
              <a:lnRef idx="2">
                <a:schemeClr val="accent1">
                  <a:shade val="50000"/>
                </a:schemeClr>
              </a:lnRef>
              <a:fillRef idx="1">
                <a:schemeClr val="accent1"/>
              </a:fillRef>
              <a:effectRef idx="0">
                <a:schemeClr val="accent1"/>
              </a:effectRef>
              <a:fontRef idx="minor">
                <a:schemeClr val="lt1"/>
              </a:fontRef>
            </p:style>
            <p:txBody>
              <a:bodyPr lIns="143800" rtlCol="0" anchor="ctr"/>
              <a:lstStyle/>
              <a:p>
                <a:pPr defTabSz="456743" hangingPunct="0">
                  <a:lnSpc>
                    <a:spcPct val="130000"/>
                  </a:lnSpc>
                </a:pPr>
                <a:r>
                  <a:rPr lang="zh-CN" altLang="en-US" sz="1332" kern="0" dirty="0">
                    <a:solidFill>
                      <a:schemeClr val="tx1"/>
                    </a:solidFill>
                    <a:latin typeface="微软雅黑" panose="020B0503020204020204" pitchFamily="34" charset="-122"/>
                    <a:ea typeface="微软雅黑" panose="020B0503020204020204" pitchFamily="34" charset="-122"/>
                    <a:sym typeface="Helvetica" panose="020B0604020202030204"/>
                  </a:rPr>
                  <a:t>图像技术先进行硬币候选     框生成，再用神经网络对候选框进行判定，最后确定硬币所在位置。</a:t>
                </a:r>
                <a:endParaRPr lang="zh-CN" altLang="en-US" sz="1332" b="1" kern="0" dirty="0">
                  <a:solidFill>
                    <a:schemeClr val="tx1"/>
                  </a:solidFill>
                  <a:latin typeface="微软雅黑" panose="020B0503020204020204" pitchFamily="34" charset="-122"/>
                  <a:ea typeface="微软雅黑" panose="020B0503020204020204" pitchFamily="34" charset="-122"/>
                  <a:sym typeface="Helvetica" panose="020B0604020202030204"/>
                </a:endParaRPr>
              </a:p>
            </p:txBody>
          </p:sp>
          <p:sp>
            <p:nvSpPr>
              <p:cNvPr id="13" name="圆角矩形 12"/>
              <p:cNvSpPr/>
              <p:nvPr/>
            </p:nvSpPr>
            <p:spPr>
              <a:xfrm>
                <a:off x="1935" y="9702"/>
                <a:ext cx="24891" cy="4708"/>
              </a:xfrm>
              <a:prstGeom prst="roundRect">
                <a:avLst>
                  <a:gd name="adj" fmla="val 12361"/>
                </a:avLst>
              </a:prstGeom>
              <a:noFill/>
              <a:ln w="9525">
                <a:solidFill>
                  <a:srgbClr val="DDC8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32"/>
              </a:p>
            </p:txBody>
          </p:sp>
          <p:sp>
            <p:nvSpPr>
              <p:cNvPr id="15" name="圆角矩形 14"/>
              <p:cNvSpPr/>
              <p:nvPr/>
            </p:nvSpPr>
            <p:spPr>
              <a:xfrm>
                <a:off x="2507" y="10145"/>
                <a:ext cx="1431" cy="3821"/>
              </a:xfrm>
              <a:prstGeom prst="roundRect">
                <a:avLst>
                  <a:gd name="adj" fmla="val 12997"/>
                </a:avLst>
              </a:prstGeom>
              <a:solidFill>
                <a:srgbClr val="C98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43" hangingPunct="0"/>
                <a:r>
                  <a:rPr lang="zh-CN" altLang="en-US" sz="1598" b="1" kern="0" dirty="0">
                    <a:solidFill>
                      <a:schemeClr val="tx1"/>
                    </a:solidFill>
                    <a:latin typeface="微软雅黑" panose="020B0503020204020204" pitchFamily="34" charset="-122"/>
                    <a:ea typeface="微软雅黑" panose="020B0503020204020204" pitchFamily="34" charset="-122"/>
                    <a:sym typeface="Helvetica" panose="020B0604020202030204"/>
                  </a:rPr>
                  <a:t>硬币定长</a:t>
                </a:r>
              </a:p>
            </p:txBody>
          </p:sp>
          <p:pic>
            <p:nvPicPr>
              <p:cNvPr id="97" name="图片 96"/>
              <p:cNvPicPr>
                <a:picLocks noChangeAspect="1"/>
              </p:cNvPicPr>
              <p:nvPr/>
            </p:nvPicPr>
            <p:blipFill>
              <a:blip r:embed="rId7"/>
              <a:stretch>
                <a:fillRect/>
              </a:stretch>
            </p:blipFill>
            <p:spPr>
              <a:xfrm>
                <a:off x="4415" y="10419"/>
                <a:ext cx="6114" cy="3273"/>
              </a:xfrm>
              <a:prstGeom prst="rect">
                <a:avLst/>
              </a:prstGeom>
            </p:spPr>
          </p:pic>
          <p:pic>
            <p:nvPicPr>
              <p:cNvPr id="98" name="图片 97"/>
              <p:cNvPicPr>
                <a:picLocks noChangeAspect="1"/>
              </p:cNvPicPr>
              <p:nvPr/>
            </p:nvPicPr>
            <p:blipFill>
              <a:blip r:embed="rId8"/>
              <a:stretch>
                <a:fillRect/>
              </a:stretch>
            </p:blipFill>
            <p:spPr>
              <a:xfrm>
                <a:off x="11380" y="10381"/>
                <a:ext cx="7534" cy="3350"/>
              </a:xfrm>
              <a:prstGeom prst="rect">
                <a:avLst/>
              </a:prstGeom>
            </p:spPr>
          </p:pic>
          <p:sp>
            <p:nvSpPr>
              <p:cNvPr id="73" name="右箭头 72"/>
              <p:cNvSpPr/>
              <p:nvPr/>
            </p:nvSpPr>
            <p:spPr>
              <a:xfrm>
                <a:off x="19428" y="11758"/>
                <a:ext cx="1032" cy="596"/>
              </a:xfrm>
              <a:prstGeom prst="rightArrow">
                <a:avLst/>
              </a:prstGeom>
              <a:solidFill>
                <a:srgbClr val="C98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99"/>
              </a:p>
            </p:txBody>
          </p:sp>
        </p:grpSp>
      </p:grpSp>
    </p:spTree>
    <p:extLst>
      <p:ext uri="{BB962C8B-B14F-4D97-AF65-F5344CB8AC3E}">
        <p14:creationId xmlns:p14="http://schemas.microsoft.com/office/powerpoint/2010/main" val="123081232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descr="D:\项目\执行\t-腾讯\腾讯云\金融云\PPT\图片\细节.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338" r="50000" b="54081"/>
          <a:stretch>
            <a:fillRect/>
          </a:stretch>
        </p:blipFill>
        <p:spPr bwMode="auto">
          <a:xfrm flipH="1">
            <a:off x="6871064" y="3750375"/>
            <a:ext cx="5315297" cy="3060468"/>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descr="腾讯云Logo+slogan w-0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8182" y="524334"/>
            <a:ext cx="2332153" cy="207252"/>
          </a:xfrm>
          <a:prstGeom prst="rect">
            <a:avLst/>
          </a:prstGeom>
        </p:spPr>
      </p:pic>
      <p:cxnSp>
        <p:nvCxnSpPr>
          <p:cNvPr id="10" name="直接连接符 11"/>
          <p:cNvCxnSpPr/>
          <p:nvPr/>
        </p:nvCxnSpPr>
        <p:spPr>
          <a:xfrm>
            <a:off x="803255" y="529183"/>
            <a:ext cx="0" cy="336613"/>
          </a:xfrm>
          <a:prstGeom prst="line">
            <a:avLst/>
          </a:prstGeom>
          <a:ln>
            <a:solidFill>
              <a:srgbClr val="DDC84D"/>
            </a:solidFill>
          </a:ln>
        </p:spPr>
        <p:style>
          <a:lnRef idx="1">
            <a:schemeClr val="accent1"/>
          </a:lnRef>
          <a:fillRef idx="0">
            <a:schemeClr val="accent1"/>
          </a:fillRef>
          <a:effectRef idx="0">
            <a:schemeClr val="accent1"/>
          </a:effectRef>
          <a:fontRef idx="minor">
            <a:schemeClr val="tx1"/>
          </a:fontRef>
        </p:style>
      </p:cxnSp>
      <p:sp>
        <p:nvSpPr>
          <p:cNvPr id="14" name="文本框 6"/>
          <p:cNvSpPr txBox="1"/>
          <p:nvPr/>
        </p:nvSpPr>
        <p:spPr>
          <a:xfrm>
            <a:off x="913636" y="485099"/>
            <a:ext cx="2375971" cy="461345"/>
          </a:xfrm>
          <a:prstGeom prst="rect">
            <a:avLst/>
          </a:prstGeom>
          <a:noFill/>
        </p:spPr>
        <p:txBody>
          <a:bodyPr wrap="none" rtlCol="0">
            <a:spAutoFit/>
          </a:bodyPr>
          <a:lstStyle>
            <a:defPPr>
              <a:defRPr lang="zh-CN"/>
            </a:defPPr>
            <a:lvl1pPr algn="ctr">
              <a:defRPr sz="3555">
                <a:solidFill>
                  <a:srgbClr val="DDC84D"/>
                </a:solidFill>
                <a:latin typeface="微软雅黑" panose="020B0503020204020204" pitchFamily="34" charset="-122"/>
                <a:ea typeface="微软雅黑" panose="020B0503020204020204" pitchFamily="34" charset="-122"/>
              </a:defRPr>
            </a:lvl1pPr>
          </a:lstStyle>
          <a:p>
            <a:pPr algn="l"/>
            <a:r>
              <a:rPr lang="en-US" altLang="zh-CN" sz="2398" dirty="0">
                <a:solidFill>
                  <a:schemeClr val="tx1"/>
                </a:solidFill>
                <a:sym typeface="+mn-lt"/>
              </a:rPr>
              <a:t>4. </a:t>
            </a:r>
            <a:r>
              <a:rPr lang="zh-CN" altLang="en-US" sz="2398" dirty="0">
                <a:solidFill>
                  <a:schemeClr val="tx1"/>
                </a:solidFill>
                <a:sym typeface="+mn-lt"/>
              </a:rPr>
              <a:t>保险智</a:t>
            </a:r>
            <a:r>
              <a:rPr lang="zh-CN" altLang="en-US" sz="2398" dirty="0">
                <a:solidFill>
                  <a:schemeClr val="tx1"/>
                </a:solidFill>
                <a:sym typeface="+mn-lt"/>
              </a:rPr>
              <a:t>能质</a:t>
            </a:r>
            <a:r>
              <a:rPr lang="zh-CN" altLang="en-US" sz="2398" dirty="0">
                <a:solidFill>
                  <a:schemeClr val="tx1"/>
                </a:solidFill>
                <a:sym typeface="+mn-lt"/>
              </a:rPr>
              <a:t>检</a:t>
            </a:r>
            <a:endParaRPr lang="zh-CN" altLang="en-US" sz="2398" dirty="0">
              <a:solidFill>
                <a:schemeClr val="tx1"/>
              </a:solidFill>
              <a:sym typeface="+mn-lt"/>
            </a:endParaRPr>
          </a:p>
        </p:txBody>
      </p:sp>
      <p:grpSp>
        <p:nvGrpSpPr>
          <p:cNvPr id="8" name="组合 7"/>
          <p:cNvGrpSpPr/>
          <p:nvPr/>
        </p:nvGrpSpPr>
        <p:grpSpPr>
          <a:xfrm>
            <a:off x="678963" y="1568268"/>
            <a:ext cx="10834498" cy="4495870"/>
            <a:chOff x="2147" y="3708"/>
            <a:chExt cx="25617" cy="10630"/>
          </a:xfrm>
        </p:grpSpPr>
        <p:grpSp>
          <p:nvGrpSpPr>
            <p:cNvPr id="7" name="组合 6"/>
            <p:cNvGrpSpPr/>
            <p:nvPr/>
          </p:nvGrpSpPr>
          <p:grpSpPr>
            <a:xfrm>
              <a:off x="2147" y="6110"/>
              <a:ext cx="7714" cy="5902"/>
              <a:chOff x="2147" y="5853"/>
              <a:chExt cx="7714" cy="5902"/>
            </a:xfrm>
          </p:grpSpPr>
          <p:sp>
            <p:nvSpPr>
              <p:cNvPr id="12" name="文本框 11"/>
              <p:cNvSpPr txBox="1"/>
              <p:nvPr/>
            </p:nvSpPr>
            <p:spPr>
              <a:xfrm>
                <a:off x="2147" y="5853"/>
                <a:ext cx="6084" cy="1236"/>
              </a:xfrm>
              <a:prstGeom prst="rect">
                <a:avLst/>
              </a:prstGeom>
              <a:noFill/>
            </p:spPr>
            <p:txBody>
              <a:bodyPr wrap="none" rtlCol="0" anchor="t">
                <a:spAutoFit/>
              </a:bodyPr>
              <a:lstStyle/>
              <a:p>
                <a:pPr defTabSz="456743" hangingPunct="0">
                  <a:lnSpc>
                    <a:spcPct val="150000"/>
                  </a:lnSpc>
                </a:pPr>
                <a:r>
                  <a:rPr lang="zh-CN" altLang="en-US" sz="1865" b="1" kern="0" dirty="0">
                    <a:solidFill>
                      <a:srgbClr val="DDC84D"/>
                    </a:solidFill>
                    <a:latin typeface="微软雅黑" panose="020B0503020204020204" pitchFamily="34" charset="-122"/>
                    <a:ea typeface="微软雅黑" panose="020B0503020204020204" pitchFamily="34" charset="-122"/>
                    <a:sym typeface="Helvetica" panose="020B0604020202030204"/>
                  </a:rPr>
                  <a:t>提升双录视频质检效率</a:t>
                </a:r>
              </a:p>
            </p:txBody>
          </p:sp>
          <p:sp>
            <p:nvSpPr>
              <p:cNvPr id="13" name="文本框 12"/>
              <p:cNvSpPr txBox="1"/>
              <p:nvPr/>
            </p:nvSpPr>
            <p:spPr>
              <a:xfrm>
                <a:off x="2147" y="8159"/>
                <a:ext cx="6501" cy="1309"/>
              </a:xfrm>
              <a:prstGeom prst="rect">
                <a:avLst/>
              </a:prstGeom>
              <a:noFill/>
            </p:spPr>
            <p:txBody>
              <a:bodyPr wrap="none" rtlCol="0" anchor="t">
                <a:spAutoFit/>
              </a:bodyPr>
              <a:lstStyle/>
              <a:p>
                <a:pPr defTabSz="456743" hangingPunct="0">
                  <a:lnSpc>
                    <a:spcPct val="150000"/>
                  </a:lnSpc>
                </a:pPr>
                <a:r>
                  <a:rPr lang="zh-CN" altLang="en-US" sz="1998" b="1" kern="0" dirty="0">
                    <a:solidFill>
                      <a:srgbClr val="DDC84D"/>
                    </a:solidFill>
                    <a:latin typeface="微软雅黑" panose="020B0503020204020204" pitchFamily="34" charset="-122"/>
                    <a:ea typeface="微软雅黑" panose="020B0503020204020204" pitchFamily="34" charset="-122"/>
                    <a:sym typeface="Helvetica" panose="020B0604020202030204"/>
                  </a:rPr>
                  <a:t>统一双录视频质检标准</a:t>
                </a:r>
              </a:p>
            </p:txBody>
          </p:sp>
          <p:sp>
            <p:nvSpPr>
              <p:cNvPr id="15" name="文本框 14"/>
              <p:cNvSpPr txBox="1"/>
              <p:nvPr/>
            </p:nvSpPr>
            <p:spPr>
              <a:xfrm>
                <a:off x="2147" y="10446"/>
                <a:ext cx="7714" cy="1309"/>
              </a:xfrm>
              <a:prstGeom prst="rect">
                <a:avLst/>
              </a:prstGeom>
              <a:noFill/>
            </p:spPr>
            <p:txBody>
              <a:bodyPr wrap="none" rtlCol="0" anchor="t">
                <a:spAutoFit/>
              </a:bodyPr>
              <a:lstStyle/>
              <a:p>
                <a:pPr defTabSz="456743" hangingPunct="0">
                  <a:lnSpc>
                    <a:spcPct val="150000"/>
                  </a:lnSpc>
                </a:pPr>
                <a:r>
                  <a:rPr lang="zh-CN" altLang="en-US" sz="1998" b="1" kern="0" dirty="0">
                    <a:solidFill>
                      <a:srgbClr val="DDC84D"/>
                    </a:solidFill>
                    <a:latin typeface="微软雅黑" panose="020B0503020204020204" pitchFamily="34" charset="-122"/>
                    <a:ea typeface="微软雅黑" panose="020B0503020204020204" pitchFamily="34" charset="-122"/>
                    <a:sym typeface="Helvetica" panose="020B0604020202030204"/>
                  </a:rPr>
                  <a:t>降低金融机构视频质检成本</a:t>
                </a:r>
              </a:p>
            </p:txBody>
          </p:sp>
        </p:grpSp>
        <p:grpSp>
          <p:nvGrpSpPr>
            <p:cNvPr id="6" name="组合 5"/>
            <p:cNvGrpSpPr/>
            <p:nvPr/>
          </p:nvGrpSpPr>
          <p:grpSpPr>
            <a:xfrm>
              <a:off x="10213" y="3708"/>
              <a:ext cx="17551" cy="10630"/>
              <a:chOff x="9973" y="3492"/>
              <a:chExt cx="17551" cy="11591"/>
            </a:xfrm>
          </p:grpSpPr>
          <p:grpSp>
            <p:nvGrpSpPr>
              <p:cNvPr id="2" name="组合 1"/>
              <p:cNvGrpSpPr/>
              <p:nvPr/>
            </p:nvGrpSpPr>
            <p:grpSpPr>
              <a:xfrm>
                <a:off x="10079" y="3492"/>
                <a:ext cx="17445" cy="11591"/>
                <a:chOff x="10461" y="3279"/>
                <a:chExt cx="15625" cy="13239"/>
              </a:xfrm>
            </p:grpSpPr>
            <p:pic>
              <p:nvPicPr>
                <p:cNvPr id="11" name="图片 10" descr="视频(1)"/>
                <p:cNvPicPr>
                  <a:picLocks noChangeAspect="1"/>
                </p:cNvPicPr>
                <p:nvPr/>
              </p:nvPicPr>
              <p:blipFill>
                <a:blip r:embed="rId4"/>
                <a:stretch>
                  <a:fillRect/>
                </a:stretch>
              </p:blipFill>
              <p:spPr>
                <a:xfrm>
                  <a:off x="10461" y="8248"/>
                  <a:ext cx="1924" cy="2339"/>
                </a:xfrm>
                <a:prstGeom prst="rect">
                  <a:avLst/>
                </a:prstGeom>
              </p:spPr>
            </p:pic>
            <p:sp>
              <p:nvSpPr>
                <p:cNvPr id="16" name="文本框 15"/>
                <p:cNvSpPr txBox="1"/>
                <p:nvPr/>
              </p:nvSpPr>
              <p:spPr>
                <a:xfrm>
                  <a:off x="15456" y="3672"/>
                  <a:ext cx="5568" cy="1358"/>
                </a:xfrm>
                <a:prstGeom prst="rect">
                  <a:avLst/>
                </a:prstGeom>
                <a:noFill/>
              </p:spPr>
              <p:txBody>
                <a:bodyPr wrap="square" rtlCol="0" anchor="t">
                  <a:spAutoFit/>
                </a:bodyPr>
                <a:lstStyle/>
                <a:p>
                  <a:pPr algn="ctr" defTabSz="456743" hangingPunct="0">
                    <a:lnSpc>
                      <a:spcPct val="150000"/>
                    </a:lnSpc>
                  </a:pPr>
                  <a:r>
                    <a:rPr lang="zh-CN" altLang="en-US" sz="1598" b="1" kern="0" dirty="0">
                      <a:latin typeface="微软雅黑" panose="020B0503020204020204" pitchFamily="34" charset="-122"/>
                      <a:ea typeface="微软雅黑" panose="020B0503020204020204" pitchFamily="34" charset="-122"/>
                      <a:sym typeface="Helvetica" panose="020B0604020202030204"/>
                    </a:rPr>
                    <a:t>保险销售人员说了什么？</a:t>
                  </a:r>
                </a:p>
              </p:txBody>
            </p:sp>
            <p:sp>
              <p:nvSpPr>
                <p:cNvPr id="17" name="文本框 16"/>
                <p:cNvSpPr txBox="1"/>
                <p:nvPr/>
              </p:nvSpPr>
              <p:spPr>
                <a:xfrm>
                  <a:off x="16120" y="4622"/>
                  <a:ext cx="4240" cy="1720"/>
                </a:xfrm>
                <a:prstGeom prst="rect">
                  <a:avLst/>
                </a:prstGeom>
                <a:noFill/>
              </p:spPr>
              <p:txBody>
                <a:bodyPr wrap="square" rtlCol="0" anchor="t">
                  <a:spAutoFit/>
                </a:bodyPr>
                <a:lstStyle/>
                <a:p>
                  <a:pPr algn="ctr" defTabSz="456743" hangingPunct="0">
                    <a:lnSpc>
                      <a:spcPct val="120000"/>
                    </a:lnSpc>
                  </a:pPr>
                  <a:r>
                    <a:rPr lang="zh-CN" altLang="en-US" sz="1332"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内容是否有缺漏？</a:t>
                  </a:r>
                </a:p>
                <a:p>
                  <a:pPr algn="ctr" defTabSz="456743" hangingPunct="0">
                    <a:lnSpc>
                      <a:spcPct val="120000"/>
                    </a:lnSpc>
                  </a:pPr>
                  <a:r>
                    <a:rPr lang="zh-CN" altLang="en-US" sz="1332"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所说内容是否合规？</a:t>
                  </a:r>
                </a:p>
              </p:txBody>
            </p:sp>
            <p:sp>
              <p:nvSpPr>
                <p:cNvPr id="18" name="文本框 17"/>
                <p:cNvSpPr txBox="1"/>
                <p:nvPr/>
              </p:nvSpPr>
              <p:spPr>
                <a:xfrm>
                  <a:off x="15547" y="6647"/>
                  <a:ext cx="5568" cy="1358"/>
                </a:xfrm>
                <a:prstGeom prst="rect">
                  <a:avLst/>
                </a:prstGeom>
                <a:noFill/>
              </p:spPr>
              <p:txBody>
                <a:bodyPr wrap="square" rtlCol="0" anchor="t">
                  <a:spAutoFit/>
                </a:bodyPr>
                <a:lstStyle/>
                <a:p>
                  <a:pPr algn="ctr" defTabSz="456743" hangingPunct="0">
                    <a:lnSpc>
                      <a:spcPct val="150000"/>
                    </a:lnSpc>
                  </a:pPr>
                  <a:r>
                    <a:rPr lang="zh-CN" altLang="en-US" sz="1598" b="1" kern="0" dirty="0">
                      <a:latin typeface="微软雅黑" panose="020B0503020204020204" pitchFamily="34" charset="-122"/>
                      <a:ea typeface="微软雅黑" panose="020B0503020204020204" pitchFamily="34" charset="-122"/>
                      <a:sym typeface="Helvetica" panose="020B0604020202030204"/>
                    </a:rPr>
                    <a:t>保险销售人员做了什么？</a:t>
                  </a:r>
                </a:p>
              </p:txBody>
            </p:sp>
            <p:sp>
              <p:nvSpPr>
                <p:cNvPr id="19" name="文本框 18"/>
                <p:cNvSpPr txBox="1"/>
                <p:nvPr/>
              </p:nvSpPr>
              <p:spPr>
                <a:xfrm>
                  <a:off x="15258" y="7871"/>
                  <a:ext cx="6145" cy="1781"/>
                </a:xfrm>
                <a:prstGeom prst="rect">
                  <a:avLst/>
                </a:prstGeom>
                <a:noFill/>
              </p:spPr>
              <p:txBody>
                <a:bodyPr wrap="square" rtlCol="0" anchor="t">
                  <a:spAutoFit/>
                </a:bodyPr>
                <a:lstStyle/>
                <a:p>
                  <a:pPr algn="ctr" defTabSz="456743" hangingPunct="0">
                    <a:lnSpc>
                      <a:spcPct val="120000"/>
                    </a:lnSpc>
                  </a:pPr>
                  <a:r>
                    <a:rPr lang="zh-CN" altLang="en-US" sz="1332"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展示自己从业资格证件及身份证件？</a:t>
                  </a:r>
                </a:p>
                <a:p>
                  <a:pPr algn="ctr" defTabSz="456743" hangingPunct="0">
                    <a:lnSpc>
                      <a:spcPct val="130000"/>
                    </a:lnSpc>
                  </a:pPr>
                  <a:r>
                    <a:rPr lang="zh-CN" altLang="en-US" sz="1332"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展示了哪些协议文本？</a:t>
                  </a:r>
                </a:p>
              </p:txBody>
            </p:sp>
            <p:sp>
              <p:nvSpPr>
                <p:cNvPr id="20" name="文本框 19"/>
                <p:cNvSpPr txBox="1"/>
                <p:nvPr/>
              </p:nvSpPr>
              <p:spPr>
                <a:xfrm>
                  <a:off x="16375" y="10162"/>
                  <a:ext cx="3648" cy="1358"/>
                </a:xfrm>
                <a:prstGeom prst="rect">
                  <a:avLst/>
                </a:prstGeom>
                <a:noFill/>
              </p:spPr>
              <p:txBody>
                <a:bodyPr wrap="square" rtlCol="0" anchor="t">
                  <a:spAutoFit/>
                </a:bodyPr>
                <a:lstStyle/>
                <a:p>
                  <a:pPr algn="ctr" defTabSz="456743" hangingPunct="0">
                    <a:lnSpc>
                      <a:spcPct val="150000"/>
                    </a:lnSpc>
                  </a:pPr>
                  <a:r>
                    <a:rPr lang="zh-CN" altLang="en-US" sz="1598" b="1" kern="0" dirty="0">
                      <a:latin typeface="微软雅黑" panose="020B0503020204020204" pitchFamily="34" charset="-122"/>
                      <a:ea typeface="微软雅黑" panose="020B0503020204020204" pitchFamily="34" charset="-122"/>
                      <a:sym typeface="Helvetica" panose="020B0604020202030204"/>
                    </a:rPr>
                    <a:t>客户说了什么？</a:t>
                  </a:r>
                </a:p>
              </p:txBody>
            </p:sp>
            <p:sp>
              <p:nvSpPr>
                <p:cNvPr id="21" name="文本框 20"/>
                <p:cNvSpPr txBox="1"/>
                <p:nvPr/>
              </p:nvSpPr>
              <p:spPr>
                <a:xfrm>
                  <a:off x="16199" y="11129"/>
                  <a:ext cx="4000" cy="1720"/>
                </a:xfrm>
                <a:prstGeom prst="rect">
                  <a:avLst/>
                </a:prstGeom>
                <a:noFill/>
              </p:spPr>
              <p:txBody>
                <a:bodyPr wrap="square" rtlCol="0" anchor="t">
                  <a:spAutoFit/>
                </a:bodyPr>
                <a:lstStyle/>
                <a:p>
                  <a:pPr algn="ctr" defTabSz="456743" hangingPunct="0">
                    <a:lnSpc>
                      <a:spcPct val="120000"/>
                    </a:lnSpc>
                  </a:pPr>
                  <a:r>
                    <a:rPr lang="zh-CN" altLang="en-US" sz="1332"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是否同意？</a:t>
                  </a:r>
                  <a:endParaRPr lang="en-US" altLang="zh-CN" sz="1332"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endParaRPr>
                </a:p>
                <a:p>
                  <a:pPr algn="ctr" defTabSz="456743" hangingPunct="0">
                    <a:lnSpc>
                      <a:spcPct val="120000"/>
                    </a:lnSpc>
                  </a:pPr>
                  <a:r>
                    <a:rPr lang="zh-CN" altLang="en-US" sz="1332"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是否表示疑问？</a:t>
                  </a:r>
                </a:p>
              </p:txBody>
            </p:sp>
            <p:sp>
              <p:nvSpPr>
                <p:cNvPr id="22" name="文本框 21"/>
                <p:cNvSpPr txBox="1"/>
                <p:nvPr/>
              </p:nvSpPr>
              <p:spPr>
                <a:xfrm>
                  <a:off x="16375" y="13628"/>
                  <a:ext cx="3648" cy="1358"/>
                </a:xfrm>
                <a:prstGeom prst="rect">
                  <a:avLst/>
                </a:prstGeom>
                <a:noFill/>
              </p:spPr>
              <p:txBody>
                <a:bodyPr wrap="square" rtlCol="0" anchor="t">
                  <a:spAutoFit/>
                </a:bodyPr>
                <a:lstStyle/>
                <a:p>
                  <a:pPr algn="ctr" defTabSz="456743" hangingPunct="0">
                    <a:lnSpc>
                      <a:spcPct val="150000"/>
                    </a:lnSpc>
                  </a:pPr>
                  <a:r>
                    <a:rPr lang="zh-CN" altLang="en-US" sz="1598" b="1" kern="0" dirty="0">
                      <a:latin typeface="微软雅黑" panose="020B0503020204020204" pitchFamily="34" charset="-122"/>
                      <a:ea typeface="微软雅黑" panose="020B0503020204020204" pitchFamily="34" charset="-122"/>
                      <a:sym typeface="Helvetica" panose="020B0604020202030204"/>
                    </a:rPr>
                    <a:t>客户做了什么？</a:t>
                  </a:r>
                </a:p>
              </p:txBody>
            </p:sp>
            <p:sp>
              <p:nvSpPr>
                <p:cNvPr id="23" name="文本框 22"/>
                <p:cNvSpPr txBox="1"/>
                <p:nvPr/>
              </p:nvSpPr>
              <p:spPr>
                <a:xfrm>
                  <a:off x="16199" y="14708"/>
                  <a:ext cx="4000" cy="1720"/>
                </a:xfrm>
                <a:prstGeom prst="rect">
                  <a:avLst/>
                </a:prstGeom>
                <a:noFill/>
              </p:spPr>
              <p:txBody>
                <a:bodyPr wrap="square" rtlCol="0" anchor="t">
                  <a:spAutoFit/>
                </a:bodyPr>
                <a:lstStyle/>
                <a:p>
                  <a:pPr algn="ctr" defTabSz="456743" hangingPunct="0">
                    <a:lnSpc>
                      <a:spcPct val="120000"/>
                    </a:lnSpc>
                  </a:pPr>
                  <a:r>
                    <a:rPr lang="zh-CN" altLang="en-US" sz="1332"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是否展示身份证件？</a:t>
                  </a:r>
                </a:p>
                <a:p>
                  <a:pPr algn="ctr" defTabSz="456743" hangingPunct="0">
                    <a:lnSpc>
                      <a:spcPct val="120000"/>
                    </a:lnSpc>
                  </a:pPr>
                  <a:r>
                    <a:rPr lang="zh-CN" altLang="en-US" sz="1332"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是否阅读并签字？</a:t>
                  </a:r>
                </a:p>
              </p:txBody>
            </p:sp>
            <p:sp>
              <p:nvSpPr>
                <p:cNvPr id="72" name="圆角矩形 71"/>
                <p:cNvSpPr/>
                <p:nvPr/>
              </p:nvSpPr>
              <p:spPr>
                <a:xfrm>
                  <a:off x="14734" y="3279"/>
                  <a:ext cx="6930" cy="3108"/>
                </a:xfrm>
                <a:prstGeom prst="roundRect">
                  <a:avLst>
                    <a:gd name="adj" fmla="val 13012"/>
                  </a:avLst>
                </a:prstGeom>
                <a:noFill/>
                <a:ln w="9525">
                  <a:solidFill>
                    <a:srgbClr val="DDC8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96037" hangingPunct="0">
                    <a:lnSpc>
                      <a:spcPct val="90000"/>
                    </a:lnSpc>
                    <a:spcBef>
                      <a:spcPct val="0"/>
                    </a:spcBef>
                    <a:spcAft>
                      <a:spcPct val="35000"/>
                    </a:spcAft>
                    <a:defRPr/>
                  </a:pPr>
                  <a:endParaRPr lang="zh-CN" altLang="en-US" sz="1598" kern="0" dirty="0">
                    <a:solidFill>
                      <a:schemeClr val="bg1"/>
                    </a:solidFill>
                    <a:latin typeface="微软雅黑" panose="020B0503020204020204" pitchFamily="34" charset="-122"/>
                    <a:ea typeface="微软雅黑" panose="020B0503020204020204" pitchFamily="34" charset="-122"/>
                    <a:sym typeface="Helvetica" panose="020B0604020202030204"/>
                  </a:endParaRPr>
                </a:p>
              </p:txBody>
            </p:sp>
            <p:sp>
              <p:nvSpPr>
                <p:cNvPr id="25" name="圆角矩形 24"/>
                <p:cNvSpPr/>
                <p:nvPr/>
              </p:nvSpPr>
              <p:spPr>
                <a:xfrm>
                  <a:off x="14733" y="6646"/>
                  <a:ext cx="6930" cy="3108"/>
                </a:xfrm>
                <a:prstGeom prst="roundRect">
                  <a:avLst>
                    <a:gd name="adj" fmla="val 10624"/>
                  </a:avLst>
                </a:prstGeom>
                <a:noFill/>
                <a:ln w="9525">
                  <a:solidFill>
                    <a:srgbClr val="DDC8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96037" hangingPunct="0">
                    <a:lnSpc>
                      <a:spcPct val="90000"/>
                    </a:lnSpc>
                    <a:spcBef>
                      <a:spcPct val="0"/>
                    </a:spcBef>
                    <a:spcAft>
                      <a:spcPct val="35000"/>
                    </a:spcAft>
                    <a:defRPr/>
                  </a:pPr>
                  <a:endParaRPr lang="zh-CN" altLang="en-US" sz="1598" kern="0" dirty="0">
                    <a:solidFill>
                      <a:schemeClr val="bg1"/>
                    </a:solidFill>
                    <a:latin typeface="微软雅黑" panose="020B0503020204020204" pitchFamily="34" charset="-122"/>
                    <a:ea typeface="微软雅黑" panose="020B0503020204020204" pitchFamily="34" charset="-122"/>
                    <a:sym typeface="Helvetica" panose="020B0604020202030204"/>
                  </a:endParaRPr>
                </a:p>
              </p:txBody>
            </p:sp>
            <p:sp>
              <p:nvSpPr>
                <p:cNvPr id="26" name="圆角矩形 25"/>
                <p:cNvSpPr/>
                <p:nvPr/>
              </p:nvSpPr>
              <p:spPr>
                <a:xfrm>
                  <a:off x="14734" y="10020"/>
                  <a:ext cx="6930" cy="3108"/>
                </a:xfrm>
                <a:prstGeom prst="roundRect">
                  <a:avLst>
                    <a:gd name="adj" fmla="val 16217"/>
                  </a:avLst>
                </a:prstGeom>
                <a:noFill/>
                <a:ln w="9525">
                  <a:solidFill>
                    <a:srgbClr val="DDC8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96037" hangingPunct="0">
                    <a:lnSpc>
                      <a:spcPct val="90000"/>
                    </a:lnSpc>
                    <a:spcBef>
                      <a:spcPct val="0"/>
                    </a:spcBef>
                    <a:spcAft>
                      <a:spcPct val="35000"/>
                    </a:spcAft>
                    <a:defRPr/>
                  </a:pPr>
                  <a:endParaRPr lang="zh-CN" altLang="en-US" sz="1598" kern="0" dirty="0">
                    <a:solidFill>
                      <a:schemeClr val="bg1"/>
                    </a:solidFill>
                    <a:latin typeface="微软雅黑" panose="020B0503020204020204" pitchFamily="34" charset="-122"/>
                    <a:ea typeface="微软雅黑" panose="020B0503020204020204" pitchFamily="34" charset="-122"/>
                    <a:sym typeface="Helvetica" panose="020B0604020202030204"/>
                  </a:endParaRPr>
                </a:p>
              </p:txBody>
            </p:sp>
            <p:sp>
              <p:nvSpPr>
                <p:cNvPr id="27" name="圆角矩形 26"/>
                <p:cNvSpPr/>
                <p:nvPr/>
              </p:nvSpPr>
              <p:spPr>
                <a:xfrm>
                  <a:off x="14774" y="13410"/>
                  <a:ext cx="6930" cy="3108"/>
                </a:xfrm>
                <a:prstGeom prst="roundRect">
                  <a:avLst>
                    <a:gd name="adj" fmla="val 14477"/>
                  </a:avLst>
                </a:prstGeom>
                <a:noFill/>
                <a:ln w="9525">
                  <a:solidFill>
                    <a:srgbClr val="DDC8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96037" hangingPunct="0">
                    <a:lnSpc>
                      <a:spcPct val="90000"/>
                    </a:lnSpc>
                    <a:spcBef>
                      <a:spcPct val="0"/>
                    </a:spcBef>
                    <a:spcAft>
                      <a:spcPct val="35000"/>
                    </a:spcAft>
                    <a:defRPr/>
                  </a:pPr>
                  <a:endParaRPr lang="zh-CN" altLang="en-US" sz="1598" kern="0" dirty="0">
                    <a:solidFill>
                      <a:schemeClr val="bg1"/>
                    </a:solidFill>
                    <a:latin typeface="微软雅黑" panose="020B0503020204020204" pitchFamily="34" charset="-122"/>
                    <a:ea typeface="微软雅黑" panose="020B0503020204020204" pitchFamily="34" charset="-122"/>
                    <a:sym typeface="Helvetica" panose="020B0604020202030204"/>
                  </a:endParaRPr>
                </a:p>
              </p:txBody>
            </p:sp>
            <p:cxnSp>
              <p:nvCxnSpPr>
                <p:cNvPr id="28" name="直接连接符 27"/>
                <p:cNvCxnSpPr>
                  <a:stCxn id="11" idx="3"/>
                  <a:endCxn id="72" idx="1"/>
                </p:cNvCxnSpPr>
                <p:nvPr/>
              </p:nvCxnSpPr>
              <p:spPr>
                <a:xfrm flipV="1">
                  <a:off x="12385" y="4833"/>
                  <a:ext cx="2349" cy="4585"/>
                </a:xfrm>
                <a:prstGeom prst="line">
                  <a:avLst/>
                </a:prstGeom>
                <a:ln w="9525">
                  <a:solidFill>
                    <a:srgbClr val="DDC84D"/>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12385" y="8173"/>
                  <a:ext cx="2348" cy="1218"/>
                </a:xfrm>
                <a:prstGeom prst="line">
                  <a:avLst/>
                </a:prstGeom>
                <a:ln w="9525">
                  <a:solidFill>
                    <a:srgbClr val="DDC84D"/>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11" idx="3"/>
                  <a:endCxn id="26" idx="1"/>
                </p:cNvCxnSpPr>
                <p:nvPr/>
              </p:nvCxnSpPr>
              <p:spPr>
                <a:xfrm>
                  <a:off x="12385" y="9418"/>
                  <a:ext cx="2349" cy="2157"/>
                </a:xfrm>
                <a:prstGeom prst="line">
                  <a:avLst/>
                </a:prstGeom>
                <a:ln w="9525">
                  <a:solidFill>
                    <a:srgbClr val="DDC84D"/>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11" idx="3"/>
                  <a:endCxn id="27" idx="1"/>
                </p:cNvCxnSpPr>
                <p:nvPr/>
              </p:nvCxnSpPr>
              <p:spPr>
                <a:xfrm>
                  <a:off x="12385" y="9418"/>
                  <a:ext cx="2389" cy="5547"/>
                </a:xfrm>
                <a:prstGeom prst="line">
                  <a:avLst/>
                </a:prstGeom>
                <a:ln w="9525">
                  <a:solidFill>
                    <a:srgbClr val="DDC84D"/>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21664" y="4933"/>
                  <a:ext cx="2360" cy="4652"/>
                </a:xfrm>
                <a:prstGeom prst="line">
                  <a:avLst/>
                </a:prstGeom>
                <a:ln w="9525">
                  <a:solidFill>
                    <a:srgbClr val="DDC84D"/>
                  </a:solidFill>
                  <a:prstDash val="dash"/>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flipV="1">
                  <a:off x="21664" y="8173"/>
                  <a:ext cx="2360" cy="1366"/>
                </a:xfrm>
                <a:prstGeom prst="line">
                  <a:avLst/>
                </a:prstGeom>
                <a:ln w="9525">
                  <a:solidFill>
                    <a:srgbClr val="DDC84D"/>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21664" y="9615"/>
                  <a:ext cx="2349" cy="1960"/>
                </a:xfrm>
                <a:prstGeom prst="line">
                  <a:avLst/>
                </a:prstGeom>
                <a:ln w="9525">
                  <a:solidFill>
                    <a:srgbClr val="DDC84D"/>
                  </a:solidFill>
                  <a:prstDash val="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a:endCxn id="27" idx="3"/>
                </p:cNvCxnSpPr>
                <p:nvPr/>
              </p:nvCxnSpPr>
              <p:spPr>
                <a:xfrm flipH="1">
                  <a:off x="21703" y="9587"/>
                  <a:ext cx="2299" cy="5378"/>
                </a:xfrm>
                <a:prstGeom prst="line">
                  <a:avLst/>
                </a:prstGeom>
                <a:ln w="9525">
                  <a:solidFill>
                    <a:srgbClr val="DDC84D"/>
                  </a:solidFill>
                  <a:prstDash val="dash"/>
                </a:ln>
              </p:spPr>
              <p:style>
                <a:lnRef idx="1">
                  <a:schemeClr val="accent1"/>
                </a:lnRef>
                <a:fillRef idx="0">
                  <a:schemeClr val="accent1"/>
                </a:fillRef>
                <a:effectRef idx="0">
                  <a:schemeClr val="accent1"/>
                </a:effectRef>
                <a:fontRef idx="minor">
                  <a:schemeClr val="tx1"/>
                </a:fontRef>
              </p:style>
            </p:cxnSp>
            <p:pic>
              <p:nvPicPr>
                <p:cNvPr id="4" name="图片 3" descr="报告"/>
                <p:cNvPicPr>
                  <a:picLocks noChangeAspect="1"/>
                </p:cNvPicPr>
                <p:nvPr/>
              </p:nvPicPr>
              <p:blipFill>
                <a:blip r:embed="rId5"/>
                <a:stretch>
                  <a:fillRect/>
                </a:stretch>
              </p:blipFill>
              <p:spPr>
                <a:xfrm>
                  <a:off x="23655" y="7979"/>
                  <a:ext cx="2431" cy="2670"/>
                </a:xfrm>
                <a:prstGeom prst="rect">
                  <a:avLst/>
                </a:prstGeom>
              </p:spPr>
            </p:pic>
          </p:grpSp>
          <p:sp>
            <p:nvSpPr>
              <p:cNvPr id="3" name="文本框 2"/>
              <p:cNvSpPr txBox="1"/>
              <p:nvPr/>
            </p:nvSpPr>
            <p:spPr>
              <a:xfrm>
                <a:off x="9973" y="10127"/>
                <a:ext cx="2360" cy="767"/>
              </a:xfrm>
              <a:prstGeom prst="rect">
                <a:avLst/>
              </a:prstGeom>
              <a:noFill/>
            </p:spPr>
            <p:txBody>
              <a:bodyPr wrap="square" rtlCol="0" anchor="t">
                <a:spAutoFit/>
              </a:bodyPr>
              <a:lstStyle/>
              <a:p>
                <a:pPr algn="ctr" defTabSz="456743" hangingPunct="0"/>
                <a:r>
                  <a:rPr lang="zh-CN" altLang="en-US" sz="1332" b="1" kern="0" dirty="0">
                    <a:solidFill>
                      <a:srgbClr val="C98D01"/>
                    </a:solidFill>
                    <a:latin typeface="微软雅黑" panose="020B0503020204020204" pitchFamily="34" charset="-122"/>
                    <a:ea typeface="微软雅黑" panose="020B0503020204020204" pitchFamily="34" charset="-122"/>
                    <a:sym typeface="Helvetica" panose="020B0604020202030204"/>
                  </a:rPr>
                  <a:t>双录视频</a:t>
                </a:r>
                <a:r>
                  <a:rPr lang="zh-CN" altLang="en-US" sz="1332" b="1" kern="0" dirty="0">
                    <a:solidFill>
                      <a:prstClr val="white"/>
                    </a:solidFill>
                    <a:latin typeface="微软雅黑" panose="020B0503020204020204" pitchFamily="34" charset="-122"/>
                    <a:ea typeface="微软雅黑" panose="020B0503020204020204" pitchFamily="34" charset="-122"/>
                    <a:sym typeface="Helvetica" panose="020B0604020202030204"/>
                  </a:rPr>
                  <a:t> </a:t>
                </a:r>
                <a:endParaRPr lang="zh-CN" altLang="en-US" sz="1332" b="1"/>
              </a:p>
            </p:txBody>
          </p:sp>
          <p:sp>
            <p:nvSpPr>
              <p:cNvPr id="5" name="文本框 4"/>
              <p:cNvSpPr txBox="1"/>
              <p:nvPr/>
            </p:nvSpPr>
            <p:spPr>
              <a:xfrm>
                <a:off x="24818" y="10127"/>
                <a:ext cx="2698" cy="767"/>
              </a:xfrm>
              <a:prstGeom prst="rect">
                <a:avLst/>
              </a:prstGeom>
              <a:noFill/>
            </p:spPr>
            <p:txBody>
              <a:bodyPr wrap="square" rtlCol="0" anchor="t">
                <a:spAutoFit/>
              </a:bodyPr>
              <a:lstStyle/>
              <a:p>
                <a:pPr algn="ctr" defTabSz="456743" hangingPunct="0"/>
                <a:r>
                  <a:rPr lang="zh-CN" altLang="en-US" sz="1332" b="1" kern="0" dirty="0">
                    <a:solidFill>
                      <a:srgbClr val="C98D01"/>
                    </a:solidFill>
                    <a:latin typeface="微软雅黑" panose="020B0503020204020204" pitchFamily="34" charset="-122"/>
                    <a:ea typeface="微软雅黑" panose="020B0503020204020204" pitchFamily="34" charset="-122"/>
                    <a:sym typeface="Helvetica" panose="020B0604020202030204"/>
                  </a:rPr>
                  <a:t>质检报告</a:t>
                </a:r>
              </a:p>
            </p:txBody>
          </p:sp>
        </p:grpSp>
      </p:grpSp>
    </p:spTree>
    <p:extLst>
      <p:ext uri="{BB962C8B-B14F-4D97-AF65-F5344CB8AC3E}">
        <p14:creationId xmlns:p14="http://schemas.microsoft.com/office/powerpoint/2010/main" val="19390150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a:t>
            </a:r>
            <a:endParaRPr lang="zh-CN" altLang="en-US" dirty="0"/>
          </a:p>
        </p:txBody>
      </p:sp>
      <p:sp>
        <p:nvSpPr>
          <p:cNvPr id="3" name="内容占位符 2"/>
          <p:cNvSpPr>
            <a:spLocks noGrp="1"/>
          </p:cNvSpPr>
          <p:nvPr>
            <p:ph idx="1"/>
          </p:nvPr>
        </p:nvSpPr>
        <p:spPr/>
        <p:txBody>
          <a:bodyPr/>
          <a:lstStyle/>
          <a:p>
            <a:r>
              <a:rPr lang="zh-CN" altLang="en-US" dirty="0"/>
              <a:t>信息与数据既有联系，又有区别。数据是</a:t>
            </a:r>
            <a:r>
              <a:rPr lang="zh-CN" altLang="en-US" dirty="0">
                <a:hlinkClick r:id="rId2"/>
              </a:rPr>
              <a:t>信息</a:t>
            </a:r>
            <a:r>
              <a:rPr lang="zh-CN" altLang="en-US" dirty="0"/>
              <a:t>的表现形式和载体，可以是符号、文字、数字、语音、图像、视频等。而信息是数据的内涵，信息是加载于数据之上，对数据作具有含义的解释。数据和信息是不可分离的，信息依赖数据来表达，数据则生动具体表达出信息。数据是符号，是物理性的，信息是对数据进行加工处理之后所得到的并对决策产生影响的数据，是逻辑性和观念性的；数据是信息的表现心事，信息是数据有意义的表示。数据是信息的表达、载体，信息是数据的内涵，是形与质的关系。数据本身没有意义，数据只有对实体行为产生影响时才成为信息。</a:t>
            </a:r>
          </a:p>
        </p:txBody>
      </p:sp>
    </p:spTree>
    <p:extLst>
      <p:ext uri="{BB962C8B-B14F-4D97-AF65-F5344CB8AC3E}">
        <p14:creationId xmlns:p14="http://schemas.microsoft.com/office/powerpoint/2010/main" val="24398487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2" descr="D:\项目\执行\t-腾讯\腾讯云\金融云\PPT\图片\细节.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338" r="50000" b="54081"/>
          <a:stretch>
            <a:fillRect/>
          </a:stretch>
        </p:blipFill>
        <p:spPr bwMode="auto">
          <a:xfrm flipH="1">
            <a:off x="6871064" y="3797744"/>
            <a:ext cx="5315297" cy="3060468"/>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descr="腾讯云Logo+slogan w-0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8182" y="524334"/>
            <a:ext cx="2332153" cy="207252"/>
          </a:xfrm>
          <a:prstGeom prst="rect">
            <a:avLst/>
          </a:prstGeom>
        </p:spPr>
      </p:pic>
      <p:cxnSp>
        <p:nvCxnSpPr>
          <p:cNvPr id="10" name="直接连接符 11"/>
          <p:cNvCxnSpPr/>
          <p:nvPr/>
        </p:nvCxnSpPr>
        <p:spPr>
          <a:xfrm>
            <a:off x="803255" y="529183"/>
            <a:ext cx="0" cy="336613"/>
          </a:xfrm>
          <a:prstGeom prst="line">
            <a:avLst/>
          </a:prstGeom>
          <a:ln>
            <a:solidFill>
              <a:srgbClr val="DDC84D"/>
            </a:solidFill>
          </a:ln>
        </p:spPr>
        <p:style>
          <a:lnRef idx="1">
            <a:schemeClr val="accent1"/>
          </a:lnRef>
          <a:fillRef idx="0">
            <a:schemeClr val="accent1"/>
          </a:fillRef>
          <a:effectRef idx="0">
            <a:schemeClr val="accent1"/>
          </a:effectRef>
          <a:fontRef idx="minor">
            <a:schemeClr val="tx1"/>
          </a:fontRef>
        </p:style>
      </p:cxnSp>
      <p:sp>
        <p:nvSpPr>
          <p:cNvPr id="14" name="文本框 6"/>
          <p:cNvSpPr txBox="1"/>
          <p:nvPr/>
        </p:nvSpPr>
        <p:spPr>
          <a:xfrm>
            <a:off x="913636" y="485099"/>
            <a:ext cx="2375971" cy="461345"/>
          </a:xfrm>
          <a:prstGeom prst="rect">
            <a:avLst/>
          </a:prstGeom>
          <a:noFill/>
        </p:spPr>
        <p:txBody>
          <a:bodyPr wrap="none" rtlCol="0">
            <a:spAutoFit/>
          </a:bodyPr>
          <a:lstStyle>
            <a:defPPr>
              <a:defRPr lang="zh-CN"/>
            </a:defPPr>
            <a:lvl1pPr algn="ctr">
              <a:defRPr sz="3555">
                <a:solidFill>
                  <a:srgbClr val="DDC84D"/>
                </a:solidFill>
                <a:latin typeface="微软雅黑" panose="020B0503020204020204" pitchFamily="34" charset="-122"/>
                <a:ea typeface="微软雅黑" panose="020B0503020204020204" pitchFamily="34" charset="-122"/>
              </a:defRPr>
            </a:lvl1pPr>
          </a:lstStyle>
          <a:p>
            <a:pPr algn="l"/>
            <a:r>
              <a:rPr lang="en-US" altLang="zh-CN" sz="2398" dirty="0">
                <a:solidFill>
                  <a:schemeClr val="tx1"/>
                </a:solidFill>
                <a:sym typeface="+mn-lt"/>
              </a:rPr>
              <a:t>4. </a:t>
            </a:r>
            <a:r>
              <a:rPr lang="zh-CN" altLang="en-US" sz="2398" dirty="0">
                <a:solidFill>
                  <a:schemeClr val="tx1"/>
                </a:solidFill>
                <a:sym typeface="+mn-lt"/>
              </a:rPr>
              <a:t>保险智</a:t>
            </a:r>
            <a:r>
              <a:rPr lang="zh-CN" altLang="en-US" sz="2398" dirty="0">
                <a:solidFill>
                  <a:schemeClr val="tx1"/>
                </a:solidFill>
                <a:sym typeface="+mn-lt"/>
              </a:rPr>
              <a:t>能质</a:t>
            </a:r>
            <a:r>
              <a:rPr lang="zh-CN" altLang="en-US" sz="2398" dirty="0">
                <a:solidFill>
                  <a:schemeClr val="tx1"/>
                </a:solidFill>
                <a:sym typeface="+mn-lt"/>
              </a:rPr>
              <a:t>检</a:t>
            </a:r>
            <a:endParaRPr lang="zh-CN" altLang="en-US" sz="2398" dirty="0">
              <a:solidFill>
                <a:schemeClr val="tx1"/>
              </a:solidFill>
              <a:sym typeface="+mn-lt"/>
            </a:endParaRPr>
          </a:p>
        </p:txBody>
      </p:sp>
      <p:grpSp>
        <p:nvGrpSpPr>
          <p:cNvPr id="6" name="组合 5"/>
          <p:cNvGrpSpPr/>
          <p:nvPr/>
        </p:nvGrpSpPr>
        <p:grpSpPr>
          <a:xfrm>
            <a:off x="1349748" y="1536970"/>
            <a:ext cx="8913497" cy="4720030"/>
            <a:chOff x="2509" y="3589"/>
            <a:chExt cx="21075" cy="11160"/>
          </a:xfrm>
        </p:grpSpPr>
        <p:sp>
          <p:nvSpPr>
            <p:cNvPr id="4" name="文本框 3"/>
            <p:cNvSpPr txBox="1"/>
            <p:nvPr/>
          </p:nvSpPr>
          <p:spPr>
            <a:xfrm>
              <a:off x="11001" y="3589"/>
              <a:ext cx="5894" cy="945"/>
            </a:xfrm>
            <a:prstGeom prst="rect">
              <a:avLst/>
            </a:prstGeom>
            <a:noFill/>
          </p:spPr>
          <p:txBody>
            <a:bodyPr wrap="none" rtlCol="0" anchor="t">
              <a:spAutoFit/>
            </a:bodyPr>
            <a:lstStyle/>
            <a:p>
              <a:pPr defTabSz="608990" hangingPunct="0">
                <a:defRPr/>
              </a:pPr>
              <a:r>
                <a:rPr kumimoji="1" lang="zh-CN" altLang="en-US" sz="1998" b="1" kern="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智能质检的需求背景</a:t>
              </a:r>
            </a:p>
          </p:txBody>
        </p:sp>
        <p:grpSp>
          <p:nvGrpSpPr>
            <p:cNvPr id="5" name="组合 4"/>
            <p:cNvGrpSpPr/>
            <p:nvPr/>
          </p:nvGrpSpPr>
          <p:grpSpPr>
            <a:xfrm>
              <a:off x="2509" y="4984"/>
              <a:ext cx="21075" cy="9765"/>
              <a:chOff x="2509" y="4984"/>
              <a:chExt cx="21075" cy="9765"/>
            </a:xfrm>
          </p:grpSpPr>
          <p:sp>
            <p:nvSpPr>
              <p:cNvPr id="8" name="文本框 7"/>
              <p:cNvSpPr txBox="1"/>
              <p:nvPr/>
            </p:nvSpPr>
            <p:spPr>
              <a:xfrm>
                <a:off x="2509" y="6158"/>
                <a:ext cx="9908" cy="7195"/>
              </a:xfrm>
              <a:prstGeom prst="rect">
                <a:avLst/>
              </a:prstGeom>
              <a:noFill/>
            </p:spPr>
            <p:txBody>
              <a:bodyPr wrap="square" rtlCol="0" anchor="t">
                <a:spAutoFit/>
              </a:bodyPr>
              <a:lstStyle/>
              <a:p>
                <a:pPr algn="r" defTabSz="456743" hangingPunct="0">
                  <a:lnSpc>
                    <a:spcPct val="240000"/>
                  </a:lnSpc>
                </a:pPr>
                <a:r>
                  <a:rPr lang="zh-CN" altLang="en-US" sz="1598" b="1" kern="0" dirty="0">
                    <a:solidFill>
                      <a:srgbClr val="FFFFFF"/>
                    </a:solidFill>
                    <a:latin typeface="微软雅黑" panose="020B0503020204020204" pitchFamily="34" charset="-122"/>
                    <a:ea typeface="微软雅黑" panose="020B0503020204020204" pitchFamily="34" charset="-122"/>
                    <a:sym typeface="Helvetica" panose="020B0604020202030204"/>
                  </a:rPr>
                  <a:t>人工质检</a:t>
                </a:r>
                <a:endParaRPr lang="en-US" altLang="zh-CN" sz="1598" b="1" kern="0" dirty="0">
                  <a:solidFill>
                    <a:srgbClr val="FFFFFF"/>
                  </a:solidFill>
                  <a:latin typeface="微软雅黑" panose="020B0503020204020204" pitchFamily="34" charset="-122"/>
                  <a:ea typeface="微软雅黑" panose="020B0503020204020204" pitchFamily="34" charset="-122"/>
                  <a:sym typeface="Helvetica" panose="020B0604020202030204"/>
                </a:endParaRPr>
              </a:p>
              <a:p>
                <a:pPr algn="r" defTabSz="456743" hangingPunct="0">
                  <a:lnSpc>
                    <a:spcPct val="240000"/>
                  </a:lnSpc>
                </a:pPr>
                <a:r>
                  <a:rPr lang="zh-CN" altLang="en-US" sz="1598" kern="0" dirty="0">
                    <a:solidFill>
                      <a:srgbClr val="FFFFFF"/>
                    </a:solidFill>
                    <a:latin typeface="微软雅黑" panose="020B0503020204020204" pitchFamily="34" charset="-122"/>
                    <a:ea typeface="微软雅黑" panose="020B0503020204020204" pitchFamily="34" charset="-122"/>
                    <a:sym typeface="Helvetica" panose="020B0604020202030204"/>
                  </a:rPr>
                  <a:t>视频量太大，只能做</a:t>
                </a:r>
                <a:r>
                  <a:rPr lang="zh-CN" altLang="en-US" sz="1598" b="1" kern="0" dirty="0">
                    <a:solidFill>
                      <a:srgbClr val="FFFFFF"/>
                    </a:solidFill>
                    <a:latin typeface="微软雅黑" panose="020B0503020204020204" pitchFamily="34" charset="-122"/>
                    <a:ea typeface="微软雅黑" panose="020B0503020204020204" pitchFamily="34" charset="-122"/>
                    <a:sym typeface="Helvetica" panose="020B0604020202030204"/>
                  </a:rPr>
                  <a:t>抽检</a:t>
                </a:r>
                <a:endParaRPr lang="en-US" altLang="zh-CN" sz="1598" b="1" kern="0" dirty="0">
                  <a:solidFill>
                    <a:srgbClr val="FFFFFF"/>
                  </a:solidFill>
                  <a:latin typeface="微软雅黑" panose="020B0503020204020204" pitchFamily="34" charset="-122"/>
                  <a:ea typeface="微软雅黑" panose="020B0503020204020204" pitchFamily="34" charset="-122"/>
                  <a:sym typeface="Helvetica" panose="020B0604020202030204"/>
                </a:endParaRPr>
              </a:p>
              <a:p>
                <a:pPr algn="r" defTabSz="456743" hangingPunct="0">
                  <a:lnSpc>
                    <a:spcPct val="240000"/>
                  </a:lnSpc>
                </a:pPr>
                <a:r>
                  <a:rPr lang="zh-CN" altLang="en-US" sz="1598" b="1" kern="0" dirty="0">
                    <a:solidFill>
                      <a:srgbClr val="C98D01"/>
                    </a:solidFill>
                    <a:latin typeface="微软雅黑" panose="020B0503020204020204" pitchFamily="34" charset="-122"/>
                    <a:ea typeface="微软雅黑" panose="020B0503020204020204" pitchFamily="34" charset="-122"/>
                    <a:sym typeface="Helvetica" panose="020B0604020202030204"/>
                  </a:rPr>
                  <a:t>（人工成本：</a:t>
                </a:r>
                <a:r>
                  <a:rPr lang="en-US" altLang="zh-CN" sz="1598" b="1" kern="0" dirty="0">
                    <a:solidFill>
                      <a:srgbClr val="C98D01"/>
                    </a:solidFill>
                    <a:latin typeface="微软雅黑" panose="020B0503020204020204" pitchFamily="34" charset="-122"/>
                    <a:ea typeface="微软雅黑" panose="020B0503020204020204" pitchFamily="34" charset="-122"/>
                    <a:sym typeface="Helvetica" panose="020B0604020202030204"/>
                  </a:rPr>
                  <a:t>20</a:t>
                </a:r>
                <a:r>
                  <a:rPr lang="zh-CN" altLang="en-US" sz="1598" b="1" kern="0" dirty="0">
                    <a:solidFill>
                      <a:srgbClr val="C98D01"/>
                    </a:solidFill>
                    <a:latin typeface="微软雅黑" panose="020B0503020204020204" pitchFamily="34" charset="-122"/>
                    <a:ea typeface="微软雅黑" panose="020B0503020204020204" pitchFamily="34" charset="-122"/>
                    <a:sym typeface="Helvetica" panose="020B0604020202030204"/>
                  </a:rPr>
                  <a:t>审核员，</a:t>
                </a:r>
                <a:r>
                  <a:rPr lang="en-US" altLang="zh-CN" sz="1598" b="1" kern="0" dirty="0">
                    <a:solidFill>
                      <a:srgbClr val="C98D01"/>
                    </a:solidFill>
                    <a:latin typeface="微软雅黑" panose="020B0503020204020204" pitchFamily="34" charset="-122"/>
                    <a:ea typeface="微软雅黑" panose="020B0503020204020204" pitchFamily="34" charset="-122"/>
                    <a:sym typeface="Helvetica" panose="020B0604020202030204"/>
                  </a:rPr>
                  <a:t>30</a:t>
                </a:r>
                <a:r>
                  <a:rPr lang="zh-CN" altLang="en-US" sz="1598" b="1" kern="0" dirty="0">
                    <a:solidFill>
                      <a:srgbClr val="C98D01"/>
                    </a:solidFill>
                    <a:latin typeface="微软雅黑" panose="020B0503020204020204" pitchFamily="34" charset="-122"/>
                    <a:ea typeface="微软雅黑" panose="020B0503020204020204" pitchFamily="34" charset="-122"/>
                    <a:sym typeface="Helvetica" panose="020B0604020202030204"/>
                  </a:rPr>
                  <a:t>个</a:t>
                </a:r>
                <a:r>
                  <a:rPr lang="en-US" altLang="zh-CN" sz="1598" b="1" kern="0" dirty="0">
                    <a:solidFill>
                      <a:srgbClr val="C98D01"/>
                    </a:solidFill>
                    <a:latin typeface="微软雅黑" panose="020B0503020204020204" pitchFamily="34" charset="-122"/>
                    <a:ea typeface="微软雅黑" panose="020B0503020204020204" pitchFamily="34" charset="-122"/>
                    <a:sym typeface="Helvetica" panose="020B0604020202030204"/>
                  </a:rPr>
                  <a:t>/</a:t>
                </a:r>
                <a:r>
                  <a:rPr lang="zh-CN" altLang="en-US" sz="1598" b="1" kern="0" dirty="0">
                    <a:solidFill>
                      <a:srgbClr val="C98D01"/>
                    </a:solidFill>
                    <a:latin typeface="微软雅黑" panose="020B0503020204020204" pitchFamily="34" charset="-122"/>
                    <a:ea typeface="微软雅黑" panose="020B0503020204020204" pitchFamily="34" charset="-122"/>
                    <a:sym typeface="Helvetica" panose="020B0604020202030204"/>
                  </a:rPr>
                  <a:t>天）</a:t>
                </a:r>
                <a:endParaRPr lang="zh-CN" altLang="en-US" sz="1598" kern="0" dirty="0">
                  <a:solidFill>
                    <a:srgbClr val="C98D01"/>
                  </a:solidFill>
                  <a:latin typeface="微软雅黑" panose="020B0503020204020204" pitchFamily="34" charset="-122"/>
                  <a:ea typeface="微软雅黑" panose="020B0503020204020204" pitchFamily="34" charset="-122"/>
                  <a:sym typeface="Helvetica" panose="020B0604020202030204"/>
                </a:endParaRPr>
              </a:p>
              <a:p>
                <a:pPr algn="r" defTabSz="456743" hangingPunct="0">
                  <a:lnSpc>
                    <a:spcPct val="240000"/>
                  </a:lnSpc>
                </a:pPr>
                <a:r>
                  <a:rPr lang="zh-CN" altLang="en-US" sz="1598" kern="0" dirty="0">
                    <a:solidFill>
                      <a:srgbClr val="FFFFFF"/>
                    </a:solidFill>
                    <a:latin typeface="微软雅黑" panose="020B0503020204020204" pitchFamily="34" charset="-122"/>
                    <a:ea typeface="微软雅黑" panose="020B0503020204020204" pitchFamily="34" charset="-122"/>
                    <a:sym typeface="Helvetica" panose="020B0604020202030204"/>
                  </a:rPr>
                  <a:t>抽检不到的文件</a:t>
                </a:r>
                <a:r>
                  <a:rPr lang="zh-CN" altLang="en-US" sz="1598" b="1" kern="0" dirty="0">
                    <a:solidFill>
                      <a:srgbClr val="FFFFFF"/>
                    </a:solidFill>
                    <a:latin typeface="微软雅黑" panose="020B0503020204020204" pitchFamily="34" charset="-122"/>
                    <a:ea typeface="微软雅黑" panose="020B0503020204020204" pitchFamily="34" charset="-122"/>
                    <a:sym typeface="Helvetica" panose="020B0604020202030204"/>
                  </a:rPr>
                  <a:t>可能</a:t>
                </a:r>
                <a:r>
                  <a:rPr lang="zh-CN" altLang="en-US" sz="1598" kern="0" dirty="0">
                    <a:solidFill>
                      <a:srgbClr val="FFFFFF"/>
                    </a:solidFill>
                    <a:latin typeface="微软雅黑" panose="020B0503020204020204" pitchFamily="34" charset="-122"/>
                    <a:ea typeface="微软雅黑" panose="020B0503020204020204" pitchFamily="34" charset="-122"/>
                    <a:sym typeface="Helvetica" panose="020B0604020202030204"/>
                  </a:rPr>
                  <a:t>存在合规或业务风险</a:t>
                </a:r>
                <a:endParaRPr lang="en-US" altLang="zh-CN" sz="1598" kern="0" dirty="0">
                  <a:solidFill>
                    <a:srgbClr val="FFFFFF"/>
                  </a:solidFill>
                  <a:latin typeface="微软雅黑" panose="020B0503020204020204" pitchFamily="34" charset="-122"/>
                  <a:ea typeface="微软雅黑" panose="020B0503020204020204" pitchFamily="34" charset="-122"/>
                  <a:sym typeface="Helvetica" panose="020B0604020202030204"/>
                </a:endParaRPr>
              </a:p>
              <a:p>
                <a:pPr algn="r" defTabSz="456743" hangingPunct="0">
                  <a:lnSpc>
                    <a:spcPct val="240000"/>
                  </a:lnSpc>
                </a:pPr>
                <a:r>
                  <a:rPr lang="zh-CN" altLang="en-US" sz="1598" kern="0" dirty="0">
                    <a:solidFill>
                      <a:srgbClr val="FFFFFF"/>
                    </a:solidFill>
                    <a:latin typeface="微软雅黑" panose="020B0503020204020204" pitchFamily="34" charset="-122"/>
                    <a:ea typeface="微软雅黑" panose="020B0503020204020204" pitchFamily="34" charset="-122"/>
                    <a:sym typeface="Helvetica" panose="020B0604020202030204"/>
                  </a:rPr>
                  <a:t>质检标准因人而异</a:t>
                </a:r>
                <a:endParaRPr lang="zh-CN" altLang="en-US" sz="1598"/>
              </a:p>
            </p:txBody>
          </p:sp>
          <p:sp>
            <p:nvSpPr>
              <p:cNvPr id="11" name="文本框 10"/>
              <p:cNvSpPr txBox="1"/>
              <p:nvPr/>
            </p:nvSpPr>
            <p:spPr>
              <a:xfrm>
                <a:off x="15235" y="6158"/>
                <a:ext cx="8349" cy="8591"/>
              </a:xfrm>
              <a:prstGeom prst="rect">
                <a:avLst/>
              </a:prstGeom>
              <a:noFill/>
            </p:spPr>
            <p:txBody>
              <a:bodyPr wrap="square" rtlCol="0" anchor="t">
                <a:spAutoFit/>
              </a:bodyPr>
              <a:lstStyle/>
              <a:p>
                <a:pPr defTabSz="456743" hangingPunct="0">
                  <a:lnSpc>
                    <a:spcPct val="240000"/>
                  </a:lnSpc>
                </a:pPr>
                <a:r>
                  <a:rPr lang="zh-CN" altLang="en-US" sz="1598" b="1" kern="0" dirty="0">
                    <a:solidFill>
                      <a:srgbClr val="FFFFFF"/>
                    </a:solidFill>
                    <a:latin typeface="微软雅黑" panose="020B0503020204020204" pitchFamily="34" charset="-122"/>
                    <a:ea typeface="微软雅黑" panose="020B0503020204020204" pitchFamily="34" charset="-122"/>
                    <a:sym typeface="Helvetica" panose="020B0604020202030204"/>
                  </a:rPr>
                  <a:t>智能质检</a:t>
                </a:r>
                <a:endParaRPr lang="en-US" altLang="zh-CN" sz="1598" b="1" kern="0" dirty="0">
                  <a:solidFill>
                    <a:srgbClr val="FFFFFF"/>
                  </a:solidFill>
                  <a:latin typeface="微软雅黑" panose="020B0503020204020204" pitchFamily="34" charset="-122"/>
                  <a:ea typeface="微软雅黑" panose="020B0503020204020204" pitchFamily="34" charset="-122"/>
                  <a:sym typeface="Helvetica" panose="020B0604020202030204"/>
                </a:endParaRPr>
              </a:p>
              <a:p>
                <a:pPr defTabSz="456743" hangingPunct="0">
                  <a:lnSpc>
                    <a:spcPct val="240000"/>
                  </a:lnSpc>
                </a:pPr>
                <a:r>
                  <a:rPr lang="zh-CN" altLang="en-US" sz="1598" kern="0" dirty="0">
                    <a:solidFill>
                      <a:srgbClr val="FFFFFF"/>
                    </a:solidFill>
                    <a:latin typeface="微软雅黑" panose="020B0503020204020204" pitchFamily="34" charset="-122"/>
                    <a:ea typeface="微软雅黑" panose="020B0503020204020204" pitchFamily="34" charset="-122"/>
                    <a:sym typeface="Helvetica" panose="020B0604020202030204"/>
                  </a:rPr>
                  <a:t>双录文件全</a:t>
                </a:r>
                <a:r>
                  <a:rPr lang="zh-CN" altLang="en-US" sz="1598" b="1" kern="0" dirty="0">
                    <a:solidFill>
                      <a:srgbClr val="FFFFFF"/>
                    </a:solidFill>
                    <a:latin typeface="微软雅黑" panose="020B0503020204020204" pitchFamily="34" charset="-122"/>
                    <a:ea typeface="微软雅黑" panose="020B0503020204020204" pitchFamily="34" charset="-122"/>
                    <a:sym typeface="Helvetica" panose="020B0604020202030204"/>
                  </a:rPr>
                  <a:t>质检</a:t>
                </a:r>
                <a:endParaRPr lang="en-US" altLang="zh-CN" sz="1598" b="1" kern="0" dirty="0">
                  <a:solidFill>
                    <a:srgbClr val="FFFFFF"/>
                  </a:solidFill>
                  <a:latin typeface="微软雅黑" panose="020B0503020204020204" pitchFamily="34" charset="-122"/>
                  <a:ea typeface="微软雅黑" panose="020B0503020204020204" pitchFamily="34" charset="-122"/>
                  <a:sym typeface="Helvetica" panose="020B0604020202030204"/>
                </a:endParaRPr>
              </a:p>
              <a:p>
                <a:pPr defTabSz="456743" hangingPunct="0">
                  <a:lnSpc>
                    <a:spcPct val="240000"/>
                  </a:lnSpc>
                </a:pPr>
                <a:r>
                  <a:rPr lang="zh-CN" altLang="en-US" sz="1598" b="1" kern="0" dirty="0">
                    <a:solidFill>
                      <a:srgbClr val="C98D01"/>
                    </a:solidFill>
                    <a:latin typeface="微软雅黑" panose="020B0503020204020204" pitchFamily="34" charset="-122"/>
                    <a:ea typeface="微软雅黑" panose="020B0503020204020204" pitchFamily="34" charset="-122"/>
                    <a:sym typeface="Helvetica" panose="020B0604020202030204"/>
                  </a:rPr>
                  <a:t>（边际成本几乎为</a:t>
                </a:r>
                <a:r>
                  <a:rPr lang="en-US" altLang="zh-CN" sz="1598" b="1" kern="0" dirty="0">
                    <a:solidFill>
                      <a:srgbClr val="C98D01"/>
                    </a:solidFill>
                    <a:latin typeface="微软雅黑" panose="020B0503020204020204" pitchFamily="34" charset="-122"/>
                    <a:ea typeface="微软雅黑" panose="020B0503020204020204" pitchFamily="34" charset="-122"/>
                    <a:sym typeface="Helvetica" panose="020B0604020202030204"/>
                  </a:rPr>
                  <a:t>0</a:t>
                </a:r>
                <a:r>
                  <a:rPr lang="zh-CN" altLang="en-US" sz="1598" b="1" kern="0" dirty="0">
                    <a:solidFill>
                      <a:srgbClr val="C98D01"/>
                    </a:solidFill>
                    <a:latin typeface="微软雅黑" panose="020B0503020204020204" pitchFamily="34" charset="-122"/>
                    <a:ea typeface="微软雅黑" panose="020B0503020204020204" pitchFamily="34" charset="-122"/>
                    <a:sym typeface="Helvetica" panose="020B0604020202030204"/>
                  </a:rPr>
                  <a:t>；质量稳定标准）</a:t>
                </a:r>
              </a:p>
              <a:p>
                <a:pPr defTabSz="456743" hangingPunct="0">
                  <a:lnSpc>
                    <a:spcPct val="240000"/>
                  </a:lnSpc>
                </a:pPr>
                <a:r>
                  <a:rPr lang="zh-CN" altLang="en-US" sz="1598" kern="0" dirty="0">
                    <a:solidFill>
                      <a:srgbClr val="FFFFFF"/>
                    </a:solidFill>
                    <a:latin typeface="微软雅黑" panose="020B0503020204020204" pitchFamily="34" charset="-122"/>
                    <a:ea typeface="微软雅黑" panose="020B0503020204020204" pitchFamily="34" charset="-122"/>
                    <a:sym typeface="Helvetica" panose="020B0604020202030204"/>
                  </a:rPr>
                  <a:t>智能全量</a:t>
                </a:r>
                <a:r>
                  <a:rPr lang="en-US" altLang="zh-CN" sz="1598" kern="0" dirty="0">
                    <a:solidFill>
                      <a:srgbClr val="FFFFFF"/>
                    </a:solidFill>
                    <a:latin typeface="微软雅黑" panose="020B0503020204020204" pitchFamily="34" charset="-122"/>
                    <a:ea typeface="微软雅黑" panose="020B0503020204020204" pitchFamily="34" charset="-122"/>
                    <a:sym typeface="Helvetica" panose="020B0604020202030204"/>
                  </a:rPr>
                  <a:t>+</a:t>
                </a:r>
                <a:r>
                  <a:rPr lang="zh-CN" altLang="en-US" sz="1598" kern="0" dirty="0">
                    <a:solidFill>
                      <a:srgbClr val="FFFFFF"/>
                    </a:solidFill>
                    <a:latin typeface="微软雅黑" panose="020B0503020204020204" pitchFamily="34" charset="-122"/>
                    <a:ea typeface="微软雅黑" panose="020B0503020204020204" pitchFamily="34" charset="-122"/>
                    <a:sym typeface="Helvetica" panose="020B0604020202030204"/>
                  </a:rPr>
                  <a:t>人工抽样，杜绝质检盲区</a:t>
                </a:r>
                <a:endParaRPr lang="en-US" altLang="zh-CN" sz="1598" kern="0" dirty="0">
                  <a:solidFill>
                    <a:srgbClr val="FFFFFF"/>
                  </a:solidFill>
                  <a:latin typeface="微软雅黑" panose="020B0503020204020204" pitchFamily="34" charset="-122"/>
                  <a:ea typeface="微软雅黑" panose="020B0503020204020204" pitchFamily="34" charset="-122"/>
                  <a:sym typeface="Helvetica" panose="020B0604020202030204"/>
                </a:endParaRPr>
              </a:p>
              <a:p>
                <a:pPr defTabSz="456743" hangingPunct="0">
                  <a:lnSpc>
                    <a:spcPct val="240000"/>
                  </a:lnSpc>
                </a:pPr>
                <a:r>
                  <a:rPr lang="zh-CN" altLang="en-US" sz="1598" kern="0" dirty="0">
                    <a:solidFill>
                      <a:srgbClr val="FFFFFF"/>
                    </a:solidFill>
                    <a:latin typeface="微软雅黑" panose="020B0503020204020204" pitchFamily="34" charset="-122"/>
                    <a:ea typeface="微软雅黑" panose="020B0503020204020204" pitchFamily="34" charset="-122"/>
                    <a:sym typeface="Helvetica" panose="020B0604020202030204"/>
                  </a:rPr>
                  <a:t>统一质检标准</a:t>
                </a:r>
                <a:endParaRPr lang="zh-CN" altLang="en-US" sz="1598"/>
              </a:p>
            </p:txBody>
          </p:sp>
          <p:sp>
            <p:nvSpPr>
              <p:cNvPr id="12" name="椭圆 11"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p:cNvSpPr/>
              <p:nvPr/>
            </p:nvSpPr>
            <p:spPr>
              <a:xfrm flipH="1">
                <a:off x="13711" y="6087"/>
                <a:ext cx="268" cy="324"/>
              </a:xfrm>
              <a:prstGeom prst="ellipse">
                <a:avLst/>
              </a:prstGeom>
              <a:solidFill>
                <a:srgbClr val="DDC84D"/>
              </a:solidFill>
            </p:spPr>
            <p:txBody>
              <a:bodyPr wrap="none" lIns="91380" tIns="45690" rIns="91380" bIns="45690" rtlCol="0" anchor="ctr">
                <a:noAutofit/>
              </a:bodyPr>
              <a:lstStyle/>
              <a:p>
                <a:pPr algn="ctr" defTabSz="913486"/>
                <a:endParaRPr lang="zh-CN" altLang="en-US" sz="2797">
                  <a:solidFill>
                    <a:prstClr val="white"/>
                  </a:solidFill>
                  <a:latin typeface="思源黑体 CN ExtraLight" panose="020B0200000000000000" charset="-122"/>
                  <a:ea typeface="思源黑体 CN ExtraLight" panose="020B0200000000000000" charset="-122"/>
                  <a:cs typeface="思源黑体 CN ExtraLight" panose="020B0200000000000000" charset="-122"/>
                  <a:sym typeface="+mn-lt"/>
                </a:endParaRPr>
              </a:p>
            </p:txBody>
          </p:sp>
          <p:cxnSp>
            <p:nvCxnSpPr>
              <p:cNvPr id="13" name="直接连接符 12"/>
              <p:cNvCxnSpPr/>
              <p:nvPr/>
            </p:nvCxnSpPr>
            <p:spPr>
              <a:xfrm>
                <a:off x="13845" y="6148"/>
                <a:ext cx="0" cy="7483"/>
              </a:xfrm>
              <a:prstGeom prst="line">
                <a:avLst/>
              </a:prstGeom>
              <a:ln w="9525">
                <a:solidFill>
                  <a:srgbClr val="DDC84D"/>
                </a:solidFill>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13109" y="8386"/>
                <a:ext cx="1470" cy="0"/>
              </a:xfrm>
              <a:prstGeom prst="straightConnector1">
                <a:avLst/>
              </a:prstGeom>
              <a:ln>
                <a:solidFill>
                  <a:srgbClr val="DDC84D"/>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13109" y="7177"/>
                <a:ext cx="1470" cy="0"/>
              </a:xfrm>
              <a:prstGeom prst="straightConnector1">
                <a:avLst/>
              </a:prstGeom>
              <a:ln>
                <a:solidFill>
                  <a:srgbClr val="DDC84D"/>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13109" y="9743"/>
                <a:ext cx="1470" cy="0"/>
              </a:xfrm>
              <a:prstGeom prst="straightConnector1">
                <a:avLst/>
              </a:prstGeom>
              <a:ln>
                <a:solidFill>
                  <a:srgbClr val="DDC84D"/>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13109" y="11313"/>
                <a:ext cx="1470" cy="0"/>
              </a:xfrm>
              <a:prstGeom prst="straightConnector1">
                <a:avLst/>
              </a:prstGeom>
              <a:ln>
                <a:solidFill>
                  <a:srgbClr val="DDC84D"/>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13109" y="12702"/>
                <a:ext cx="1470" cy="0"/>
              </a:xfrm>
              <a:prstGeom prst="straightConnector1">
                <a:avLst/>
              </a:prstGeom>
              <a:ln>
                <a:solidFill>
                  <a:srgbClr val="DDC84D"/>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2234" y="4984"/>
                <a:ext cx="3220" cy="945"/>
              </a:xfrm>
              <a:prstGeom prst="rect">
                <a:avLst/>
              </a:prstGeom>
              <a:noFill/>
            </p:spPr>
            <p:txBody>
              <a:bodyPr wrap="square" rtlCol="0">
                <a:spAutoFit/>
              </a:bodyPr>
              <a:lstStyle/>
              <a:p>
                <a:pPr algn="ctr"/>
                <a:r>
                  <a:rPr lang="en-US" altLang="zh-CN" sz="1998" b="1">
                    <a:solidFill>
                      <a:srgbClr val="DDC84D"/>
                    </a:solidFill>
                    <a:latin typeface="微软雅黑" panose="020B0503020204020204" pitchFamily="34" charset="-122"/>
                    <a:ea typeface="微软雅黑" panose="020B0503020204020204" pitchFamily="34" charset="-122"/>
                  </a:rPr>
                  <a:t>VS</a:t>
                </a:r>
              </a:p>
            </p:txBody>
          </p:sp>
        </p:grpSp>
      </p:grpSp>
    </p:spTree>
    <p:extLst>
      <p:ext uri="{BB962C8B-B14F-4D97-AF65-F5344CB8AC3E}">
        <p14:creationId xmlns:p14="http://schemas.microsoft.com/office/powerpoint/2010/main" val="418729626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腾讯云Logo+slogan w-03.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58182" y="524122"/>
            <a:ext cx="2332153" cy="207252"/>
          </a:xfrm>
          <a:prstGeom prst="rect">
            <a:avLst/>
          </a:prstGeom>
        </p:spPr>
      </p:pic>
      <p:cxnSp>
        <p:nvCxnSpPr>
          <p:cNvPr id="10" name="直接连接符 11"/>
          <p:cNvCxnSpPr/>
          <p:nvPr/>
        </p:nvCxnSpPr>
        <p:spPr>
          <a:xfrm>
            <a:off x="803255" y="528972"/>
            <a:ext cx="0" cy="336613"/>
          </a:xfrm>
          <a:prstGeom prst="line">
            <a:avLst/>
          </a:prstGeom>
          <a:ln>
            <a:solidFill>
              <a:srgbClr val="DDC84D"/>
            </a:solidFill>
          </a:ln>
        </p:spPr>
        <p:style>
          <a:lnRef idx="1">
            <a:schemeClr val="accent1"/>
          </a:lnRef>
          <a:fillRef idx="0">
            <a:schemeClr val="accent1"/>
          </a:fillRef>
          <a:effectRef idx="0">
            <a:schemeClr val="accent1"/>
          </a:effectRef>
          <a:fontRef idx="minor">
            <a:schemeClr val="tx1"/>
          </a:fontRef>
        </p:style>
      </p:cxnSp>
      <p:pic>
        <p:nvPicPr>
          <p:cNvPr id="12" name="Picture 2" descr="D:\项目\执行\t-腾讯\腾讯云\金融云\PPT\图片\细节.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2338" r="50000" b="54081"/>
          <a:stretch>
            <a:fillRect/>
          </a:stretch>
        </p:blipFill>
        <p:spPr bwMode="auto">
          <a:xfrm flipH="1">
            <a:off x="6871064" y="3797533"/>
            <a:ext cx="5315297" cy="3060468"/>
          </a:xfrm>
          <a:prstGeom prst="rect">
            <a:avLst/>
          </a:prstGeom>
          <a:noFill/>
          <a:extLst>
            <a:ext uri="{909E8E84-426E-40DD-AFC4-6F175D3DCCD1}">
              <a14:hiddenFill xmlns:a14="http://schemas.microsoft.com/office/drawing/2010/main">
                <a:solidFill>
                  <a:srgbClr val="FFFFFF"/>
                </a:solidFill>
              </a14:hiddenFill>
            </a:ext>
          </a:extLst>
        </p:spPr>
      </p:pic>
      <p:sp>
        <p:nvSpPr>
          <p:cNvPr id="29" name="圆角矩形 28"/>
          <p:cNvSpPr/>
          <p:nvPr/>
        </p:nvSpPr>
        <p:spPr>
          <a:xfrm>
            <a:off x="756146" y="1194710"/>
            <a:ext cx="2110062" cy="431604"/>
          </a:xfrm>
          <a:prstGeom prst="roundRect">
            <a:avLst/>
          </a:prstGeom>
          <a:solidFill>
            <a:srgbClr val="DDC84D"/>
          </a:solidFill>
          <a:ln w="25400" cap="flat" cmpd="sng" algn="ctr">
            <a:noFill/>
            <a:prstDash val="solid"/>
          </a:ln>
          <a:effectLst/>
        </p:spPr>
        <p:txBody>
          <a:bodyPr rtlCol="0" anchor="ctr"/>
          <a:lstStyle/>
          <a:p>
            <a:pPr algn="ctr" defTabSz="456743" hangingPunct="0">
              <a:defRPr/>
            </a:pPr>
            <a:endParaRPr lang="zh-CN" altLang="en-US" sz="1865" kern="0">
              <a:latin typeface="微软雅黑" panose="020B0503020204020204" pitchFamily="34" charset="-122"/>
              <a:ea typeface="微软雅黑" panose="020B0503020204020204" pitchFamily="34" charset="-122"/>
              <a:sym typeface="Helvetica" panose="020B0604020202030204"/>
            </a:endParaRPr>
          </a:p>
        </p:txBody>
      </p:sp>
      <p:grpSp>
        <p:nvGrpSpPr>
          <p:cNvPr id="3" name="组合 2"/>
          <p:cNvGrpSpPr/>
          <p:nvPr/>
        </p:nvGrpSpPr>
        <p:grpSpPr>
          <a:xfrm>
            <a:off x="803307" y="1893511"/>
            <a:ext cx="5759620" cy="4112685"/>
            <a:chOff x="1886" y="4477"/>
            <a:chExt cx="13618" cy="9724"/>
          </a:xfrm>
        </p:grpSpPr>
        <p:pic>
          <p:nvPicPr>
            <p:cNvPr id="30" name="视频质检-快速视频">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886" y="6674"/>
              <a:ext cx="13618" cy="7527"/>
            </a:xfrm>
            <a:prstGeom prst="rect">
              <a:avLst/>
            </a:prstGeom>
          </p:spPr>
        </p:pic>
        <p:sp>
          <p:nvSpPr>
            <p:cNvPr id="31" name="文本框 30"/>
            <p:cNvSpPr txBox="1"/>
            <p:nvPr/>
          </p:nvSpPr>
          <p:spPr>
            <a:xfrm>
              <a:off x="1886" y="5446"/>
              <a:ext cx="10620" cy="703"/>
            </a:xfrm>
            <a:prstGeom prst="rect">
              <a:avLst/>
            </a:prstGeom>
            <a:noFill/>
          </p:spPr>
          <p:txBody>
            <a:bodyPr wrap="square" rtlCol="0">
              <a:spAutoFit/>
            </a:bodyPr>
            <a:lstStyle/>
            <a:p>
              <a:pPr defTabSz="456743" hangingPunct="0"/>
              <a:r>
                <a:rPr lang="zh-CN" altLang="en-US" sz="1332"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原视频时长：</a:t>
              </a:r>
              <a:r>
                <a:rPr lang="en-US" altLang="zh-CN" sz="1332"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7</a:t>
              </a:r>
              <a:r>
                <a:rPr lang="zh-CN" altLang="en-US" sz="1332"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分</a:t>
              </a:r>
              <a:r>
                <a:rPr lang="en-US" altLang="zh-CN" sz="1332"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30</a:t>
              </a:r>
              <a:r>
                <a:rPr lang="zh-CN" altLang="en-US" sz="1332"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秒</a:t>
              </a:r>
              <a:r>
                <a:rPr lang="en-US" altLang="zh-CN" sz="1332"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 </a:t>
              </a:r>
              <a:r>
                <a:rPr lang="zh-CN" altLang="en-US" sz="1332"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a:t>
              </a:r>
              <a:r>
                <a:rPr lang="en-US" altLang="zh-CN" sz="1332"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 </a:t>
              </a:r>
              <a:r>
                <a:rPr lang="zh-CN" altLang="en-US" sz="1332"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快速质检视频：</a:t>
              </a:r>
              <a:r>
                <a:rPr lang="en-US" altLang="zh-CN" sz="1332"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35</a:t>
              </a:r>
              <a:r>
                <a:rPr lang="zh-CN" altLang="en-US" sz="1332"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秒</a:t>
              </a:r>
            </a:p>
          </p:txBody>
        </p:sp>
        <p:sp>
          <p:nvSpPr>
            <p:cNvPr id="37" name="文本框 36"/>
            <p:cNvSpPr txBox="1"/>
            <p:nvPr/>
          </p:nvSpPr>
          <p:spPr>
            <a:xfrm>
              <a:off x="1886" y="4477"/>
              <a:ext cx="6427" cy="945"/>
            </a:xfrm>
            <a:prstGeom prst="rect">
              <a:avLst/>
            </a:prstGeom>
            <a:noFill/>
          </p:spPr>
          <p:txBody>
            <a:bodyPr wrap="square" rtlCol="0">
              <a:spAutoFit/>
            </a:bodyPr>
            <a:lstStyle/>
            <a:p>
              <a:pPr defTabSz="456743" hangingPunct="0"/>
              <a:r>
                <a:rPr lang="zh-CN" altLang="en-US" sz="1998" b="1" kern="0" dirty="0">
                  <a:latin typeface="微软雅黑" panose="020B0503020204020204" pitchFamily="34" charset="-122"/>
                  <a:ea typeface="微软雅黑" panose="020B0503020204020204" pitchFamily="34" charset="-122"/>
                  <a:sym typeface="Helvetica" panose="020B0604020202030204"/>
                </a:rPr>
                <a:t>快速质检视频：</a:t>
              </a:r>
            </a:p>
          </p:txBody>
        </p:sp>
      </p:grpSp>
      <p:grpSp>
        <p:nvGrpSpPr>
          <p:cNvPr id="4" name="组合 3"/>
          <p:cNvGrpSpPr/>
          <p:nvPr/>
        </p:nvGrpSpPr>
        <p:grpSpPr>
          <a:xfrm>
            <a:off x="7024357" y="1893511"/>
            <a:ext cx="4282285" cy="4117338"/>
            <a:chOff x="16745" y="4623"/>
            <a:chExt cx="10125" cy="9735"/>
          </a:xfrm>
        </p:grpSpPr>
        <p:pic>
          <p:nvPicPr>
            <p:cNvPr id="33" name="图片 32"/>
            <p:cNvPicPr>
              <a:picLocks noChangeAspect="1"/>
            </p:cNvPicPr>
            <p:nvPr/>
          </p:nvPicPr>
          <p:blipFill>
            <a:blip r:embed="rId8"/>
            <a:stretch>
              <a:fillRect/>
            </a:stretch>
          </p:blipFill>
          <p:spPr>
            <a:xfrm>
              <a:off x="16812" y="5571"/>
              <a:ext cx="10058" cy="3797"/>
            </a:xfrm>
            <a:prstGeom prst="flowChartProcess">
              <a:avLst/>
            </a:prstGeom>
          </p:spPr>
        </p:pic>
        <p:cxnSp>
          <p:nvCxnSpPr>
            <p:cNvPr id="34" name="直接连接符 33"/>
            <p:cNvCxnSpPr/>
            <p:nvPr/>
          </p:nvCxnSpPr>
          <p:spPr>
            <a:xfrm>
              <a:off x="25700" y="6895"/>
              <a:ext cx="592" cy="0"/>
            </a:xfrm>
            <a:prstGeom prst="line">
              <a:avLst/>
            </a:prstGeom>
            <a:noFill/>
            <a:ln w="22225" cap="flat" cmpd="sng" algn="ctr">
              <a:solidFill>
                <a:srgbClr val="FF0000"/>
              </a:solidFill>
              <a:prstDash val="solid"/>
            </a:ln>
            <a:effectLst/>
          </p:spPr>
        </p:cxnSp>
        <p:cxnSp>
          <p:nvCxnSpPr>
            <p:cNvPr id="35" name="直接连接符 34"/>
            <p:cNvCxnSpPr/>
            <p:nvPr/>
          </p:nvCxnSpPr>
          <p:spPr>
            <a:xfrm>
              <a:off x="17272" y="7179"/>
              <a:ext cx="592" cy="0"/>
            </a:xfrm>
            <a:prstGeom prst="line">
              <a:avLst/>
            </a:prstGeom>
            <a:noFill/>
            <a:ln w="22225" cap="flat" cmpd="sng" algn="ctr">
              <a:solidFill>
                <a:srgbClr val="FF0000"/>
              </a:solidFill>
              <a:prstDash val="solid"/>
            </a:ln>
            <a:effectLst/>
          </p:spPr>
        </p:cxnSp>
        <p:cxnSp>
          <p:nvCxnSpPr>
            <p:cNvPr id="36" name="直接连接符 35"/>
            <p:cNvCxnSpPr/>
            <p:nvPr/>
          </p:nvCxnSpPr>
          <p:spPr>
            <a:xfrm>
              <a:off x="24929" y="9212"/>
              <a:ext cx="1020" cy="0"/>
            </a:xfrm>
            <a:prstGeom prst="line">
              <a:avLst/>
            </a:prstGeom>
            <a:noFill/>
            <a:ln w="22225" cap="flat" cmpd="sng" algn="ctr">
              <a:solidFill>
                <a:srgbClr val="FF0000"/>
              </a:solidFill>
              <a:prstDash val="solid"/>
            </a:ln>
            <a:effectLst/>
          </p:spPr>
        </p:cxnSp>
        <p:sp>
          <p:nvSpPr>
            <p:cNvPr id="40" name="文本框 39"/>
            <p:cNvSpPr txBox="1"/>
            <p:nvPr/>
          </p:nvSpPr>
          <p:spPr>
            <a:xfrm>
              <a:off x="16746" y="4623"/>
              <a:ext cx="9546" cy="800"/>
            </a:xfrm>
            <a:prstGeom prst="rect">
              <a:avLst/>
            </a:prstGeom>
            <a:noFill/>
          </p:spPr>
          <p:txBody>
            <a:bodyPr wrap="square" rtlCol="0">
              <a:spAutoFit/>
            </a:bodyPr>
            <a:lstStyle/>
            <a:p>
              <a:pPr defTabSz="456743" hangingPunct="0">
                <a:defRPr/>
              </a:pPr>
              <a:r>
                <a:rPr lang="zh-CN" altLang="en-US" sz="1598" kern="0" dirty="0">
                  <a:solidFill>
                    <a:srgbClr val="DDC84D"/>
                  </a:solidFill>
                  <a:latin typeface="微软雅黑" panose="020B0503020204020204" pitchFamily="34" charset="-122"/>
                  <a:ea typeface="微软雅黑" panose="020B0503020204020204" pitchFamily="34" charset="-122"/>
                  <a:sym typeface="Helvetica" panose="020B0604020202030204"/>
                </a:rPr>
                <a:t>质检详情</a:t>
              </a:r>
              <a:r>
                <a:rPr lang="en-US" altLang="zh-CN" sz="1598" kern="0" dirty="0">
                  <a:solidFill>
                    <a:srgbClr val="DDC84D"/>
                  </a:solidFill>
                  <a:latin typeface="微软雅黑" panose="020B0503020204020204" pitchFamily="34" charset="-122"/>
                  <a:ea typeface="微软雅黑" panose="020B0503020204020204" pitchFamily="34" charset="-122"/>
                  <a:sym typeface="Helvetica" panose="020B0604020202030204"/>
                </a:rPr>
                <a:t>-</a:t>
              </a:r>
              <a:r>
                <a:rPr lang="zh-CN" altLang="en-US" sz="1598" kern="0" dirty="0">
                  <a:solidFill>
                    <a:srgbClr val="DDC84D"/>
                  </a:solidFill>
                  <a:latin typeface="微软雅黑" panose="020B0503020204020204" pitchFamily="34" charset="-122"/>
                  <a:ea typeface="微软雅黑" panose="020B0503020204020204" pitchFamily="34" charset="-122"/>
                  <a:sym typeface="Helvetica" panose="020B0604020202030204"/>
                </a:rPr>
                <a:t>语音识别结果（部分截图）：</a:t>
              </a:r>
            </a:p>
          </p:txBody>
        </p:sp>
        <p:pic>
          <p:nvPicPr>
            <p:cNvPr id="42" name="图片 41"/>
            <p:cNvPicPr>
              <a:picLocks noChangeAspect="1"/>
            </p:cNvPicPr>
            <p:nvPr/>
          </p:nvPicPr>
          <p:blipFill>
            <a:blip r:embed="rId9"/>
            <a:stretch>
              <a:fillRect/>
            </a:stretch>
          </p:blipFill>
          <p:spPr>
            <a:xfrm>
              <a:off x="16810" y="11317"/>
              <a:ext cx="10033" cy="3041"/>
            </a:xfrm>
            <a:prstGeom prst="rect">
              <a:avLst/>
            </a:prstGeom>
          </p:spPr>
        </p:pic>
        <p:sp>
          <p:nvSpPr>
            <p:cNvPr id="44" name="文本框 43"/>
            <p:cNvSpPr txBox="1"/>
            <p:nvPr/>
          </p:nvSpPr>
          <p:spPr>
            <a:xfrm>
              <a:off x="16745" y="10315"/>
              <a:ext cx="9360" cy="800"/>
            </a:xfrm>
            <a:prstGeom prst="rect">
              <a:avLst/>
            </a:prstGeom>
            <a:noFill/>
          </p:spPr>
          <p:txBody>
            <a:bodyPr wrap="square" rtlCol="0">
              <a:spAutoFit/>
            </a:bodyPr>
            <a:lstStyle/>
            <a:p>
              <a:pPr defTabSz="456743" hangingPunct="0">
                <a:defRPr/>
              </a:pPr>
              <a:r>
                <a:rPr lang="zh-CN" altLang="en-US" sz="1598" kern="0" dirty="0">
                  <a:solidFill>
                    <a:srgbClr val="DDC84D"/>
                  </a:solidFill>
                  <a:latin typeface="微软雅黑" panose="020B0503020204020204" pitchFamily="34" charset="-122"/>
                  <a:ea typeface="微软雅黑" panose="020B0503020204020204" pitchFamily="34" charset="-122"/>
                  <a:sym typeface="Helvetica" panose="020B0604020202030204"/>
                </a:rPr>
                <a:t>质检详情</a:t>
              </a:r>
              <a:r>
                <a:rPr lang="en-US" altLang="zh-CN" sz="1598" kern="0" dirty="0">
                  <a:solidFill>
                    <a:srgbClr val="DDC84D"/>
                  </a:solidFill>
                  <a:latin typeface="微软雅黑" panose="020B0503020204020204" pitchFamily="34" charset="-122"/>
                  <a:ea typeface="微软雅黑" panose="020B0503020204020204" pitchFamily="34" charset="-122"/>
                  <a:sym typeface="Helvetica" panose="020B0604020202030204"/>
                </a:rPr>
                <a:t>-</a:t>
              </a:r>
              <a:r>
                <a:rPr lang="zh-CN" altLang="en-US" sz="1598" kern="0" dirty="0">
                  <a:solidFill>
                    <a:srgbClr val="DDC84D"/>
                  </a:solidFill>
                  <a:latin typeface="微软雅黑" panose="020B0503020204020204" pitchFamily="34" charset="-122"/>
                  <a:ea typeface="微软雅黑" panose="020B0503020204020204" pitchFamily="34" charset="-122"/>
                  <a:sym typeface="Helvetica" panose="020B0604020202030204"/>
                </a:rPr>
                <a:t>图像提取结果（部分截图）：</a:t>
              </a:r>
            </a:p>
          </p:txBody>
        </p:sp>
      </p:grpSp>
      <p:sp>
        <p:nvSpPr>
          <p:cNvPr id="17" name="文本框 16"/>
          <p:cNvSpPr txBox="1"/>
          <p:nvPr/>
        </p:nvSpPr>
        <p:spPr>
          <a:xfrm>
            <a:off x="871280" y="474387"/>
            <a:ext cx="1279517" cy="276871"/>
          </a:xfrm>
          <a:prstGeom prst="rect">
            <a:avLst/>
          </a:prstGeom>
          <a:noFill/>
        </p:spPr>
        <p:txBody>
          <a:bodyPr wrap="none" rtlCol="0">
            <a:spAutoFit/>
          </a:bodyPr>
          <a:lstStyle/>
          <a:p>
            <a:pPr defTabSz="913486"/>
            <a:r>
              <a:rPr lang="zh-CN" altLang="en-US" sz="1199" dirty="0">
                <a:latin typeface="微软雅黑" panose="020B0503020204020204" pitchFamily="34" charset="-122"/>
                <a:ea typeface="微软雅黑" panose="020B0503020204020204" pitchFamily="34" charset="-122"/>
                <a:cs typeface="微软雅黑" panose="020B0503020204020204" pitchFamily="34" charset="-122"/>
                <a:sym typeface="+mn-lt"/>
              </a:rPr>
              <a:t>4. 保险智能质检</a:t>
            </a:r>
          </a:p>
        </p:txBody>
      </p:sp>
      <p:sp>
        <p:nvSpPr>
          <p:cNvPr id="28" name="文本框 27"/>
          <p:cNvSpPr txBox="1"/>
          <p:nvPr/>
        </p:nvSpPr>
        <p:spPr>
          <a:xfrm>
            <a:off x="860827" y="1277708"/>
            <a:ext cx="1900700" cy="502317"/>
          </a:xfrm>
          <a:prstGeom prst="rect">
            <a:avLst/>
          </a:prstGeom>
          <a:noFill/>
        </p:spPr>
        <p:txBody>
          <a:bodyPr wrap="square" rtlCol="0">
            <a:spAutoFit/>
          </a:bodyPr>
          <a:lstStyle/>
          <a:p>
            <a:pPr defTabSz="456743" hangingPunct="0"/>
            <a:r>
              <a:rPr lang="zh-CN" altLang="en-US" sz="1332" b="1" kern="0" dirty="0">
                <a:solidFill>
                  <a:srgbClr val="000000"/>
                </a:solidFill>
                <a:latin typeface="微软雅黑" panose="020B0503020204020204" pitchFamily="34" charset="-122"/>
                <a:ea typeface="微软雅黑" panose="020B0503020204020204" pitchFamily="34" charset="-122"/>
                <a:sym typeface="Helvetica" panose="020B0604020202030204"/>
              </a:rPr>
              <a:t>智能质检</a:t>
            </a:r>
            <a:r>
              <a:rPr lang="en-US" altLang="zh-CN" sz="1332" b="1" kern="0" dirty="0">
                <a:solidFill>
                  <a:srgbClr val="000000"/>
                </a:solidFill>
                <a:latin typeface="微软雅黑" panose="020B0503020204020204" pitchFamily="34" charset="-122"/>
                <a:ea typeface="微软雅黑" panose="020B0503020204020204" pitchFamily="34" charset="-122"/>
                <a:sym typeface="Helvetica" panose="020B0604020202030204"/>
              </a:rPr>
              <a:t>-</a:t>
            </a:r>
            <a:r>
              <a:rPr lang="zh-CN" altLang="en-US" sz="1332" b="1" kern="0" dirty="0">
                <a:solidFill>
                  <a:srgbClr val="000000"/>
                </a:solidFill>
                <a:latin typeface="微软雅黑" panose="020B0503020204020204" pitchFamily="34" charset="-122"/>
                <a:ea typeface="微软雅黑" panose="020B0503020204020204" pitchFamily="34" charset="-122"/>
                <a:sym typeface="Helvetica" panose="020B0604020202030204"/>
              </a:rPr>
              <a:t>处理结果展示</a:t>
            </a:r>
          </a:p>
        </p:txBody>
      </p:sp>
    </p:spTree>
    <p:extLst>
      <p:ext uri="{BB962C8B-B14F-4D97-AF65-F5344CB8AC3E}">
        <p14:creationId xmlns:p14="http://schemas.microsoft.com/office/powerpoint/2010/main" val="26958256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video>
              <p:cMediaNode>
                <p:cTn id="2" fill="hold" display="1">
                  <p:stCondLst>
                    <p:cond delay="indefinite"/>
                  </p:stCondLst>
                  <p:endCondLst>
                    <p:cond evt="onNext" delay="0">
                      <p:tgtEl>
                        <p:sldTgt/>
                      </p:tgtEl>
                    </p:cond>
                    <p:cond evt="onPrev" delay="0">
                      <p:tgtEl>
                        <p:sldTgt/>
                      </p:tgtEl>
                    </p:cond>
                  </p:endCondLst>
                </p:cTn>
                <p:tgtEl>
                  <p:spTgt spid="30"/>
                </p:tgtEl>
              </p:cMediaNode>
            </p:vide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腾讯云Logo+slogan w-0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8182" y="524122"/>
            <a:ext cx="2332153" cy="207252"/>
          </a:xfrm>
          <a:prstGeom prst="rect">
            <a:avLst/>
          </a:prstGeom>
        </p:spPr>
      </p:pic>
      <p:pic>
        <p:nvPicPr>
          <p:cNvPr id="12" name="Picture 2" descr="D:\项目\执行\t-腾讯\腾讯云\金融云\PPT\图片\细节.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338" r="50000" b="54081"/>
          <a:stretch>
            <a:fillRect/>
          </a:stretch>
        </p:blipFill>
        <p:spPr bwMode="auto">
          <a:xfrm flipH="1">
            <a:off x="6871064" y="3797533"/>
            <a:ext cx="5315297" cy="3060468"/>
          </a:xfrm>
          <a:prstGeom prst="rect">
            <a:avLst/>
          </a:prstGeom>
          <a:noFill/>
          <a:extLst>
            <a:ext uri="{909E8E84-426E-40DD-AFC4-6F175D3DCCD1}">
              <a14:hiddenFill xmlns:a14="http://schemas.microsoft.com/office/drawing/2010/main">
                <a:solidFill>
                  <a:srgbClr val="FFFFFF"/>
                </a:solidFill>
              </a14:hiddenFill>
            </a:ext>
          </a:extLst>
        </p:spPr>
      </p:pic>
      <p:sp>
        <p:nvSpPr>
          <p:cNvPr id="29" name="标题 1"/>
          <p:cNvSpPr txBox="1"/>
          <p:nvPr/>
        </p:nvSpPr>
        <p:spPr>
          <a:xfrm>
            <a:off x="754669" y="1248525"/>
            <a:ext cx="2158272" cy="639065"/>
          </a:xfrm>
          <a:prstGeom prst="rect">
            <a:avLst/>
          </a:prstGeom>
        </p:spPr>
        <p:txBody>
          <a:bodyPr vert="horz" lIns="60904" tIns="30452" rIns="60904" bIns="30452" rtlCol="0" anchor="ctr">
            <a:norm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algn="l"/>
            <a:r>
              <a:rPr kumimoji="1" lang="zh-CN" altLang="en-US" sz="1998" b="1"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a:rPr>
              <a:t>保险反欺诈产品</a:t>
            </a:r>
          </a:p>
        </p:txBody>
      </p:sp>
      <p:grpSp>
        <p:nvGrpSpPr>
          <p:cNvPr id="14" name="组合 13"/>
          <p:cNvGrpSpPr/>
          <p:nvPr/>
        </p:nvGrpSpPr>
        <p:grpSpPr>
          <a:xfrm>
            <a:off x="714067" y="3902906"/>
            <a:ext cx="2917875" cy="2034349"/>
            <a:chOff x="1675" y="9228"/>
            <a:chExt cx="6899" cy="4810"/>
          </a:xfrm>
        </p:grpSpPr>
        <p:pic>
          <p:nvPicPr>
            <p:cNvPr id="35" name="图片 10"/>
            <p:cNvPicPr>
              <a:picLocks noChangeAspect="1"/>
            </p:cNvPicPr>
            <p:nvPr/>
          </p:nvPicPr>
          <p:blipFill>
            <a:blip r:embed="rId5"/>
            <a:stretch>
              <a:fillRect/>
            </a:stretch>
          </p:blipFill>
          <p:spPr>
            <a:xfrm>
              <a:off x="1886" y="9228"/>
              <a:ext cx="6024" cy="3975"/>
            </a:xfrm>
            <a:prstGeom prst="rect">
              <a:avLst/>
            </a:prstGeom>
            <a:ln>
              <a:noFill/>
            </a:ln>
            <a:effectLst>
              <a:outerShdw blurRad="292100" dist="139700" dir="2700000" algn="tl" rotWithShape="0">
                <a:srgbClr val="333333">
                  <a:alpha val="65000"/>
                </a:srgbClr>
              </a:outerShdw>
            </a:effectLst>
          </p:spPr>
        </p:pic>
        <p:sp>
          <p:nvSpPr>
            <p:cNvPr id="37" name="文本框 23"/>
            <p:cNvSpPr txBox="1"/>
            <p:nvPr/>
          </p:nvSpPr>
          <p:spPr>
            <a:xfrm>
              <a:off x="1675" y="13335"/>
              <a:ext cx="6899" cy="703"/>
            </a:xfrm>
            <a:prstGeom prst="rect">
              <a:avLst/>
            </a:prstGeom>
            <a:noFill/>
          </p:spPr>
          <p:txBody>
            <a:bodyPr wrap="square" rtlCol="0" anchor="t">
              <a:spAutoFit/>
            </a:bodyPr>
            <a:lstStyle/>
            <a:p>
              <a:pPr algn="l"/>
              <a:r>
                <a:rPr lang="zh-CN" altLang="en-US" sz="1332" b="1" dirty="0">
                  <a:latin typeface="微软雅黑" panose="020B0503020204020204" pitchFamily="34" charset="-122"/>
                  <a:ea typeface="微软雅黑" panose="020B0503020204020204" pitchFamily="34" charset="-122"/>
                </a:rPr>
                <a:t>第二步</a:t>
              </a:r>
              <a:r>
                <a:rPr lang="zh-CN" altLang="en-US" sz="1332" dirty="0">
                  <a:latin typeface="微软雅黑" panose="020B0503020204020204" pitchFamily="34" charset="-122"/>
                  <a:ea typeface="微软雅黑" panose="020B0503020204020204" pitchFamily="34" charset="-122"/>
                </a:rPr>
                <a:t>：欺诈团伙模式挖掘锁定</a:t>
              </a:r>
            </a:p>
          </p:txBody>
        </p:sp>
      </p:grpSp>
      <p:cxnSp>
        <p:nvCxnSpPr>
          <p:cNvPr id="39" name="直接连接符 25"/>
          <p:cNvCxnSpPr/>
          <p:nvPr/>
        </p:nvCxnSpPr>
        <p:spPr>
          <a:xfrm>
            <a:off x="8796059" y="1438863"/>
            <a:ext cx="0" cy="4915485"/>
          </a:xfrm>
          <a:prstGeom prst="line">
            <a:avLst/>
          </a:prstGeom>
          <a:ln w="6350">
            <a:solidFill>
              <a:srgbClr val="DDC84D">
                <a:alpha val="50000"/>
              </a:srgbClr>
            </a:solidFill>
            <a:prstDash val="sysDash"/>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308183" y="1784392"/>
            <a:ext cx="3930820" cy="1637630"/>
            <a:chOff x="-742" y="4219"/>
            <a:chExt cx="9294" cy="3872"/>
          </a:xfrm>
        </p:grpSpPr>
        <p:sp>
          <p:nvSpPr>
            <p:cNvPr id="34" name="文本框 9"/>
            <p:cNvSpPr txBox="1"/>
            <p:nvPr/>
          </p:nvSpPr>
          <p:spPr>
            <a:xfrm>
              <a:off x="873" y="4463"/>
              <a:ext cx="6899" cy="606"/>
            </a:xfrm>
            <a:prstGeom prst="rect">
              <a:avLst/>
            </a:prstGeom>
            <a:noFill/>
          </p:spPr>
          <p:txBody>
            <a:bodyPr wrap="square" rtlCol="0" anchor="t">
              <a:spAutoFit/>
            </a:bodyPr>
            <a:lstStyle/>
            <a:p>
              <a:pPr algn="ctr"/>
              <a:r>
                <a:rPr lang="zh-CN" altLang="en-US" sz="1066" dirty="0">
                  <a:solidFill>
                    <a:schemeClr val="bg1"/>
                  </a:solidFill>
                  <a:latin typeface="微软雅黑" panose="020B0503020204020204" pitchFamily="34" charset="-122"/>
                  <a:ea typeface="微软雅黑" panose="020B0503020204020204" pitchFamily="34" charset="-122"/>
                </a:rPr>
                <a:t>第一步：欺诈行为特征变量学习</a:t>
              </a:r>
            </a:p>
          </p:txBody>
        </p:sp>
        <p:pic>
          <p:nvPicPr>
            <p:cNvPr id="36" name="图片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 y="4219"/>
              <a:ext cx="8921" cy="3394"/>
            </a:xfrm>
            <a:prstGeom prst="rect">
              <a:avLst/>
            </a:prstGeom>
            <a:ln>
              <a:noFill/>
            </a:ln>
            <a:effectLst>
              <a:outerShdw blurRad="292100" dist="139700" dir="2700000" algn="tl" rotWithShape="0">
                <a:srgbClr val="333333">
                  <a:alpha val="65000"/>
                </a:srgbClr>
              </a:outerShdw>
            </a:effectLst>
          </p:spPr>
        </p:pic>
        <p:sp>
          <p:nvSpPr>
            <p:cNvPr id="40" name="文本框 9"/>
            <p:cNvSpPr txBox="1"/>
            <p:nvPr/>
          </p:nvSpPr>
          <p:spPr>
            <a:xfrm>
              <a:off x="1653" y="7388"/>
              <a:ext cx="6899" cy="703"/>
            </a:xfrm>
            <a:prstGeom prst="rect">
              <a:avLst/>
            </a:prstGeom>
            <a:noFill/>
          </p:spPr>
          <p:txBody>
            <a:bodyPr wrap="square" rtlCol="0" anchor="t">
              <a:spAutoFit/>
            </a:bodyPr>
            <a:lstStyle/>
            <a:p>
              <a:pPr algn="l"/>
              <a:r>
                <a:rPr lang="zh-CN" altLang="en-US" sz="1332" b="1" dirty="0">
                  <a:latin typeface="微软雅黑" panose="020B0503020204020204" pitchFamily="34" charset="-122"/>
                  <a:ea typeface="微软雅黑" panose="020B0503020204020204" pitchFamily="34" charset="-122"/>
                </a:rPr>
                <a:t>第一步</a:t>
              </a:r>
              <a:r>
                <a:rPr lang="zh-CN" altLang="en-US" sz="1332" dirty="0">
                  <a:latin typeface="微软雅黑" panose="020B0503020204020204" pitchFamily="34" charset="-122"/>
                  <a:ea typeface="微软雅黑" panose="020B0503020204020204" pitchFamily="34" charset="-122"/>
                </a:rPr>
                <a:t>：欺诈行为特征变量学习</a:t>
              </a:r>
            </a:p>
          </p:txBody>
        </p:sp>
      </p:grpSp>
      <p:grpSp>
        <p:nvGrpSpPr>
          <p:cNvPr id="2" name="组合 1"/>
          <p:cNvGrpSpPr/>
          <p:nvPr/>
        </p:nvGrpSpPr>
        <p:grpSpPr>
          <a:xfrm>
            <a:off x="9213926" y="1409665"/>
            <a:ext cx="3644066" cy="5134513"/>
            <a:chOff x="20980" y="3333"/>
            <a:chExt cx="8616" cy="12140"/>
          </a:xfrm>
        </p:grpSpPr>
        <p:sp>
          <p:nvSpPr>
            <p:cNvPr id="42" name="文本框 2"/>
            <p:cNvSpPr txBox="1"/>
            <p:nvPr/>
          </p:nvSpPr>
          <p:spPr>
            <a:xfrm>
              <a:off x="21295" y="3430"/>
              <a:ext cx="8301" cy="12043"/>
            </a:xfrm>
            <a:prstGeom prst="rect">
              <a:avLst/>
            </a:prstGeom>
            <a:noFill/>
          </p:spPr>
          <p:txBody>
            <a:bodyPr wrap="square" rtlCol="0" anchor="t">
              <a:spAutoFit/>
            </a:bodyPr>
            <a:lstStyle/>
            <a:p>
              <a:endParaRPr lang="en-US" altLang="zh-CN" sz="932" dirty="0">
                <a:latin typeface="微软雅黑" panose="020B0503020204020204" pitchFamily="34" charset="-122"/>
                <a:ea typeface="微软雅黑" panose="020B0503020204020204" pitchFamily="34" charset="-122"/>
              </a:endParaRPr>
            </a:p>
            <a:p>
              <a:endParaRPr lang="zh-CN" altLang="en-US" sz="932" dirty="0">
                <a:latin typeface="微软雅黑" panose="020B0503020204020204" pitchFamily="34" charset="-122"/>
                <a:ea typeface="微软雅黑" panose="020B0503020204020204" pitchFamily="34" charset="-122"/>
              </a:endParaRPr>
            </a:p>
            <a:p>
              <a:endParaRPr lang="zh-CN" altLang="en-US" sz="1332" dirty="0">
                <a:latin typeface="微软雅黑" panose="020B0503020204020204" pitchFamily="34" charset="-122"/>
                <a:ea typeface="微软雅黑" panose="020B0503020204020204" pitchFamily="34" charset="-122"/>
              </a:endParaRPr>
            </a:p>
            <a:p>
              <a:r>
                <a:rPr lang="zh-CN" altLang="en-US" sz="1332" b="1" dirty="0">
                  <a:latin typeface="微软雅黑" panose="020B0503020204020204" pitchFamily="34" charset="-122"/>
                  <a:ea typeface="微软雅黑" panose="020B0503020204020204" pitchFamily="34" charset="-122"/>
                </a:rPr>
                <a:t>识别风险</a:t>
              </a:r>
              <a:endParaRPr lang="zh-CN" altLang="en-US" sz="1332" dirty="0">
                <a:latin typeface="微软雅黑" panose="020B0503020204020204" pitchFamily="34" charset="-122"/>
                <a:ea typeface="微软雅黑" panose="020B0503020204020204" pitchFamily="34" charset="-122"/>
              </a:endParaRPr>
            </a:p>
            <a:p>
              <a:pPr algn="just">
                <a:buFont typeface="Wingdings" panose="05000000000000000000" pitchFamily="2" charset="2"/>
                <a:buChar char="ü"/>
              </a:pPr>
              <a:r>
                <a:rPr lang="zh-CN" altLang="en-US" sz="1332">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挂床报销</a:t>
              </a:r>
            </a:p>
            <a:p>
              <a:pPr algn="just">
                <a:buFont typeface="Wingdings" panose="05000000000000000000" pitchFamily="2" charset="2"/>
                <a:buChar char="ü"/>
              </a:pPr>
              <a:r>
                <a:rPr lang="zh-CN" altLang="en-US" sz="1332">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过度医疗</a:t>
              </a:r>
            </a:p>
            <a:p>
              <a:pPr algn="just">
                <a:buFont typeface="Wingdings" panose="05000000000000000000" pitchFamily="2" charset="2"/>
                <a:buChar char="ü"/>
              </a:pPr>
              <a:r>
                <a:rPr lang="zh-CN" altLang="en-US" sz="1332">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虚假报案</a:t>
              </a:r>
            </a:p>
            <a:p>
              <a:pPr algn="just">
                <a:buFont typeface="Wingdings" panose="05000000000000000000" pitchFamily="2" charset="2"/>
                <a:buChar char="ü"/>
              </a:pPr>
              <a:r>
                <a:rPr lang="zh-CN" altLang="en-US" sz="1332">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199" dirty="0">
                <a:latin typeface="微软雅黑" panose="020B0503020204020204" pitchFamily="34" charset="-122"/>
                <a:ea typeface="微软雅黑" panose="020B0503020204020204" pitchFamily="34" charset="-122"/>
              </a:endParaRPr>
            </a:p>
            <a:p>
              <a:endParaRPr lang="zh-CN" altLang="en-US" sz="932" dirty="0">
                <a:latin typeface="微软雅黑" panose="020B0503020204020204" pitchFamily="34" charset="-122"/>
                <a:ea typeface="微软雅黑" panose="020B0503020204020204" pitchFamily="34" charset="-122"/>
              </a:endParaRPr>
            </a:p>
            <a:p>
              <a:endParaRPr lang="en-US" altLang="zh-CN" sz="932" dirty="0">
                <a:latin typeface="微软雅黑" panose="020B0503020204020204" pitchFamily="34" charset="-122"/>
                <a:ea typeface="微软雅黑" panose="020B0503020204020204" pitchFamily="34" charset="-122"/>
              </a:endParaRPr>
            </a:p>
            <a:p>
              <a:endParaRPr lang="en-US" altLang="zh-CN" sz="932" dirty="0">
                <a:latin typeface="微软雅黑" panose="020B0503020204020204" pitchFamily="34" charset="-122"/>
                <a:ea typeface="微软雅黑" panose="020B0503020204020204" pitchFamily="34" charset="-122"/>
              </a:endParaRPr>
            </a:p>
            <a:p>
              <a:endParaRPr lang="en-US" altLang="zh-CN" sz="932" dirty="0">
                <a:latin typeface="微软雅黑" panose="020B0503020204020204" pitchFamily="34" charset="-122"/>
                <a:ea typeface="微软雅黑" panose="020B0503020204020204" pitchFamily="34" charset="-122"/>
              </a:endParaRPr>
            </a:p>
            <a:p>
              <a:endParaRPr lang="en-US" altLang="zh-CN" sz="932" dirty="0">
                <a:latin typeface="微软雅黑" panose="020B0503020204020204" pitchFamily="34" charset="-122"/>
                <a:ea typeface="微软雅黑" panose="020B0503020204020204" pitchFamily="34" charset="-122"/>
              </a:endParaRPr>
            </a:p>
            <a:p>
              <a:endParaRPr lang="zh-CN" altLang="en-US" sz="1332" dirty="0">
                <a:latin typeface="微软雅黑" panose="020B0503020204020204" pitchFamily="34" charset="-122"/>
                <a:ea typeface="微软雅黑" panose="020B0503020204020204" pitchFamily="34" charset="-122"/>
              </a:endParaRPr>
            </a:p>
            <a:p>
              <a:r>
                <a:rPr lang="zh-CN" altLang="en-US" sz="1332" b="1" dirty="0">
                  <a:latin typeface="微软雅黑" panose="020B0503020204020204" pitchFamily="34" charset="-122"/>
                  <a:ea typeface="微软雅黑" panose="020B0503020204020204" pitchFamily="34" charset="-122"/>
                </a:rPr>
                <a:t>别风险</a:t>
              </a:r>
              <a:endParaRPr lang="en-US" altLang="zh-CN" sz="1332" dirty="0">
                <a:latin typeface="微软雅黑" panose="020B0503020204020204" pitchFamily="34" charset="-122"/>
                <a:ea typeface="微软雅黑" panose="020B0503020204020204" pitchFamily="34" charset="-122"/>
              </a:endParaRPr>
            </a:p>
            <a:p>
              <a:pPr algn="just">
                <a:buFont typeface="Wingdings" panose="05000000000000000000" pitchFamily="2" charset="2"/>
                <a:buChar char="ü"/>
              </a:pPr>
              <a:r>
                <a:rPr lang="zh-CN" altLang="en-US" sz="1332">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团伙化车险欺诈</a:t>
              </a:r>
            </a:p>
            <a:p>
              <a:pPr algn="just">
                <a:buFont typeface="Wingdings" panose="05000000000000000000" pitchFamily="2" charset="2"/>
                <a:buChar char="ü"/>
              </a:pPr>
              <a:r>
                <a:rPr lang="zh-CN" altLang="en-US" sz="1332">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虚假伪造事故欺诈</a:t>
              </a:r>
            </a:p>
            <a:p>
              <a:pPr algn="just">
                <a:buFont typeface="Wingdings" panose="05000000000000000000" pitchFamily="2" charset="2"/>
                <a:buChar char="ü"/>
              </a:pPr>
              <a:r>
                <a:rPr lang="zh-CN" altLang="en-US" sz="1332">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驾驶员顶替车险报案</a:t>
              </a:r>
            </a:p>
            <a:p>
              <a:pPr algn="just">
                <a:buFont typeface="Wingdings" panose="05000000000000000000" pitchFamily="2" charset="2"/>
                <a:buChar char="ü"/>
              </a:pPr>
              <a:r>
                <a:rPr lang="zh-CN" altLang="en-US" sz="1332">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932" dirty="0">
                <a:latin typeface="微软雅黑" panose="020B0503020204020204" pitchFamily="34" charset="-122"/>
                <a:ea typeface="微软雅黑" panose="020B0503020204020204" pitchFamily="34" charset="-122"/>
              </a:endParaRPr>
            </a:p>
            <a:p>
              <a:endParaRPr lang="en-US" altLang="zh-CN" sz="932" dirty="0">
                <a:latin typeface="微软雅黑" panose="020B0503020204020204" pitchFamily="34" charset="-122"/>
                <a:ea typeface="微软雅黑" panose="020B0503020204020204" pitchFamily="34" charset="-122"/>
              </a:endParaRPr>
            </a:p>
            <a:p>
              <a:endParaRPr lang="en-US" altLang="zh-CN" sz="932" dirty="0">
                <a:latin typeface="微软雅黑" panose="020B0503020204020204" pitchFamily="34" charset="-122"/>
                <a:ea typeface="微软雅黑" panose="020B0503020204020204" pitchFamily="34" charset="-122"/>
              </a:endParaRPr>
            </a:p>
            <a:p>
              <a:endParaRPr lang="en-US" altLang="zh-CN" sz="932" dirty="0">
                <a:latin typeface="微软雅黑" panose="020B0503020204020204" pitchFamily="34" charset="-122"/>
                <a:ea typeface="微软雅黑" panose="020B0503020204020204" pitchFamily="34" charset="-122"/>
              </a:endParaRPr>
            </a:p>
            <a:p>
              <a:endParaRPr lang="en-US" altLang="zh-CN" sz="932" dirty="0">
                <a:latin typeface="微软雅黑" panose="020B0503020204020204" pitchFamily="34" charset="-122"/>
                <a:ea typeface="微软雅黑" panose="020B0503020204020204" pitchFamily="34" charset="-122"/>
              </a:endParaRPr>
            </a:p>
            <a:p>
              <a:endParaRPr lang="en-US" altLang="zh-CN" sz="932" b="1" dirty="0">
                <a:latin typeface="微软雅黑" panose="020B0503020204020204" pitchFamily="34" charset="-122"/>
                <a:ea typeface="微软雅黑" panose="020B0503020204020204" pitchFamily="34" charset="-122"/>
              </a:endParaRPr>
            </a:p>
            <a:p>
              <a:r>
                <a:rPr lang="zh-CN" altLang="en-US" sz="1332" b="1" dirty="0">
                  <a:latin typeface="微软雅黑" panose="020B0503020204020204" pitchFamily="34" charset="-122"/>
                  <a:ea typeface="微软雅黑" panose="020B0503020204020204" pitchFamily="34" charset="-122"/>
                </a:rPr>
                <a:t>识别风险</a:t>
              </a:r>
              <a:endParaRPr lang="en-US" altLang="zh-CN" sz="1332" dirty="0">
                <a:latin typeface="微软雅黑" panose="020B0503020204020204" pitchFamily="34" charset="-122"/>
                <a:ea typeface="微软雅黑" panose="020B0503020204020204" pitchFamily="34" charset="-122"/>
              </a:endParaRPr>
            </a:p>
            <a:p>
              <a:pPr algn="just">
                <a:buFont typeface="Wingdings" panose="05000000000000000000" pitchFamily="2" charset="2"/>
                <a:buChar char="ü"/>
              </a:pPr>
              <a:r>
                <a:rPr lang="zh-CN" altLang="en-US" sz="1332">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团伙化欺诈风险</a:t>
              </a:r>
            </a:p>
            <a:p>
              <a:pPr algn="just">
                <a:buFont typeface="Wingdings" panose="05000000000000000000" pitchFamily="2" charset="2"/>
                <a:buChar char="ü"/>
              </a:pPr>
              <a:r>
                <a:rPr lang="zh-CN" altLang="en-US" sz="1332">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职业化欺诈风险</a:t>
              </a:r>
            </a:p>
            <a:p>
              <a:pPr algn="just">
                <a:buFont typeface="Wingdings" panose="05000000000000000000" pitchFamily="2" charset="2"/>
                <a:buChar char="ü"/>
              </a:pPr>
              <a:r>
                <a:rPr lang="zh-CN" altLang="en-US" sz="1332">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p>
          </p:txBody>
        </p:sp>
        <p:grpSp>
          <p:nvGrpSpPr>
            <p:cNvPr id="43" name="Group 136"/>
            <p:cNvGrpSpPr/>
            <p:nvPr/>
          </p:nvGrpSpPr>
          <p:grpSpPr>
            <a:xfrm>
              <a:off x="20980" y="3333"/>
              <a:ext cx="4014" cy="979"/>
              <a:chOff x="8588692" y="1038225"/>
              <a:chExt cx="1542415" cy="424180"/>
            </a:xfrm>
          </p:grpSpPr>
          <p:sp>
            <p:nvSpPr>
              <p:cNvPr id="50" name="剪去对角的矩形 47"/>
              <p:cNvSpPr/>
              <p:nvPr/>
            </p:nvSpPr>
            <p:spPr>
              <a:xfrm>
                <a:off x="8710295" y="1038225"/>
                <a:ext cx="1299210" cy="424180"/>
              </a:xfrm>
              <a:prstGeom prst="roundRect">
                <a:avLst/>
              </a:prstGeom>
              <a:solidFill>
                <a:srgbClr val="DDC84D"/>
              </a:solidFill>
              <a:ln w="12700" cap="flat" cmpd="sng" algn="ctr">
                <a:noFill/>
                <a:prstDash val="solid"/>
                <a:miter lim="800000"/>
              </a:ln>
              <a:effectLst/>
            </p:spPr>
            <p:txBody>
              <a:bodyPr rtlCol="0" anchor="ctr"/>
              <a:lstStyle/>
              <a:p>
                <a:pPr algn="ctr" defTabSz="608990">
                  <a:defRPr/>
                </a:pPr>
                <a:endParaRPr lang="zh-CN" altLang="en-US" sz="1199" kern="0">
                  <a:solidFill>
                    <a:srgbClr val="0098A8"/>
                  </a:solidFill>
                  <a:latin typeface="Arial" panose="020B0604020202020204"/>
                  <a:ea typeface="微软雅黑" panose="020B0503020204020204" pitchFamily="34" charset="-122"/>
                </a:endParaRPr>
              </a:p>
            </p:txBody>
          </p:sp>
          <p:sp>
            <p:nvSpPr>
              <p:cNvPr id="51" name="文本框 17"/>
              <p:cNvSpPr txBox="1"/>
              <p:nvPr/>
            </p:nvSpPr>
            <p:spPr>
              <a:xfrm>
                <a:off x="8588692" y="1108928"/>
                <a:ext cx="1542415" cy="304592"/>
              </a:xfrm>
              <a:prstGeom prst="rect">
                <a:avLst/>
              </a:prstGeom>
              <a:noFill/>
              <a:ln w="9525">
                <a:noFill/>
              </a:ln>
            </p:spPr>
            <p:txBody>
              <a:bodyPr wrap="square">
                <a:spAutoFit/>
              </a:bodyPr>
              <a:lstStyle/>
              <a:p>
                <a:pPr algn="ctr"/>
                <a:r>
                  <a:rPr lang="zh-CN" altLang="en-US" sz="1332" b="1">
                    <a:solidFill>
                      <a:srgbClr val="352301"/>
                    </a:solidFill>
                    <a:latin typeface="微软雅黑" panose="020B0503020204020204" pitchFamily="34" charset="-122"/>
                    <a:ea typeface="微软雅黑" panose="020B0503020204020204" pitchFamily="34" charset="-122"/>
                  </a:rPr>
                  <a:t>医疗意外险</a:t>
                </a:r>
              </a:p>
            </p:txBody>
          </p:sp>
        </p:grpSp>
        <p:grpSp>
          <p:nvGrpSpPr>
            <p:cNvPr id="44" name="Group 136"/>
            <p:cNvGrpSpPr/>
            <p:nvPr/>
          </p:nvGrpSpPr>
          <p:grpSpPr>
            <a:xfrm>
              <a:off x="21300" y="7943"/>
              <a:ext cx="3382" cy="979"/>
              <a:chOff x="8710118" y="1038225"/>
              <a:chExt cx="1299563" cy="424180"/>
            </a:xfrm>
          </p:grpSpPr>
          <p:sp>
            <p:nvSpPr>
              <p:cNvPr id="48" name="圆角矩形 47"/>
              <p:cNvSpPr/>
              <p:nvPr/>
            </p:nvSpPr>
            <p:spPr>
              <a:xfrm>
                <a:off x="8710295" y="1038225"/>
                <a:ext cx="1299210" cy="424180"/>
              </a:xfrm>
              <a:prstGeom prst="roundRect">
                <a:avLst/>
              </a:prstGeom>
              <a:solidFill>
                <a:srgbClr val="DDC84D"/>
              </a:solidFill>
              <a:ln w="12700" cap="flat" cmpd="sng" algn="ctr">
                <a:noFill/>
                <a:prstDash val="solid"/>
                <a:miter lim="800000"/>
              </a:ln>
              <a:effectLst/>
            </p:spPr>
            <p:txBody>
              <a:bodyPr rtlCol="0" anchor="ctr">
                <a:noAutofit/>
              </a:bodyPr>
              <a:lstStyle/>
              <a:p>
                <a:pPr algn="ctr">
                  <a:defRPr/>
                </a:pPr>
                <a:endParaRPr lang="zh-CN" altLang="en-US" sz="1199" kern="0">
                  <a:solidFill>
                    <a:srgbClr val="0098A8"/>
                  </a:solidFill>
                  <a:latin typeface="Arial" panose="020B0604020202020204"/>
                  <a:ea typeface="微软雅黑" panose="020B0503020204020204" pitchFamily="34" charset="-122"/>
                  <a:sym typeface="+mn-ea"/>
                </a:endParaRPr>
              </a:p>
            </p:txBody>
          </p:sp>
          <p:sp>
            <p:nvSpPr>
              <p:cNvPr id="49" name="文本框 17"/>
              <p:cNvSpPr txBox="1"/>
              <p:nvPr/>
            </p:nvSpPr>
            <p:spPr>
              <a:xfrm>
                <a:off x="8710118" y="1114482"/>
                <a:ext cx="1299563" cy="304592"/>
              </a:xfrm>
              <a:prstGeom prst="rect">
                <a:avLst/>
              </a:prstGeom>
              <a:noFill/>
              <a:ln w="9525">
                <a:noFill/>
              </a:ln>
            </p:spPr>
            <p:txBody>
              <a:bodyPr wrap="square">
                <a:spAutoFit/>
              </a:bodyPr>
              <a:lstStyle/>
              <a:p>
                <a:pPr algn="ctr"/>
                <a:r>
                  <a:rPr lang="zh-CN" altLang="en-US" sz="1332" b="1">
                    <a:solidFill>
                      <a:srgbClr val="352301"/>
                    </a:solidFill>
                    <a:latin typeface="微软雅黑" panose="020B0503020204020204" pitchFamily="34" charset="-122"/>
                    <a:ea typeface="微软雅黑" panose="020B0503020204020204" pitchFamily="34" charset="-122"/>
                  </a:rPr>
                  <a:t>车险</a:t>
                </a:r>
              </a:p>
            </p:txBody>
          </p:sp>
        </p:grpSp>
        <p:grpSp>
          <p:nvGrpSpPr>
            <p:cNvPr id="45" name="Group 136"/>
            <p:cNvGrpSpPr/>
            <p:nvPr/>
          </p:nvGrpSpPr>
          <p:grpSpPr>
            <a:xfrm>
              <a:off x="20980" y="12087"/>
              <a:ext cx="4014" cy="979"/>
              <a:chOff x="8588692" y="1038225"/>
              <a:chExt cx="1542415" cy="424180"/>
            </a:xfrm>
          </p:grpSpPr>
          <p:sp>
            <p:nvSpPr>
              <p:cNvPr id="46" name="剪去对角的矩形 47"/>
              <p:cNvSpPr/>
              <p:nvPr/>
            </p:nvSpPr>
            <p:spPr>
              <a:xfrm>
                <a:off x="8710295" y="1038225"/>
                <a:ext cx="1299210" cy="424180"/>
              </a:xfrm>
              <a:prstGeom prst="roundRect">
                <a:avLst/>
              </a:prstGeom>
              <a:solidFill>
                <a:srgbClr val="DDC84D"/>
              </a:solidFill>
              <a:ln w="12700" cap="flat" cmpd="sng" algn="ctr">
                <a:noFill/>
                <a:prstDash val="solid"/>
                <a:miter lim="800000"/>
              </a:ln>
              <a:effectLst/>
            </p:spPr>
            <p:txBody>
              <a:bodyPr rtlCol="0" anchor="ctr">
                <a:noAutofit/>
              </a:bodyPr>
              <a:lstStyle/>
              <a:p>
                <a:pPr algn="ctr">
                  <a:defRPr/>
                </a:pPr>
                <a:endParaRPr lang="zh-CN" altLang="en-US" sz="1199" kern="0">
                  <a:solidFill>
                    <a:srgbClr val="0098A8"/>
                  </a:solidFill>
                  <a:latin typeface="Arial" panose="020B0604020202020204"/>
                  <a:ea typeface="微软雅黑" panose="020B0503020204020204" pitchFamily="34" charset="-122"/>
                  <a:sym typeface="+mn-ea"/>
                </a:endParaRPr>
              </a:p>
            </p:txBody>
          </p:sp>
          <p:sp>
            <p:nvSpPr>
              <p:cNvPr id="47" name="文本框 17"/>
              <p:cNvSpPr txBox="1"/>
              <p:nvPr/>
            </p:nvSpPr>
            <p:spPr>
              <a:xfrm>
                <a:off x="8588692" y="1114553"/>
                <a:ext cx="1542415" cy="304592"/>
              </a:xfrm>
              <a:prstGeom prst="rect">
                <a:avLst/>
              </a:prstGeom>
              <a:noFill/>
              <a:ln w="9525">
                <a:noFill/>
              </a:ln>
            </p:spPr>
            <p:txBody>
              <a:bodyPr wrap="square">
                <a:spAutoFit/>
              </a:bodyPr>
              <a:lstStyle/>
              <a:p>
                <a:pPr algn="ctr"/>
                <a:r>
                  <a:rPr lang="zh-CN" altLang="en-US" sz="1332" b="1">
                    <a:solidFill>
                      <a:srgbClr val="352301"/>
                    </a:solidFill>
                    <a:latin typeface="微软雅黑" panose="020B0503020204020204" pitchFamily="34" charset="-122"/>
                    <a:ea typeface="微软雅黑" panose="020B0503020204020204" pitchFamily="34" charset="-122"/>
                  </a:rPr>
                  <a:t>航空延误险</a:t>
                </a:r>
              </a:p>
            </p:txBody>
          </p:sp>
        </p:grpSp>
      </p:grpSp>
      <p:cxnSp>
        <p:nvCxnSpPr>
          <p:cNvPr id="3" name="直接连接符 11"/>
          <p:cNvCxnSpPr/>
          <p:nvPr/>
        </p:nvCxnSpPr>
        <p:spPr>
          <a:xfrm>
            <a:off x="803255" y="528972"/>
            <a:ext cx="0" cy="336613"/>
          </a:xfrm>
          <a:prstGeom prst="line">
            <a:avLst/>
          </a:prstGeom>
          <a:ln>
            <a:solidFill>
              <a:srgbClr val="DDC84D"/>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871280" y="474387"/>
            <a:ext cx="2048959" cy="276871"/>
          </a:xfrm>
          <a:prstGeom prst="rect">
            <a:avLst/>
          </a:prstGeom>
          <a:noFill/>
        </p:spPr>
        <p:txBody>
          <a:bodyPr wrap="none" rtlCol="0">
            <a:spAutoFit/>
          </a:bodyPr>
          <a:lstStyle/>
          <a:p>
            <a:pPr defTabSz="913486"/>
            <a:r>
              <a:rPr lang="zh-CN" altLang="en-US" sz="1199" dirty="0">
                <a:latin typeface="微软雅黑" panose="020B0503020204020204" pitchFamily="34" charset="-122"/>
                <a:ea typeface="微软雅黑" panose="020B0503020204020204" pitchFamily="34" charset="-122"/>
                <a:cs typeface="微软雅黑" panose="020B0503020204020204" pitchFamily="34" charset="-122"/>
                <a:sym typeface="+mn-lt"/>
              </a:rPr>
              <a:t>5. 核保通：保险大数据风控</a:t>
            </a:r>
          </a:p>
        </p:txBody>
      </p:sp>
      <p:grpSp>
        <p:nvGrpSpPr>
          <p:cNvPr id="11" name="组合 10"/>
          <p:cNvGrpSpPr/>
          <p:nvPr/>
        </p:nvGrpSpPr>
        <p:grpSpPr>
          <a:xfrm>
            <a:off x="3849757" y="1350453"/>
            <a:ext cx="4729334" cy="4705650"/>
            <a:chOff x="8891" y="3193"/>
            <a:chExt cx="11182" cy="11126"/>
          </a:xfrm>
        </p:grpSpPr>
        <p:graphicFrame>
          <p:nvGraphicFramePr>
            <p:cNvPr id="38" name="图表 22"/>
            <p:cNvGraphicFramePr/>
            <p:nvPr/>
          </p:nvGraphicFramePr>
          <p:xfrm>
            <a:off x="8891" y="3193"/>
            <a:ext cx="11182" cy="11126"/>
          </p:xfrm>
          <a:graphic>
            <a:graphicData uri="http://schemas.openxmlformats.org/drawingml/2006/chart">
              <c:chart xmlns:c="http://schemas.openxmlformats.org/drawingml/2006/chart" xmlns:r="http://schemas.openxmlformats.org/officeDocument/2006/relationships" r:id="rId7"/>
            </a:graphicData>
          </a:graphic>
        </p:graphicFrame>
        <p:grpSp>
          <p:nvGrpSpPr>
            <p:cNvPr id="8" name="组合 7"/>
            <p:cNvGrpSpPr/>
            <p:nvPr/>
          </p:nvGrpSpPr>
          <p:grpSpPr>
            <a:xfrm>
              <a:off x="11099" y="13159"/>
              <a:ext cx="7246" cy="1046"/>
              <a:chOff x="5849" y="14848"/>
              <a:chExt cx="7246" cy="1046"/>
            </a:xfrm>
          </p:grpSpPr>
          <p:sp>
            <p:nvSpPr>
              <p:cNvPr id="6" name="矩形 5"/>
              <p:cNvSpPr/>
              <p:nvPr/>
            </p:nvSpPr>
            <p:spPr>
              <a:xfrm>
                <a:off x="5849" y="14848"/>
                <a:ext cx="6688" cy="1046"/>
              </a:xfrm>
              <a:prstGeom prst="rect">
                <a:avLst/>
              </a:prstGeom>
              <a:solidFill>
                <a:srgbClr val="1915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99"/>
              </a:p>
            </p:txBody>
          </p:sp>
          <p:sp>
            <p:nvSpPr>
              <p:cNvPr id="5" name="文本框 23"/>
              <p:cNvSpPr txBox="1"/>
              <p:nvPr/>
            </p:nvSpPr>
            <p:spPr>
              <a:xfrm>
                <a:off x="6196" y="15068"/>
                <a:ext cx="6899" cy="703"/>
              </a:xfrm>
              <a:prstGeom prst="rect">
                <a:avLst/>
              </a:prstGeom>
              <a:noFill/>
            </p:spPr>
            <p:txBody>
              <a:bodyPr wrap="square" rtlCol="0" anchor="t">
                <a:spAutoFit/>
              </a:bodyPr>
              <a:lstStyle/>
              <a:p>
                <a:pPr algn="l"/>
                <a:r>
                  <a:rPr lang="zh-CN" altLang="en-US" sz="1332" b="1" dirty="0">
                    <a:latin typeface="微软雅黑" panose="020B0503020204020204" pitchFamily="34" charset="-122"/>
                    <a:ea typeface="微软雅黑" panose="020B0503020204020204" pitchFamily="34" charset="-122"/>
                  </a:rPr>
                  <a:t>第三步</a:t>
                </a:r>
                <a:r>
                  <a:rPr lang="zh-CN" altLang="en-US" sz="1332" dirty="0">
                    <a:latin typeface="微软雅黑" panose="020B0503020204020204" pitchFamily="34" charset="-122"/>
                    <a:ea typeface="微软雅黑" panose="020B0503020204020204" pitchFamily="34" charset="-122"/>
                  </a:rPr>
                  <a:t>：保险案件欺诈识别分析</a:t>
                </a:r>
              </a:p>
            </p:txBody>
          </p:sp>
        </p:grpSp>
      </p:grpSp>
    </p:spTree>
    <p:extLst>
      <p:ext uri="{BB962C8B-B14F-4D97-AF65-F5344CB8AC3E}">
        <p14:creationId xmlns:p14="http://schemas.microsoft.com/office/powerpoint/2010/main" val="28762764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913635" y="484888"/>
            <a:ext cx="6647974" cy="461345"/>
          </a:xfrm>
          <a:prstGeom prst="rect">
            <a:avLst/>
          </a:prstGeom>
          <a:noFill/>
        </p:spPr>
        <p:txBody>
          <a:bodyPr wrap="none" rtlCol="0">
            <a:spAutoFit/>
          </a:bodyPr>
          <a:lstStyle>
            <a:defPPr>
              <a:defRPr lang="zh-CN"/>
            </a:defPPr>
            <a:lvl1pPr algn="ctr">
              <a:defRPr sz="3555">
                <a:solidFill>
                  <a:srgbClr val="DDC84D"/>
                </a:solidFill>
                <a:latin typeface="微软雅黑" panose="020B0503020204020204" pitchFamily="34" charset="-122"/>
                <a:ea typeface="微软雅黑" panose="020B0503020204020204" pitchFamily="34" charset="-122"/>
              </a:defRPr>
            </a:lvl1pPr>
          </a:lstStyle>
          <a:p>
            <a:pPr algn="l" defTabSz="913486"/>
            <a:r>
              <a:rPr lang="zh-CN" altLang="en-US" sz="2398" dirty="0">
                <a:solidFill>
                  <a:schemeClr val="tx1"/>
                </a:solidFill>
                <a:cs typeface="微软雅黑" panose="020B0503020204020204" pitchFamily="34" charset="-122"/>
                <a:sym typeface="+mn-lt"/>
              </a:rPr>
              <a:t>未来愿景：腾讯科技创新覆盖保险全行业价值链</a:t>
            </a:r>
          </a:p>
        </p:txBody>
      </p:sp>
      <p:pic>
        <p:nvPicPr>
          <p:cNvPr id="9" name="图片 8" descr="腾讯云Logo+slogan w-0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8182" y="524122"/>
            <a:ext cx="2332153" cy="207252"/>
          </a:xfrm>
          <a:prstGeom prst="rect">
            <a:avLst/>
          </a:prstGeom>
        </p:spPr>
      </p:pic>
      <p:cxnSp>
        <p:nvCxnSpPr>
          <p:cNvPr id="10" name="直接连接符 11"/>
          <p:cNvCxnSpPr/>
          <p:nvPr/>
        </p:nvCxnSpPr>
        <p:spPr>
          <a:xfrm>
            <a:off x="803255" y="528972"/>
            <a:ext cx="0" cy="336613"/>
          </a:xfrm>
          <a:prstGeom prst="line">
            <a:avLst/>
          </a:prstGeom>
          <a:ln>
            <a:solidFill>
              <a:srgbClr val="DDC84D"/>
            </a:solidFill>
          </a:ln>
        </p:spPr>
        <p:style>
          <a:lnRef idx="1">
            <a:schemeClr val="accent1"/>
          </a:lnRef>
          <a:fillRef idx="0">
            <a:schemeClr val="accent1"/>
          </a:fillRef>
          <a:effectRef idx="0">
            <a:schemeClr val="accent1"/>
          </a:effectRef>
          <a:fontRef idx="minor">
            <a:schemeClr val="tx1"/>
          </a:fontRef>
        </p:style>
      </p:cxnSp>
      <p:pic>
        <p:nvPicPr>
          <p:cNvPr id="12" name="Picture 2" descr="D:\项目\执行\t-腾讯\腾讯云\金融云\PPT\图片\细节.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338" r="50000" b="54081"/>
          <a:stretch>
            <a:fillRect/>
          </a:stretch>
        </p:blipFill>
        <p:spPr bwMode="auto">
          <a:xfrm flipH="1">
            <a:off x="6871064" y="3800916"/>
            <a:ext cx="5315297" cy="3060468"/>
          </a:xfrm>
          <a:prstGeom prst="rect">
            <a:avLst/>
          </a:prstGeom>
          <a:noFill/>
          <a:extLst>
            <a:ext uri="{909E8E84-426E-40DD-AFC4-6F175D3DCCD1}">
              <a14:hiddenFill xmlns:a14="http://schemas.microsoft.com/office/drawing/2010/main">
                <a:solidFill>
                  <a:srgbClr val="FFFFFF"/>
                </a:solidFill>
              </a14:hiddenFill>
            </a:ext>
          </a:extLst>
        </p:spPr>
      </p:pic>
      <p:cxnSp>
        <p:nvCxnSpPr>
          <p:cNvPr id="121" name="直接连接符 120"/>
          <p:cNvCxnSpPr/>
          <p:nvPr/>
        </p:nvCxnSpPr>
        <p:spPr>
          <a:xfrm>
            <a:off x="1800604" y="2293190"/>
            <a:ext cx="886063" cy="0"/>
          </a:xfrm>
          <a:prstGeom prst="line">
            <a:avLst/>
          </a:prstGeom>
          <a:noFill/>
          <a:ln w="6350" cap="flat" cmpd="sng" algn="ctr">
            <a:solidFill>
              <a:srgbClr val="C28E4D"/>
            </a:solidFill>
            <a:prstDash val="solid"/>
            <a:miter lim="800000"/>
          </a:ln>
          <a:effectLst/>
        </p:spPr>
      </p:cxnSp>
      <p:cxnSp>
        <p:nvCxnSpPr>
          <p:cNvPr id="122" name="直接连接符 121"/>
          <p:cNvCxnSpPr/>
          <p:nvPr/>
        </p:nvCxnSpPr>
        <p:spPr>
          <a:xfrm>
            <a:off x="3318119" y="2293190"/>
            <a:ext cx="886063" cy="0"/>
          </a:xfrm>
          <a:prstGeom prst="line">
            <a:avLst/>
          </a:prstGeom>
          <a:noFill/>
          <a:ln w="6350" cap="flat" cmpd="sng" algn="ctr">
            <a:solidFill>
              <a:srgbClr val="C28E4D"/>
            </a:solidFill>
            <a:prstDash val="solid"/>
            <a:miter lim="800000"/>
          </a:ln>
          <a:effectLst/>
        </p:spPr>
      </p:cxnSp>
      <p:cxnSp>
        <p:nvCxnSpPr>
          <p:cNvPr id="123" name="直接连接符 122"/>
          <p:cNvCxnSpPr/>
          <p:nvPr/>
        </p:nvCxnSpPr>
        <p:spPr>
          <a:xfrm>
            <a:off x="4668149" y="2293190"/>
            <a:ext cx="886063" cy="0"/>
          </a:xfrm>
          <a:prstGeom prst="line">
            <a:avLst/>
          </a:prstGeom>
          <a:noFill/>
          <a:ln w="6350" cap="flat" cmpd="sng" algn="ctr">
            <a:solidFill>
              <a:srgbClr val="C28E4D"/>
            </a:solidFill>
            <a:prstDash val="solid"/>
            <a:miter lim="800000"/>
          </a:ln>
          <a:effectLst/>
        </p:spPr>
      </p:cxnSp>
      <p:cxnSp>
        <p:nvCxnSpPr>
          <p:cNvPr id="124" name="直接连接符 123"/>
          <p:cNvCxnSpPr/>
          <p:nvPr/>
        </p:nvCxnSpPr>
        <p:spPr>
          <a:xfrm>
            <a:off x="6176782" y="2293190"/>
            <a:ext cx="886063" cy="0"/>
          </a:xfrm>
          <a:prstGeom prst="line">
            <a:avLst/>
          </a:prstGeom>
          <a:noFill/>
          <a:ln w="6350" cap="flat" cmpd="sng" algn="ctr">
            <a:solidFill>
              <a:srgbClr val="C28E4D"/>
            </a:solidFill>
            <a:prstDash val="solid"/>
            <a:miter lim="800000"/>
          </a:ln>
          <a:effectLst/>
        </p:spPr>
      </p:cxnSp>
      <p:cxnSp>
        <p:nvCxnSpPr>
          <p:cNvPr id="125" name="直接连接符 124"/>
          <p:cNvCxnSpPr/>
          <p:nvPr/>
        </p:nvCxnSpPr>
        <p:spPr>
          <a:xfrm>
            <a:off x="7722211" y="2293190"/>
            <a:ext cx="886063" cy="0"/>
          </a:xfrm>
          <a:prstGeom prst="line">
            <a:avLst/>
          </a:prstGeom>
          <a:noFill/>
          <a:ln w="6350" cap="flat" cmpd="sng" algn="ctr">
            <a:solidFill>
              <a:srgbClr val="C28E4D"/>
            </a:solidFill>
            <a:prstDash val="solid"/>
            <a:miter lim="800000"/>
          </a:ln>
          <a:effectLst/>
        </p:spPr>
      </p:cxnSp>
      <p:cxnSp>
        <p:nvCxnSpPr>
          <p:cNvPr id="126" name="直接连接符 125"/>
          <p:cNvCxnSpPr/>
          <p:nvPr/>
        </p:nvCxnSpPr>
        <p:spPr>
          <a:xfrm>
            <a:off x="9253683" y="2293190"/>
            <a:ext cx="1007024" cy="0"/>
          </a:xfrm>
          <a:prstGeom prst="line">
            <a:avLst/>
          </a:prstGeom>
          <a:noFill/>
          <a:ln w="6350" cap="flat" cmpd="sng" algn="ctr">
            <a:solidFill>
              <a:srgbClr val="C28E4D"/>
            </a:solidFill>
            <a:prstDash val="solid"/>
            <a:miter lim="800000"/>
          </a:ln>
          <a:effectLst/>
        </p:spPr>
      </p:cxnSp>
      <p:sp>
        <p:nvSpPr>
          <p:cNvPr id="127" name="矩形 126"/>
          <p:cNvSpPr/>
          <p:nvPr/>
        </p:nvSpPr>
        <p:spPr>
          <a:xfrm>
            <a:off x="1764830" y="1934113"/>
            <a:ext cx="1005404" cy="338234"/>
          </a:xfrm>
          <a:prstGeom prst="rect">
            <a:avLst/>
          </a:prstGeom>
        </p:spPr>
        <p:txBody>
          <a:bodyPr wrap="none">
            <a:spAutoFit/>
          </a:bodyPr>
          <a:lstStyle/>
          <a:p>
            <a:pPr algn="ctr" defTabSz="608990"/>
            <a:r>
              <a:rPr lang="zh-CN" altLang="en-US" sz="1598" b="1" dirty="0">
                <a:solidFill>
                  <a:srgbClr val="DDC84D"/>
                </a:solidFill>
                <a:latin typeface="微软雅黑" panose="020B0503020204020204" pitchFamily="34" charset="-122"/>
                <a:ea typeface="微软雅黑" panose="020B0503020204020204" pitchFamily="34" charset="-122"/>
              </a:rPr>
              <a:t>营销展业</a:t>
            </a:r>
          </a:p>
        </p:txBody>
      </p:sp>
      <p:sp>
        <p:nvSpPr>
          <p:cNvPr id="128" name="矩形 127"/>
          <p:cNvSpPr/>
          <p:nvPr/>
        </p:nvSpPr>
        <p:spPr>
          <a:xfrm>
            <a:off x="3489010" y="1885052"/>
            <a:ext cx="595036" cy="387414"/>
          </a:xfrm>
          <a:prstGeom prst="rect">
            <a:avLst/>
          </a:prstGeom>
        </p:spPr>
        <p:txBody>
          <a:bodyPr wrap="none">
            <a:spAutoFit/>
          </a:bodyPr>
          <a:lstStyle/>
          <a:p>
            <a:pPr algn="ctr" defTabSz="304495">
              <a:lnSpc>
                <a:spcPct val="120000"/>
              </a:lnSpc>
              <a:defRPr/>
            </a:pPr>
            <a:r>
              <a:rPr lang="zh-CN" altLang="en-US" sz="1598" b="1" dirty="0">
                <a:solidFill>
                  <a:srgbClr val="DDC84D"/>
                </a:solidFill>
                <a:latin typeface="微软雅黑" panose="020B0503020204020204" pitchFamily="34" charset="-122"/>
                <a:ea typeface="微软雅黑" panose="020B0503020204020204" pitchFamily="34" charset="-122"/>
              </a:rPr>
              <a:t>核保</a:t>
            </a:r>
            <a:endParaRPr lang="zh-CN" altLang="en-US" sz="1116" kern="0" dirty="0">
              <a:solidFill>
                <a:srgbClr val="DDC84D"/>
              </a:solidFill>
              <a:latin typeface="微软雅黑" panose="020B0503020204020204" pitchFamily="34" charset="-122"/>
              <a:ea typeface="微软雅黑" panose="020B0503020204020204" pitchFamily="34" charset="-122"/>
            </a:endParaRPr>
          </a:p>
        </p:txBody>
      </p:sp>
      <p:sp>
        <p:nvSpPr>
          <p:cNvPr id="129" name="矩形 128"/>
          <p:cNvSpPr/>
          <p:nvPr/>
        </p:nvSpPr>
        <p:spPr>
          <a:xfrm>
            <a:off x="4804781" y="1934113"/>
            <a:ext cx="595036" cy="338234"/>
          </a:xfrm>
          <a:prstGeom prst="rect">
            <a:avLst/>
          </a:prstGeom>
        </p:spPr>
        <p:txBody>
          <a:bodyPr wrap="none">
            <a:spAutoFit/>
          </a:bodyPr>
          <a:lstStyle/>
          <a:p>
            <a:pPr algn="ctr" defTabSz="608990"/>
            <a:r>
              <a:rPr lang="zh-CN" altLang="en-US" sz="1598" b="1" dirty="0">
                <a:solidFill>
                  <a:srgbClr val="DDC84D"/>
                </a:solidFill>
                <a:latin typeface="微软雅黑" panose="020B0503020204020204" pitchFamily="34" charset="-122"/>
                <a:ea typeface="微软雅黑" panose="020B0503020204020204" pitchFamily="34" charset="-122"/>
              </a:rPr>
              <a:t>定价</a:t>
            </a:r>
          </a:p>
        </p:txBody>
      </p:sp>
      <p:sp>
        <p:nvSpPr>
          <p:cNvPr id="130" name="矩形 129"/>
          <p:cNvSpPr/>
          <p:nvPr/>
        </p:nvSpPr>
        <p:spPr>
          <a:xfrm>
            <a:off x="6118381" y="1934113"/>
            <a:ext cx="1005404" cy="338234"/>
          </a:xfrm>
          <a:prstGeom prst="rect">
            <a:avLst/>
          </a:prstGeom>
        </p:spPr>
        <p:txBody>
          <a:bodyPr wrap="none">
            <a:spAutoFit/>
          </a:bodyPr>
          <a:lstStyle/>
          <a:p>
            <a:pPr algn="ctr" defTabSz="608990"/>
            <a:r>
              <a:rPr lang="zh-CN" altLang="en-US" sz="1598" b="1" dirty="0">
                <a:solidFill>
                  <a:srgbClr val="DDC84D"/>
                </a:solidFill>
                <a:latin typeface="微软雅黑" panose="020B0503020204020204" pitchFamily="34" charset="-122"/>
                <a:ea typeface="微软雅黑" panose="020B0503020204020204" pitchFamily="34" charset="-122"/>
              </a:rPr>
              <a:t>保单管理</a:t>
            </a:r>
          </a:p>
        </p:txBody>
      </p:sp>
      <p:sp>
        <p:nvSpPr>
          <p:cNvPr id="131" name="矩形 130"/>
          <p:cNvSpPr/>
          <p:nvPr/>
        </p:nvSpPr>
        <p:spPr>
          <a:xfrm>
            <a:off x="7842349" y="1934113"/>
            <a:ext cx="595036" cy="338234"/>
          </a:xfrm>
          <a:prstGeom prst="rect">
            <a:avLst/>
          </a:prstGeom>
        </p:spPr>
        <p:txBody>
          <a:bodyPr wrap="none">
            <a:spAutoFit/>
          </a:bodyPr>
          <a:lstStyle/>
          <a:p>
            <a:pPr algn="ctr" defTabSz="608990"/>
            <a:r>
              <a:rPr lang="zh-CN" altLang="en-US" sz="1598" b="1" dirty="0">
                <a:solidFill>
                  <a:srgbClr val="DDC84D"/>
                </a:solidFill>
                <a:latin typeface="微软雅黑" panose="020B0503020204020204" pitchFamily="34" charset="-122"/>
                <a:ea typeface="微软雅黑" panose="020B0503020204020204" pitchFamily="34" charset="-122"/>
              </a:rPr>
              <a:t>理赔</a:t>
            </a:r>
          </a:p>
        </p:txBody>
      </p:sp>
      <p:sp>
        <p:nvSpPr>
          <p:cNvPr id="132" name="矩形 131"/>
          <p:cNvSpPr/>
          <p:nvPr/>
        </p:nvSpPr>
        <p:spPr>
          <a:xfrm>
            <a:off x="9155073" y="1934113"/>
            <a:ext cx="1210588" cy="338234"/>
          </a:xfrm>
          <a:prstGeom prst="rect">
            <a:avLst/>
          </a:prstGeom>
        </p:spPr>
        <p:txBody>
          <a:bodyPr wrap="none">
            <a:spAutoFit/>
          </a:bodyPr>
          <a:lstStyle/>
          <a:p>
            <a:pPr algn="ctr" defTabSz="608990"/>
            <a:r>
              <a:rPr lang="zh-CN" altLang="en-US" sz="1598" b="1" dirty="0">
                <a:solidFill>
                  <a:srgbClr val="DDC84D"/>
                </a:solidFill>
                <a:latin typeface="微软雅黑" panose="020B0503020204020204" pitchFamily="34" charset="-122"/>
                <a:ea typeface="微软雅黑" panose="020B0503020204020204" pitchFamily="34" charset="-122"/>
              </a:rPr>
              <a:t>全流程服务</a:t>
            </a:r>
          </a:p>
        </p:txBody>
      </p:sp>
      <p:cxnSp>
        <p:nvCxnSpPr>
          <p:cNvPr id="133" name="直接连接符 132"/>
          <p:cNvCxnSpPr/>
          <p:nvPr/>
        </p:nvCxnSpPr>
        <p:spPr>
          <a:xfrm flipH="1">
            <a:off x="1543878" y="2293190"/>
            <a:ext cx="691087" cy="404332"/>
          </a:xfrm>
          <a:prstGeom prst="line">
            <a:avLst/>
          </a:prstGeom>
          <a:noFill/>
          <a:ln w="6350" cap="flat" cmpd="sng" algn="ctr">
            <a:solidFill>
              <a:srgbClr val="C98D01"/>
            </a:solidFill>
            <a:prstDash val="solid"/>
            <a:miter lim="800000"/>
          </a:ln>
          <a:effectLst/>
        </p:spPr>
      </p:cxnSp>
      <p:cxnSp>
        <p:nvCxnSpPr>
          <p:cNvPr id="134" name="直接连接符 133"/>
          <p:cNvCxnSpPr/>
          <p:nvPr/>
        </p:nvCxnSpPr>
        <p:spPr>
          <a:xfrm>
            <a:off x="1543878" y="2701330"/>
            <a:ext cx="0" cy="310016"/>
          </a:xfrm>
          <a:prstGeom prst="line">
            <a:avLst/>
          </a:prstGeom>
          <a:noFill/>
          <a:ln w="6350" cap="flat" cmpd="sng" algn="ctr">
            <a:solidFill>
              <a:srgbClr val="C98D01"/>
            </a:solidFill>
            <a:prstDash val="solid"/>
            <a:miter lim="800000"/>
          </a:ln>
          <a:effectLst/>
        </p:spPr>
      </p:cxnSp>
      <p:cxnSp>
        <p:nvCxnSpPr>
          <p:cNvPr id="135" name="直接连接符 134"/>
          <p:cNvCxnSpPr/>
          <p:nvPr/>
        </p:nvCxnSpPr>
        <p:spPr>
          <a:xfrm flipH="1">
            <a:off x="3391711" y="2299112"/>
            <a:ext cx="332009" cy="413637"/>
          </a:xfrm>
          <a:prstGeom prst="line">
            <a:avLst/>
          </a:prstGeom>
          <a:noFill/>
          <a:ln w="6350" cap="flat" cmpd="sng" algn="ctr">
            <a:solidFill>
              <a:srgbClr val="C28E4D"/>
            </a:solidFill>
            <a:prstDash val="solid"/>
            <a:miter lim="800000"/>
          </a:ln>
          <a:effectLst/>
        </p:spPr>
      </p:cxnSp>
      <p:cxnSp>
        <p:nvCxnSpPr>
          <p:cNvPr id="137" name="直接连接符 136"/>
          <p:cNvCxnSpPr/>
          <p:nvPr/>
        </p:nvCxnSpPr>
        <p:spPr>
          <a:xfrm flipH="1">
            <a:off x="7145318" y="2287269"/>
            <a:ext cx="960078" cy="425479"/>
          </a:xfrm>
          <a:prstGeom prst="line">
            <a:avLst/>
          </a:prstGeom>
          <a:noFill/>
          <a:ln w="6350" cap="flat" cmpd="sng" algn="ctr">
            <a:solidFill>
              <a:srgbClr val="C28E4D"/>
            </a:solidFill>
            <a:prstDash val="solid"/>
            <a:miter lim="800000"/>
          </a:ln>
          <a:effectLst/>
        </p:spPr>
      </p:cxnSp>
      <p:cxnSp>
        <p:nvCxnSpPr>
          <p:cNvPr id="138" name="直接连接符 137"/>
          <p:cNvCxnSpPr/>
          <p:nvPr/>
        </p:nvCxnSpPr>
        <p:spPr>
          <a:xfrm flipV="1">
            <a:off x="876053" y="2697523"/>
            <a:ext cx="10166673" cy="15226"/>
          </a:xfrm>
          <a:prstGeom prst="line">
            <a:avLst/>
          </a:prstGeom>
          <a:noFill/>
          <a:ln w="6350" cap="flat" cmpd="sng" algn="ctr">
            <a:solidFill>
              <a:sysClr val="windowText" lastClr="000000">
                <a:lumMod val="65000"/>
                <a:lumOff val="35000"/>
              </a:sysClr>
            </a:solidFill>
            <a:prstDash val="sysDash"/>
            <a:miter lim="800000"/>
          </a:ln>
          <a:effectLst/>
        </p:spPr>
      </p:cxnSp>
      <p:cxnSp>
        <p:nvCxnSpPr>
          <p:cNvPr id="139" name="直接连接符 138"/>
          <p:cNvCxnSpPr/>
          <p:nvPr/>
        </p:nvCxnSpPr>
        <p:spPr>
          <a:xfrm>
            <a:off x="8097361" y="2293191"/>
            <a:ext cx="610305" cy="397988"/>
          </a:xfrm>
          <a:prstGeom prst="line">
            <a:avLst/>
          </a:prstGeom>
          <a:noFill/>
          <a:ln w="6350" cap="flat" cmpd="sng" algn="ctr">
            <a:solidFill>
              <a:srgbClr val="C28E4D"/>
            </a:solidFill>
            <a:prstDash val="solid"/>
            <a:miter lim="800000"/>
          </a:ln>
          <a:effectLst/>
        </p:spPr>
      </p:cxnSp>
      <p:cxnSp>
        <p:nvCxnSpPr>
          <p:cNvPr id="140" name="直接连接符 139"/>
          <p:cNvCxnSpPr/>
          <p:nvPr/>
        </p:nvCxnSpPr>
        <p:spPr>
          <a:xfrm>
            <a:off x="9743450" y="2292768"/>
            <a:ext cx="610305" cy="397988"/>
          </a:xfrm>
          <a:prstGeom prst="line">
            <a:avLst/>
          </a:prstGeom>
          <a:noFill/>
          <a:ln w="6350" cap="flat" cmpd="sng" algn="ctr">
            <a:solidFill>
              <a:srgbClr val="C98D01"/>
            </a:solidFill>
            <a:prstDash val="solid"/>
            <a:miter lim="800000"/>
          </a:ln>
          <a:effectLst/>
        </p:spPr>
      </p:cxnSp>
      <p:cxnSp>
        <p:nvCxnSpPr>
          <p:cNvPr id="141" name="直接连接符 140"/>
          <p:cNvCxnSpPr/>
          <p:nvPr/>
        </p:nvCxnSpPr>
        <p:spPr>
          <a:xfrm>
            <a:off x="3391711" y="2706827"/>
            <a:ext cx="0" cy="443243"/>
          </a:xfrm>
          <a:prstGeom prst="line">
            <a:avLst/>
          </a:prstGeom>
          <a:noFill/>
          <a:ln w="6350" cap="flat" cmpd="sng" algn="ctr">
            <a:solidFill>
              <a:srgbClr val="C28E4D"/>
            </a:solidFill>
            <a:prstDash val="solid"/>
            <a:miter lim="800000"/>
          </a:ln>
          <a:effectLst/>
        </p:spPr>
      </p:cxnSp>
      <p:cxnSp>
        <p:nvCxnSpPr>
          <p:cNvPr id="142" name="直接连接符 141"/>
          <p:cNvCxnSpPr/>
          <p:nvPr/>
        </p:nvCxnSpPr>
        <p:spPr>
          <a:xfrm flipH="1">
            <a:off x="5143536" y="2301227"/>
            <a:ext cx="8036" cy="1318789"/>
          </a:xfrm>
          <a:prstGeom prst="line">
            <a:avLst/>
          </a:prstGeom>
          <a:noFill/>
          <a:ln w="6350" cap="flat" cmpd="sng" algn="ctr">
            <a:solidFill>
              <a:srgbClr val="C28E4D"/>
            </a:solidFill>
            <a:prstDash val="solid"/>
            <a:miter lim="800000"/>
          </a:ln>
          <a:effectLst/>
        </p:spPr>
      </p:cxnSp>
      <p:cxnSp>
        <p:nvCxnSpPr>
          <p:cNvPr id="143" name="直接连接符 142"/>
          <p:cNvCxnSpPr/>
          <p:nvPr/>
        </p:nvCxnSpPr>
        <p:spPr>
          <a:xfrm>
            <a:off x="7145318" y="2701329"/>
            <a:ext cx="0" cy="911163"/>
          </a:xfrm>
          <a:prstGeom prst="line">
            <a:avLst/>
          </a:prstGeom>
          <a:noFill/>
          <a:ln w="6350" cap="flat" cmpd="sng" algn="ctr">
            <a:solidFill>
              <a:srgbClr val="C28E4D"/>
            </a:solidFill>
            <a:prstDash val="solid"/>
            <a:miter lim="800000"/>
          </a:ln>
          <a:effectLst/>
        </p:spPr>
      </p:cxnSp>
      <p:cxnSp>
        <p:nvCxnSpPr>
          <p:cNvPr id="144" name="直接连接符 143"/>
          <p:cNvCxnSpPr/>
          <p:nvPr/>
        </p:nvCxnSpPr>
        <p:spPr>
          <a:xfrm>
            <a:off x="10353754" y="2691179"/>
            <a:ext cx="0" cy="428440"/>
          </a:xfrm>
          <a:prstGeom prst="line">
            <a:avLst/>
          </a:prstGeom>
          <a:noFill/>
          <a:ln w="6350" cap="flat" cmpd="sng" algn="ctr">
            <a:solidFill>
              <a:srgbClr val="C98D01"/>
            </a:solidFill>
            <a:prstDash val="solid"/>
            <a:miter lim="800000"/>
          </a:ln>
          <a:effectLst/>
        </p:spPr>
      </p:cxnSp>
      <p:sp>
        <p:nvSpPr>
          <p:cNvPr id="145" name="矩形 144"/>
          <p:cNvSpPr/>
          <p:nvPr/>
        </p:nvSpPr>
        <p:spPr>
          <a:xfrm>
            <a:off x="846145" y="3293871"/>
            <a:ext cx="1385316" cy="297325"/>
          </a:xfrm>
          <a:prstGeom prst="rect">
            <a:avLst/>
          </a:prstGeom>
        </p:spPr>
        <p:txBody>
          <a:bodyPr wrap="none">
            <a:spAutoFit/>
          </a:bodyPr>
          <a:lstStyle/>
          <a:p>
            <a:pPr algn="ctr" defTabSz="608990"/>
            <a:r>
              <a:rPr lang="zh-CN" altLang="en-US" sz="1332" dirty="0">
                <a:latin typeface="微软雅黑" panose="020B0503020204020204" pitchFamily="34" charset="-122"/>
                <a:ea typeface="微软雅黑" panose="020B0503020204020204" pitchFamily="34" charset="-122"/>
              </a:rPr>
              <a:t>移动社交化营销</a:t>
            </a:r>
          </a:p>
        </p:txBody>
      </p:sp>
      <p:sp>
        <p:nvSpPr>
          <p:cNvPr id="146" name="矩形 145"/>
          <p:cNvSpPr/>
          <p:nvPr/>
        </p:nvSpPr>
        <p:spPr>
          <a:xfrm>
            <a:off x="2708781" y="3293871"/>
            <a:ext cx="1385316" cy="502317"/>
          </a:xfrm>
          <a:prstGeom prst="rect">
            <a:avLst/>
          </a:prstGeom>
        </p:spPr>
        <p:txBody>
          <a:bodyPr wrap="none">
            <a:spAutoFit/>
          </a:bodyPr>
          <a:lstStyle/>
          <a:p>
            <a:pPr algn="ctr" defTabSz="608990"/>
            <a:r>
              <a:rPr lang="zh-CN" altLang="en-US" sz="1332" dirty="0">
                <a:latin typeface="微软雅黑" panose="020B0503020204020204" pitchFamily="34" charset="-122"/>
                <a:ea typeface="微软雅黑" panose="020B0503020204020204" pitchFamily="34" charset="-122"/>
              </a:rPr>
              <a:t>承保前风险管理</a:t>
            </a:r>
          </a:p>
          <a:p>
            <a:pPr algn="ctr" defTabSz="608990"/>
            <a:r>
              <a:rPr lang="zh-CN" altLang="en-US" sz="1332" dirty="0">
                <a:latin typeface="微软雅黑" panose="020B0503020204020204" pitchFamily="34" charset="-122"/>
                <a:ea typeface="微软雅黑" panose="020B0503020204020204" pitchFamily="34" charset="-122"/>
              </a:rPr>
              <a:t>（欺诈识别）</a:t>
            </a:r>
          </a:p>
        </p:txBody>
      </p:sp>
      <p:cxnSp>
        <p:nvCxnSpPr>
          <p:cNvPr id="147" name="直接连接符 146"/>
          <p:cNvCxnSpPr/>
          <p:nvPr/>
        </p:nvCxnSpPr>
        <p:spPr>
          <a:xfrm>
            <a:off x="8703013" y="2697523"/>
            <a:ext cx="0" cy="450856"/>
          </a:xfrm>
          <a:prstGeom prst="line">
            <a:avLst/>
          </a:prstGeom>
          <a:noFill/>
          <a:ln w="6350" cap="flat" cmpd="sng" algn="ctr">
            <a:solidFill>
              <a:srgbClr val="C28E4D"/>
            </a:solidFill>
            <a:prstDash val="solid"/>
            <a:miter lim="800000"/>
          </a:ln>
          <a:effectLst/>
        </p:spPr>
      </p:cxnSp>
      <p:sp>
        <p:nvSpPr>
          <p:cNvPr id="148" name="矩形 147"/>
          <p:cNvSpPr/>
          <p:nvPr/>
        </p:nvSpPr>
        <p:spPr>
          <a:xfrm>
            <a:off x="9514952" y="3293871"/>
            <a:ext cx="1728358" cy="297325"/>
          </a:xfrm>
          <a:prstGeom prst="rect">
            <a:avLst/>
          </a:prstGeom>
        </p:spPr>
        <p:txBody>
          <a:bodyPr wrap="none">
            <a:spAutoFit/>
          </a:bodyPr>
          <a:lstStyle/>
          <a:p>
            <a:pPr algn="ctr" defTabSz="608990"/>
            <a:r>
              <a:rPr lang="zh-CN" altLang="en-US" sz="1332" dirty="0">
                <a:latin typeface="微软雅黑" panose="020B0503020204020204" pitchFamily="34" charset="-122"/>
                <a:ea typeface="微软雅黑" panose="020B0503020204020204" pitchFamily="34" charset="-122"/>
              </a:rPr>
              <a:t>保险全周期智能客服</a:t>
            </a:r>
          </a:p>
        </p:txBody>
      </p:sp>
      <p:cxnSp>
        <p:nvCxnSpPr>
          <p:cNvPr id="149" name="直接连接符 148"/>
          <p:cNvCxnSpPr/>
          <p:nvPr/>
        </p:nvCxnSpPr>
        <p:spPr>
          <a:xfrm>
            <a:off x="5977153" y="2556260"/>
            <a:ext cx="0" cy="300712"/>
          </a:xfrm>
          <a:prstGeom prst="line">
            <a:avLst/>
          </a:prstGeom>
          <a:noFill/>
          <a:ln w="6350" cap="flat" cmpd="sng" algn="ctr">
            <a:solidFill>
              <a:sysClr val="windowText" lastClr="000000">
                <a:lumMod val="65000"/>
                <a:lumOff val="35000"/>
              </a:sysClr>
            </a:solidFill>
            <a:prstDash val="sysDash"/>
            <a:miter lim="800000"/>
          </a:ln>
          <a:effectLst/>
        </p:spPr>
      </p:cxnSp>
      <p:sp>
        <p:nvSpPr>
          <p:cNvPr id="150" name="矩形 149"/>
          <p:cNvSpPr/>
          <p:nvPr/>
        </p:nvSpPr>
        <p:spPr>
          <a:xfrm>
            <a:off x="5312870" y="2790147"/>
            <a:ext cx="699230" cy="297325"/>
          </a:xfrm>
          <a:prstGeom prst="rect">
            <a:avLst/>
          </a:prstGeom>
        </p:spPr>
        <p:txBody>
          <a:bodyPr wrap="none">
            <a:spAutoFit/>
          </a:bodyPr>
          <a:lstStyle/>
          <a:p>
            <a:pPr algn="ctr" defTabSz="608990"/>
            <a:r>
              <a:rPr lang="zh-CN" altLang="en-US" sz="1332" dirty="0">
                <a:solidFill>
                  <a:schemeClr val="tx1">
                    <a:lumMod val="85000"/>
                  </a:schemeClr>
                </a:solidFill>
                <a:latin typeface="微软雅黑" panose="020B0503020204020204" pitchFamily="34" charset="-122"/>
                <a:ea typeface="微软雅黑" panose="020B0503020204020204" pitchFamily="34" charset="-122"/>
              </a:rPr>
              <a:t>承保前</a:t>
            </a:r>
          </a:p>
        </p:txBody>
      </p:sp>
      <p:sp>
        <p:nvSpPr>
          <p:cNvPr id="151" name="矩形 150"/>
          <p:cNvSpPr/>
          <p:nvPr/>
        </p:nvSpPr>
        <p:spPr>
          <a:xfrm>
            <a:off x="5959548" y="2790147"/>
            <a:ext cx="699230" cy="297325"/>
          </a:xfrm>
          <a:prstGeom prst="rect">
            <a:avLst/>
          </a:prstGeom>
        </p:spPr>
        <p:txBody>
          <a:bodyPr wrap="none">
            <a:spAutoFit/>
          </a:bodyPr>
          <a:lstStyle/>
          <a:p>
            <a:pPr algn="ctr" defTabSz="608990"/>
            <a:r>
              <a:rPr lang="zh-CN" altLang="en-US" sz="1332" dirty="0">
                <a:solidFill>
                  <a:schemeClr val="tx1">
                    <a:lumMod val="85000"/>
                  </a:schemeClr>
                </a:solidFill>
                <a:latin typeface="微软雅黑" panose="020B0503020204020204" pitchFamily="34" charset="-122"/>
                <a:ea typeface="微软雅黑" panose="020B0503020204020204" pitchFamily="34" charset="-122"/>
              </a:rPr>
              <a:t>承保后</a:t>
            </a:r>
          </a:p>
        </p:txBody>
      </p:sp>
      <p:sp>
        <p:nvSpPr>
          <p:cNvPr id="152" name="流程图: 离页连接符 151"/>
          <p:cNvSpPr/>
          <p:nvPr/>
        </p:nvSpPr>
        <p:spPr>
          <a:xfrm>
            <a:off x="7079340" y="3610654"/>
            <a:ext cx="137456" cy="132804"/>
          </a:xfrm>
          <a:prstGeom prst="flowChartOffpageConnector">
            <a:avLst/>
          </a:prstGeom>
          <a:solidFill>
            <a:srgbClr val="C28E4D">
              <a:alpha val="27000"/>
            </a:srgbClr>
          </a:solidFill>
          <a:ln w="12700" cap="flat" cmpd="sng" algn="ctr">
            <a:solidFill>
              <a:srgbClr val="C28E4D"/>
            </a:solidFill>
            <a:prstDash val="solid"/>
            <a:miter lim="800000"/>
          </a:ln>
          <a:effectLst/>
        </p:spPr>
        <p:txBody>
          <a:bodyPr rot="0" spcFirstLastPara="0" vertOverflow="overflow" horzOverflow="overflow" vert="horz" wrap="square" lIns="30939" tIns="15470" rIns="30939" bIns="15470" numCol="1" spcCol="0" rtlCol="0" fromWordArt="0" anchor="ctr" anchorCtr="0" forceAA="0" compatLnSpc="1">
            <a:noAutofit/>
          </a:bodyPr>
          <a:lstStyle/>
          <a:p>
            <a:pPr algn="ctr" defTabSz="304495">
              <a:defRPr/>
            </a:pPr>
            <a:endParaRPr lang="zh-CN" altLang="en-US" sz="333" kern="0">
              <a:solidFill>
                <a:prstClr val="white"/>
              </a:solidFill>
              <a:latin typeface="Calibri" panose="020F0502020204030204"/>
              <a:ea typeface="等线" panose="02010600030101010101" pitchFamily="2" charset="-122"/>
            </a:endParaRPr>
          </a:p>
        </p:txBody>
      </p:sp>
      <p:sp>
        <p:nvSpPr>
          <p:cNvPr id="153" name="流程图: 离页连接符 152"/>
          <p:cNvSpPr/>
          <p:nvPr/>
        </p:nvSpPr>
        <p:spPr>
          <a:xfrm>
            <a:off x="5078826" y="3619958"/>
            <a:ext cx="137456" cy="132804"/>
          </a:xfrm>
          <a:prstGeom prst="flowChartOffpageConnector">
            <a:avLst/>
          </a:prstGeom>
          <a:solidFill>
            <a:srgbClr val="C28E4D">
              <a:alpha val="27000"/>
            </a:srgbClr>
          </a:solidFill>
          <a:ln w="12700" cap="flat" cmpd="sng" algn="ctr">
            <a:solidFill>
              <a:srgbClr val="C28E4D"/>
            </a:solidFill>
            <a:prstDash val="solid"/>
            <a:miter lim="800000"/>
          </a:ln>
          <a:effectLst/>
        </p:spPr>
        <p:txBody>
          <a:bodyPr rot="0" spcFirstLastPara="0" vertOverflow="overflow" horzOverflow="overflow" vert="horz" wrap="square" lIns="30939" tIns="15470" rIns="30939" bIns="15470" numCol="1" spcCol="0" rtlCol="0" fromWordArt="0" anchor="ctr" anchorCtr="0" forceAA="0" compatLnSpc="1">
            <a:noAutofit/>
          </a:bodyPr>
          <a:lstStyle/>
          <a:p>
            <a:pPr algn="ctr" defTabSz="304495">
              <a:defRPr/>
            </a:pPr>
            <a:endParaRPr lang="zh-CN" altLang="en-US" sz="333" kern="0">
              <a:solidFill>
                <a:prstClr val="white"/>
              </a:solidFill>
              <a:latin typeface="Calibri" panose="020F0502020204030204"/>
              <a:ea typeface="等线" panose="02010600030101010101" pitchFamily="2" charset="-122"/>
            </a:endParaRPr>
          </a:p>
        </p:txBody>
      </p:sp>
      <p:sp>
        <p:nvSpPr>
          <p:cNvPr id="154" name="流程图: 离页连接符 153"/>
          <p:cNvSpPr/>
          <p:nvPr/>
        </p:nvSpPr>
        <p:spPr>
          <a:xfrm>
            <a:off x="3332922" y="3159375"/>
            <a:ext cx="137456" cy="132804"/>
          </a:xfrm>
          <a:prstGeom prst="flowChartOffpageConnector">
            <a:avLst/>
          </a:prstGeom>
          <a:solidFill>
            <a:srgbClr val="C28E4D">
              <a:alpha val="27000"/>
            </a:srgbClr>
          </a:solidFill>
          <a:ln w="12700" cap="flat" cmpd="sng" algn="ctr">
            <a:solidFill>
              <a:srgbClr val="C28E4D"/>
            </a:solidFill>
            <a:prstDash val="solid"/>
            <a:miter lim="800000"/>
          </a:ln>
          <a:effectLst/>
        </p:spPr>
        <p:txBody>
          <a:bodyPr rot="0" spcFirstLastPara="0" vertOverflow="overflow" horzOverflow="overflow" vert="horz" wrap="square" lIns="30939" tIns="15470" rIns="30939" bIns="15470" numCol="1" spcCol="0" rtlCol="0" fromWordArt="0" anchor="ctr" anchorCtr="0" forceAA="0" compatLnSpc="1">
            <a:noAutofit/>
          </a:bodyPr>
          <a:lstStyle/>
          <a:p>
            <a:pPr algn="ctr" defTabSz="304495">
              <a:defRPr/>
            </a:pPr>
            <a:endParaRPr lang="zh-CN" altLang="en-US" sz="333" kern="0">
              <a:solidFill>
                <a:prstClr val="white"/>
              </a:solidFill>
              <a:latin typeface="Calibri" panose="020F0502020204030204"/>
              <a:ea typeface="等线" panose="02010600030101010101" pitchFamily="2" charset="-122"/>
            </a:endParaRPr>
          </a:p>
        </p:txBody>
      </p:sp>
      <p:sp>
        <p:nvSpPr>
          <p:cNvPr id="155" name="流程图: 离页连接符 154"/>
          <p:cNvSpPr/>
          <p:nvPr/>
        </p:nvSpPr>
        <p:spPr>
          <a:xfrm>
            <a:off x="8634074" y="3143303"/>
            <a:ext cx="137456" cy="132804"/>
          </a:xfrm>
          <a:prstGeom prst="flowChartOffpageConnector">
            <a:avLst/>
          </a:prstGeom>
          <a:solidFill>
            <a:srgbClr val="C28E4D">
              <a:alpha val="27000"/>
            </a:srgbClr>
          </a:solidFill>
          <a:ln w="12700" cap="flat" cmpd="sng" algn="ctr">
            <a:solidFill>
              <a:srgbClr val="C28E4D"/>
            </a:solidFill>
            <a:prstDash val="solid"/>
            <a:miter lim="800000"/>
          </a:ln>
          <a:effectLst/>
        </p:spPr>
        <p:txBody>
          <a:bodyPr rot="0" spcFirstLastPara="0" vertOverflow="overflow" horzOverflow="overflow" vert="horz" wrap="square" lIns="30939" tIns="15470" rIns="30939" bIns="15470" numCol="1" spcCol="0" rtlCol="0" fromWordArt="0" anchor="ctr" anchorCtr="0" forceAA="0" compatLnSpc="1">
            <a:noAutofit/>
          </a:bodyPr>
          <a:lstStyle/>
          <a:p>
            <a:pPr algn="ctr" defTabSz="304495">
              <a:defRPr/>
            </a:pPr>
            <a:endParaRPr lang="zh-CN" altLang="en-US" sz="333" kern="0">
              <a:solidFill>
                <a:prstClr val="white"/>
              </a:solidFill>
              <a:latin typeface="Calibri" panose="020F0502020204030204"/>
              <a:ea typeface="等线" panose="02010600030101010101" pitchFamily="2" charset="-122"/>
            </a:endParaRPr>
          </a:p>
        </p:txBody>
      </p:sp>
      <p:sp>
        <p:nvSpPr>
          <p:cNvPr id="156" name="矩形 155"/>
          <p:cNvSpPr/>
          <p:nvPr/>
        </p:nvSpPr>
        <p:spPr>
          <a:xfrm>
            <a:off x="7970599" y="3293871"/>
            <a:ext cx="1385316" cy="502317"/>
          </a:xfrm>
          <a:prstGeom prst="rect">
            <a:avLst/>
          </a:prstGeom>
        </p:spPr>
        <p:txBody>
          <a:bodyPr wrap="none">
            <a:spAutoFit/>
          </a:bodyPr>
          <a:lstStyle/>
          <a:p>
            <a:pPr algn="ctr" defTabSz="608990"/>
            <a:r>
              <a:rPr lang="zh-CN" altLang="en-US" sz="1332" dirty="0">
                <a:latin typeface="微软雅黑" panose="020B0503020204020204" pitchFamily="34" charset="-122"/>
                <a:ea typeface="微软雅黑" panose="020B0503020204020204" pitchFamily="34" charset="-122"/>
              </a:rPr>
              <a:t>承保后风险管理</a:t>
            </a:r>
          </a:p>
          <a:p>
            <a:pPr algn="ctr" defTabSz="608990"/>
            <a:r>
              <a:rPr lang="zh-CN" altLang="en-US" sz="1332" dirty="0">
                <a:latin typeface="微软雅黑" panose="020B0503020204020204" pitchFamily="34" charset="-122"/>
                <a:ea typeface="微软雅黑" panose="020B0503020204020204" pitchFamily="34" charset="-122"/>
              </a:rPr>
              <a:t>（骗保识别）</a:t>
            </a:r>
          </a:p>
        </p:txBody>
      </p:sp>
      <p:cxnSp>
        <p:nvCxnSpPr>
          <p:cNvPr id="157" name="直接连接符 156"/>
          <p:cNvCxnSpPr/>
          <p:nvPr/>
        </p:nvCxnSpPr>
        <p:spPr>
          <a:xfrm>
            <a:off x="4096332" y="3411025"/>
            <a:ext cx="3788520" cy="0"/>
          </a:xfrm>
          <a:prstGeom prst="line">
            <a:avLst/>
          </a:prstGeom>
          <a:noFill/>
          <a:ln w="6350" cap="flat" cmpd="sng" algn="ctr">
            <a:solidFill>
              <a:sysClr val="windowText" lastClr="000000">
                <a:lumMod val="65000"/>
                <a:lumOff val="35000"/>
              </a:sysClr>
            </a:solidFill>
            <a:prstDash val="sysDash"/>
            <a:miter lim="800000"/>
          </a:ln>
          <a:effectLst/>
        </p:spPr>
      </p:cxnSp>
      <p:grpSp>
        <p:nvGrpSpPr>
          <p:cNvPr id="192" name="组合 191"/>
          <p:cNvGrpSpPr/>
          <p:nvPr/>
        </p:nvGrpSpPr>
        <p:grpSpPr>
          <a:xfrm>
            <a:off x="894663" y="3957466"/>
            <a:ext cx="10240265" cy="1039168"/>
            <a:chOff x="1606967" y="5732832"/>
            <a:chExt cx="13499339" cy="1176790"/>
          </a:xfrm>
        </p:grpSpPr>
        <p:sp>
          <p:nvSpPr>
            <p:cNvPr id="5" name="矩形: 圆角 4"/>
            <p:cNvSpPr/>
            <p:nvPr/>
          </p:nvSpPr>
          <p:spPr>
            <a:xfrm>
              <a:off x="1614773" y="5732832"/>
              <a:ext cx="1882703" cy="503290"/>
            </a:xfrm>
            <a:prstGeom prst="roundRect">
              <a:avLst/>
            </a:prstGeom>
            <a:noFill/>
            <a:ln>
              <a:solidFill>
                <a:srgbClr val="C98D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2" dirty="0">
                  <a:solidFill>
                    <a:schemeClr val="tx1"/>
                  </a:solidFill>
                  <a:latin typeface="微软雅黑" panose="020B0503020204020204" pitchFamily="34" charset="-122"/>
                  <a:ea typeface="微软雅黑" panose="020B0503020204020204" pitchFamily="34" charset="-122"/>
                </a:rPr>
                <a:t>智</a:t>
              </a:r>
              <a:r>
                <a:rPr lang="zh-CN" altLang="en-US" sz="1332" dirty="0">
                  <a:solidFill>
                    <a:schemeClr val="tx1"/>
                  </a:solidFill>
                  <a:latin typeface="微软雅黑" panose="020B0503020204020204" pitchFamily="34" charset="-122"/>
                  <a:ea typeface="微软雅黑" panose="020B0503020204020204" pitchFamily="34" charset="-122"/>
                </a:rPr>
                <a:t>能推荐</a:t>
              </a:r>
            </a:p>
          </p:txBody>
        </p:sp>
        <p:sp>
          <p:nvSpPr>
            <p:cNvPr id="158" name="矩形: 圆角 157"/>
            <p:cNvSpPr/>
            <p:nvPr/>
          </p:nvSpPr>
          <p:spPr>
            <a:xfrm>
              <a:off x="1606967" y="6406332"/>
              <a:ext cx="1882703" cy="503290"/>
            </a:xfrm>
            <a:prstGeom prst="roundRect">
              <a:avLst/>
            </a:prstGeom>
            <a:noFill/>
            <a:ln>
              <a:solidFill>
                <a:srgbClr val="C98D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2" dirty="0">
                  <a:solidFill>
                    <a:schemeClr val="tx1"/>
                  </a:solidFill>
                  <a:latin typeface="微软雅黑" panose="020B0503020204020204" pitchFamily="34" charset="-122"/>
                  <a:ea typeface="微软雅黑" panose="020B0503020204020204" pitchFamily="34" charset="-122"/>
                </a:rPr>
                <a:t>精准营销</a:t>
              </a:r>
            </a:p>
          </p:txBody>
        </p:sp>
        <p:sp>
          <p:nvSpPr>
            <p:cNvPr id="159" name="矩形: 圆角 158"/>
            <p:cNvSpPr/>
            <p:nvPr/>
          </p:nvSpPr>
          <p:spPr>
            <a:xfrm>
              <a:off x="3956854" y="5732832"/>
              <a:ext cx="1882703" cy="503290"/>
            </a:xfrm>
            <a:prstGeom prst="roundRect">
              <a:avLst/>
            </a:prstGeom>
            <a:noFill/>
            <a:ln>
              <a:solidFill>
                <a:srgbClr val="C98D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2" dirty="0">
                  <a:solidFill>
                    <a:schemeClr val="tx1"/>
                  </a:solidFill>
                  <a:latin typeface="微软雅黑" panose="020B0503020204020204" pitchFamily="34" charset="-122"/>
                  <a:ea typeface="微软雅黑" panose="020B0503020204020204" pitchFamily="34" charset="-122"/>
                </a:rPr>
                <a:t>核保通风控</a:t>
              </a:r>
            </a:p>
          </p:txBody>
        </p:sp>
        <p:sp>
          <p:nvSpPr>
            <p:cNvPr id="160" name="矩形: 圆角 159"/>
            <p:cNvSpPr/>
            <p:nvPr/>
          </p:nvSpPr>
          <p:spPr>
            <a:xfrm>
              <a:off x="3950163" y="6406332"/>
              <a:ext cx="1882703" cy="503290"/>
            </a:xfrm>
            <a:prstGeom prst="roundRect">
              <a:avLst/>
            </a:prstGeom>
            <a:noFill/>
            <a:ln>
              <a:solidFill>
                <a:srgbClr val="C98D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2" dirty="0">
                  <a:solidFill>
                    <a:schemeClr val="tx1"/>
                  </a:solidFill>
                  <a:latin typeface="微软雅黑" panose="020B0503020204020204" pitchFamily="34" charset="-122"/>
                  <a:ea typeface="微软雅黑" panose="020B0503020204020204" pitchFamily="34" charset="-122"/>
                </a:rPr>
                <a:t>智能投保</a:t>
              </a:r>
            </a:p>
          </p:txBody>
        </p:sp>
        <p:sp>
          <p:nvSpPr>
            <p:cNvPr id="161" name="矩形: 圆角 160"/>
            <p:cNvSpPr/>
            <p:nvPr/>
          </p:nvSpPr>
          <p:spPr>
            <a:xfrm>
              <a:off x="6298935" y="5732832"/>
              <a:ext cx="1882703" cy="503290"/>
            </a:xfrm>
            <a:prstGeom prst="roundRect">
              <a:avLst/>
            </a:prstGeom>
            <a:noFill/>
            <a:ln>
              <a:solidFill>
                <a:srgbClr val="C98D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2" dirty="0">
                  <a:solidFill>
                    <a:schemeClr val="tx1"/>
                  </a:solidFill>
                  <a:latin typeface="微软雅黑" panose="020B0503020204020204" pitchFamily="34" charset="-122"/>
                  <a:ea typeface="微软雅黑" panose="020B0503020204020204" pitchFamily="34" charset="-122"/>
                </a:rPr>
                <a:t>大数据精算</a:t>
              </a:r>
            </a:p>
          </p:txBody>
        </p:sp>
        <p:sp>
          <p:nvSpPr>
            <p:cNvPr id="162" name="矩形: 圆角 161"/>
            <p:cNvSpPr/>
            <p:nvPr/>
          </p:nvSpPr>
          <p:spPr>
            <a:xfrm>
              <a:off x="6298935" y="6406332"/>
              <a:ext cx="1882703" cy="503290"/>
            </a:xfrm>
            <a:prstGeom prst="roundRect">
              <a:avLst/>
            </a:prstGeom>
            <a:noFill/>
            <a:ln>
              <a:solidFill>
                <a:srgbClr val="C98D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2" dirty="0">
                  <a:solidFill>
                    <a:schemeClr val="tx1"/>
                  </a:solidFill>
                  <a:latin typeface="微软雅黑" panose="020B0503020204020204" pitchFamily="34" charset="-122"/>
                  <a:ea typeface="微软雅黑" panose="020B0503020204020204" pitchFamily="34" charset="-122"/>
                </a:rPr>
                <a:t>差异化定价</a:t>
              </a:r>
            </a:p>
          </p:txBody>
        </p:sp>
        <p:sp>
          <p:nvSpPr>
            <p:cNvPr id="163" name="矩形: 圆角 162"/>
            <p:cNvSpPr/>
            <p:nvPr/>
          </p:nvSpPr>
          <p:spPr>
            <a:xfrm>
              <a:off x="8641015" y="5732832"/>
              <a:ext cx="1882703" cy="503290"/>
            </a:xfrm>
            <a:prstGeom prst="roundRect">
              <a:avLst/>
            </a:prstGeom>
            <a:noFill/>
            <a:ln>
              <a:solidFill>
                <a:srgbClr val="C98D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2" dirty="0">
                  <a:solidFill>
                    <a:schemeClr val="tx1"/>
                  </a:solidFill>
                  <a:latin typeface="微软雅黑" panose="020B0503020204020204" pitchFamily="34" charset="-122"/>
                  <a:ea typeface="微软雅黑" panose="020B0503020204020204" pitchFamily="34" charset="-122"/>
                </a:rPr>
                <a:t>智能认证</a:t>
              </a:r>
              <a:endParaRPr lang="zh-CN" altLang="en-US" sz="1066" dirty="0">
                <a:solidFill>
                  <a:schemeClr val="tx1"/>
                </a:solidFill>
                <a:latin typeface="微软雅黑" panose="020B0503020204020204" pitchFamily="34" charset="-122"/>
                <a:ea typeface="微软雅黑" panose="020B0503020204020204" pitchFamily="34" charset="-122"/>
              </a:endParaRPr>
            </a:p>
          </p:txBody>
        </p:sp>
        <p:sp>
          <p:nvSpPr>
            <p:cNvPr id="164" name="矩形: 圆角 163"/>
            <p:cNvSpPr/>
            <p:nvPr/>
          </p:nvSpPr>
          <p:spPr>
            <a:xfrm>
              <a:off x="8641015" y="6406332"/>
              <a:ext cx="1882703" cy="503290"/>
            </a:xfrm>
            <a:prstGeom prst="roundRect">
              <a:avLst/>
            </a:prstGeom>
            <a:noFill/>
            <a:ln>
              <a:solidFill>
                <a:srgbClr val="C98D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2" dirty="0">
                  <a:solidFill>
                    <a:schemeClr val="tx1"/>
                  </a:solidFill>
                  <a:latin typeface="微软雅黑" panose="020B0503020204020204" pitchFamily="34" charset="-122"/>
                  <a:ea typeface="微软雅黑" panose="020B0503020204020204" pitchFamily="34" charset="-122"/>
                </a:rPr>
                <a:t>双录质检</a:t>
              </a:r>
            </a:p>
          </p:txBody>
        </p:sp>
        <p:sp>
          <p:nvSpPr>
            <p:cNvPr id="165" name="矩形: 圆角 164"/>
            <p:cNvSpPr/>
            <p:nvPr/>
          </p:nvSpPr>
          <p:spPr>
            <a:xfrm>
              <a:off x="10983096" y="5732832"/>
              <a:ext cx="1882703" cy="503290"/>
            </a:xfrm>
            <a:prstGeom prst="roundRect">
              <a:avLst/>
            </a:prstGeom>
            <a:noFill/>
            <a:ln>
              <a:solidFill>
                <a:srgbClr val="C98D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2" dirty="0">
                  <a:solidFill>
                    <a:schemeClr val="tx1"/>
                  </a:solidFill>
                  <a:latin typeface="微软雅黑" panose="020B0503020204020204" pitchFamily="34" charset="-122"/>
                  <a:ea typeface="微软雅黑" panose="020B0503020204020204" pitchFamily="34" charset="-122"/>
                </a:rPr>
                <a:t>视频理赔</a:t>
              </a:r>
            </a:p>
          </p:txBody>
        </p:sp>
        <p:sp>
          <p:nvSpPr>
            <p:cNvPr id="166" name="矩形: 圆角 165"/>
            <p:cNvSpPr/>
            <p:nvPr/>
          </p:nvSpPr>
          <p:spPr>
            <a:xfrm>
              <a:off x="10983096" y="6406332"/>
              <a:ext cx="1882703" cy="503290"/>
            </a:xfrm>
            <a:prstGeom prst="roundRect">
              <a:avLst/>
            </a:prstGeom>
            <a:noFill/>
            <a:ln>
              <a:solidFill>
                <a:srgbClr val="C98D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2" dirty="0">
                  <a:solidFill>
                    <a:schemeClr val="tx1"/>
                  </a:solidFill>
                  <a:latin typeface="微软雅黑" panose="020B0503020204020204" pitchFamily="34" charset="-122"/>
                  <a:ea typeface="微软雅黑" panose="020B0503020204020204" pitchFamily="34" charset="-122"/>
                </a:rPr>
                <a:t>图片定损</a:t>
              </a:r>
            </a:p>
          </p:txBody>
        </p:sp>
        <p:sp>
          <p:nvSpPr>
            <p:cNvPr id="169" name="矩形: 圆角 168"/>
            <p:cNvSpPr/>
            <p:nvPr/>
          </p:nvSpPr>
          <p:spPr>
            <a:xfrm>
              <a:off x="13223603" y="5732832"/>
              <a:ext cx="1882703" cy="503290"/>
            </a:xfrm>
            <a:prstGeom prst="roundRect">
              <a:avLst/>
            </a:prstGeom>
            <a:noFill/>
            <a:ln>
              <a:solidFill>
                <a:srgbClr val="C98D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2" dirty="0">
                  <a:solidFill>
                    <a:schemeClr val="tx1"/>
                  </a:solidFill>
                  <a:latin typeface="微软雅黑" panose="020B0503020204020204" pitchFamily="34" charset="-122"/>
                  <a:ea typeface="微软雅黑" panose="020B0503020204020204" pitchFamily="34" charset="-122"/>
                </a:rPr>
                <a:t>智能客服</a:t>
              </a:r>
            </a:p>
          </p:txBody>
        </p:sp>
        <p:sp>
          <p:nvSpPr>
            <p:cNvPr id="170" name="矩形: 圆角 169"/>
            <p:cNvSpPr/>
            <p:nvPr/>
          </p:nvSpPr>
          <p:spPr>
            <a:xfrm>
              <a:off x="13223603" y="6406332"/>
              <a:ext cx="1882703" cy="503290"/>
            </a:xfrm>
            <a:prstGeom prst="roundRect">
              <a:avLst/>
            </a:prstGeom>
            <a:noFill/>
            <a:ln>
              <a:solidFill>
                <a:srgbClr val="C98D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2" dirty="0">
                  <a:solidFill>
                    <a:schemeClr val="tx1"/>
                  </a:solidFill>
                  <a:latin typeface="微软雅黑" panose="020B0503020204020204" pitchFamily="34" charset="-122"/>
                  <a:ea typeface="微软雅黑" panose="020B0503020204020204" pitchFamily="34" charset="-122"/>
                </a:rPr>
                <a:t>保全续保</a:t>
              </a:r>
            </a:p>
          </p:txBody>
        </p:sp>
      </p:grpSp>
      <p:sp>
        <p:nvSpPr>
          <p:cNvPr id="190" name="流程图: 离页连接符 189"/>
          <p:cNvSpPr/>
          <p:nvPr/>
        </p:nvSpPr>
        <p:spPr>
          <a:xfrm>
            <a:off x="10296658" y="3111582"/>
            <a:ext cx="137456" cy="132804"/>
          </a:xfrm>
          <a:prstGeom prst="flowChartOffpageConnector">
            <a:avLst/>
          </a:prstGeom>
          <a:solidFill>
            <a:srgbClr val="C28E4D">
              <a:alpha val="27000"/>
            </a:srgbClr>
          </a:solidFill>
          <a:ln w="12700" cap="flat" cmpd="sng" algn="ctr">
            <a:solidFill>
              <a:srgbClr val="C28E4D"/>
            </a:solidFill>
            <a:prstDash val="solid"/>
            <a:miter lim="800000"/>
          </a:ln>
          <a:effectLst/>
        </p:spPr>
        <p:txBody>
          <a:bodyPr rot="0" spcFirstLastPara="0" vertOverflow="overflow" horzOverflow="overflow" vert="horz" wrap="square" lIns="30939" tIns="15470" rIns="30939" bIns="15470" numCol="1" spcCol="0" rtlCol="0" fromWordArt="0" anchor="ctr" anchorCtr="0" forceAA="0" compatLnSpc="1">
            <a:noAutofit/>
          </a:bodyPr>
          <a:lstStyle/>
          <a:p>
            <a:pPr algn="ctr" defTabSz="304495">
              <a:defRPr/>
            </a:pPr>
            <a:endParaRPr lang="zh-CN" altLang="en-US" sz="333" kern="0">
              <a:solidFill>
                <a:prstClr val="white"/>
              </a:solidFill>
              <a:latin typeface="Calibri" panose="020F0502020204030204"/>
              <a:ea typeface="等线" panose="02010600030101010101" pitchFamily="2" charset="-122"/>
            </a:endParaRPr>
          </a:p>
        </p:txBody>
      </p:sp>
      <p:sp>
        <p:nvSpPr>
          <p:cNvPr id="191" name="流程图: 离页连接符 190"/>
          <p:cNvSpPr/>
          <p:nvPr/>
        </p:nvSpPr>
        <p:spPr>
          <a:xfrm>
            <a:off x="1472401" y="3026571"/>
            <a:ext cx="137456" cy="132804"/>
          </a:xfrm>
          <a:prstGeom prst="flowChartOffpageConnector">
            <a:avLst/>
          </a:prstGeom>
          <a:solidFill>
            <a:srgbClr val="C28E4D">
              <a:alpha val="27000"/>
            </a:srgbClr>
          </a:solidFill>
          <a:ln w="12700" cap="flat" cmpd="sng" algn="ctr">
            <a:solidFill>
              <a:srgbClr val="C28E4D"/>
            </a:solidFill>
            <a:prstDash val="solid"/>
            <a:miter lim="800000"/>
          </a:ln>
          <a:effectLst/>
        </p:spPr>
        <p:txBody>
          <a:bodyPr rot="0" spcFirstLastPara="0" vertOverflow="overflow" horzOverflow="overflow" vert="horz" wrap="square" lIns="30939" tIns="15470" rIns="30939" bIns="15470" numCol="1" spcCol="0" rtlCol="0" fromWordArt="0" anchor="ctr" anchorCtr="0" forceAA="0" compatLnSpc="1">
            <a:noAutofit/>
          </a:bodyPr>
          <a:lstStyle/>
          <a:p>
            <a:pPr algn="ctr" defTabSz="304495">
              <a:defRPr/>
            </a:pPr>
            <a:endParaRPr lang="zh-CN" altLang="en-US" sz="333" kern="0">
              <a:solidFill>
                <a:prstClr val="white"/>
              </a:solidFill>
              <a:latin typeface="Calibri" panose="020F0502020204030204"/>
              <a:ea typeface="等线" panose="02010600030101010101" pitchFamily="2" charset="-122"/>
            </a:endParaRPr>
          </a:p>
        </p:txBody>
      </p:sp>
      <p:cxnSp>
        <p:nvCxnSpPr>
          <p:cNvPr id="2" name="直接连接符 1"/>
          <p:cNvCxnSpPr/>
          <p:nvPr/>
        </p:nvCxnSpPr>
        <p:spPr>
          <a:xfrm flipH="1">
            <a:off x="6615796" y="2301227"/>
            <a:ext cx="8036" cy="1318789"/>
          </a:xfrm>
          <a:prstGeom prst="line">
            <a:avLst/>
          </a:prstGeom>
          <a:noFill/>
          <a:ln w="6350" cap="flat" cmpd="sng" algn="ctr">
            <a:solidFill>
              <a:srgbClr val="C28E4D"/>
            </a:solidFill>
            <a:prstDash val="solid"/>
            <a:miter lim="800000"/>
          </a:ln>
          <a:effectLst/>
        </p:spPr>
      </p:cxnSp>
      <p:sp>
        <p:nvSpPr>
          <p:cNvPr id="3" name="流程图: 离页连接符 2"/>
          <p:cNvSpPr/>
          <p:nvPr/>
        </p:nvSpPr>
        <p:spPr>
          <a:xfrm>
            <a:off x="6551086" y="3619958"/>
            <a:ext cx="137456" cy="132804"/>
          </a:xfrm>
          <a:prstGeom prst="flowChartOffpageConnector">
            <a:avLst/>
          </a:prstGeom>
          <a:solidFill>
            <a:srgbClr val="C28E4D">
              <a:alpha val="27000"/>
            </a:srgbClr>
          </a:solidFill>
          <a:ln w="12700" cap="flat" cmpd="sng" algn="ctr">
            <a:solidFill>
              <a:srgbClr val="C28E4D"/>
            </a:solidFill>
            <a:prstDash val="solid"/>
            <a:miter lim="800000"/>
          </a:ln>
          <a:effectLst/>
        </p:spPr>
        <p:txBody>
          <a:bodyPr rot="0" spcFirstLastPara="0" vertOverflow="overflow" horzOverflow="overflow" vert="horz" wrap="square" lIns="30939" tIns="15470" rIns="30939" bIns="15470" numCol="1" spcCol="0" rtlCol="0" fromWordArt="0" anchor="ctr" anchorCtr="0" forceAA="0" compatLnSpc="1">
            <a:noAutofit/>
          </a:bodyPr>
          <a:lstStyle/>
          <a:p>
            <a:pPr algn="ctr" defTabSz="304495">
              <a:defRPr/>
            </a:pPr>
            <a:endParaRPr lang="zh-CN" altLang="en-US" sz="333" kern="0">
              <a:solidFill>
                <a:prstClr val="white"/>
              </a:solidFill>
              <a:latin typeface="Calibri" panose="020F0502020204030204"/>
              <a:ea typeface="等线" panose="02010600030101010101" pitchFamily="2" charset="-122"/>
            </a:endParaRPr>
          </a:p>
        </p:txBody>
      </p:sp>
    </p:spTree>
    <p:extLst>
      <p:ext uri="{BB962C8B-B14F-4D97-AF65-F5344CB8AC3E}">
        <p14:creationId xmlns:p14="http://schemas.microsoft.com/office/powerpoint/2010/main" val="24193039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图像识别</a:t>
            </a:r>
            <a:endParaRPr lang="zh-CN" altLang="en-US" dirty="0"/>
          </a:p>
        </p:txBody>
      </p:sp>
    </p:spTree>
    <p:extLst>
      <p:ext uri="{BB962C8B-B14F-4D97-AF65-F5344CB8AC3E}">
        <p14:creationId xmlns:p14="http://schemas.microsoft.com/office/powerpoint/2010/main" val="21182812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反欺诈</a:t>
            </a:r>
            <a:endParaRPr lang="zh-CN" altLang="en-US" dirty="0"/>
          </a:p>
        </p:txBody>
      </p:sp>
    </p:spTree>
    <p:extLst>
      <p:ext uri="{BB962C8B-B14F-4D97-AF65-F5344CB8AC3E}">
        <p14:creationId xmlns:p14="http://schemas.microsoft.com/office/powerpoint/2010/main" val="16335218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一个寿险的例子，还没想好：产品分析 </a:t>
            </a:r>
            <a:r>
              <a:rPr lang="en-US" altLang="zh-CN" dirty="0" smtClean="0"/>
              <a:t>or</a:t>
            </a:r>
            <a:r>
              <a:rPr lang="zh-CN" altLang="en-US" smtClean="0"/>
              <a:t>客户与产品契合度分析？</a:t>
            </a:r>
            <a:endParaRPr lang="zh-CN" altLang="en-US" dirty="0"/>
          </a:p>
        </p:txBody>
      </p:sp>
    </p:spTree>
    <p:extLst>
      <p:ext uri="{BB962C8B-B14F-4D97-AF65-F5344CB8AC3E}">
        <p14:creationId xmlns:p14="http://schemas.microsoft.com/office/powerpoint/2010/main" val="31296318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巨灾风险</a:t>
            </a:r>
            <a:endParaRPr lang="zh-CN" altLang="en-US" dirty="0"/>
          </a:p>
        </p:txBody>
      </p:sp>
    </p:spTree>
    <p:extLst>
      <p:ext uri="{BB962C8B-B14F-4D97-AF65-F5344CB8AC3E}">
        <p14:creationId xmlns:p14="http://schemas.microsoft.com/office/powerpoint/2010/main" val="10918956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农业保险</a:t>
            </a:r>
            <a:endParaRPr lang="zh-CN" altLang="en-US" dirty="0"/>
          </a:p>
        </p:txBody>
      </p:sp>
    </p:spTree>
    <p:extLst>
      <p:ext uri="{BB962C8B-B14F-4D97-AF65-F5344CB8AC3E}">
        <p14:creationId xmlns:p14="http://schemas.microsoft.com/office/powerpoint/2010/main" val="16979965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lvl="0"/>
            <a:r>
              <a:rPr lang="zh-CN" altLang="zh-CN" dirty="0"/>
              <a:t>生命表</a:t>
            </a:r>
          </a:p>
          <a:p>
            <a:endParaRPr lang="zh-CN" altLang="en-US" dirty="0"/>
          </a:p>
        </p:txBody>
      </p:sp>
    </p:spTree>
    <p:extLst>
      <p:ext uri="{BB962C8B-B14F-4D97-AF65-F5344CB8AC3E}">
        <p14:creationId xmlns:p14="http://schemas.microsoft.com/office/powerpoint/2010/main" val="1862954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信息技术部</a:t>
            </a:r>
            <a:endParaRPr lang="en-US" altLang="zh-CN" dirty="0" smtClean="0"/>
          </a:p>
          <a:p>
            <a:r>
              <a:rPr lang="zh-CN" altLang="en-US" dirty="0" smtClean="0"/>
              <a:t>将数据加工成信息</a:t>
            </a:r>
            <a:endParaRPr lang="zh-CN" altLang="en-US" dirty="0"/>
          </a:p>
        </p:txBody>
      </p:sp>
    </p:spTree>
    <p:extLst>
      <p:ext uri="{BB962C8B-B14F-4D97-AF65-F5344CB8AC3E}">
        <p14:creationId xmlns:p14="http://schemas.microsoft.com/office/powerpoint/2010/main" val="35068663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健康保险</a:t>
            </a:r>
            <a:endParaRPr lang="zh-CN" altLang="en-US" dirty="0"/>
          </a:p>
        </p:txBody>
      </p:sp>
    </p:spTree>
    <p:extLst>
      <p:ext uri="{BB962C8B-B14F-4D97-AF65-F5344CB8AC3E}">
        <p14:creationId xmlns:p14="http://schemas.microsoft.com/office/powerpoint/2010/main" val="3866453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以图形化的方式展示保险参与人关系网，并为业务拓展、客户营销、欺诈识别等建立基础数据，未来可用于客户关系洞察、业务集中度分析、网络关键人分析、理赔欺诈识别、内部稽核监察等众多应用场景。</a:t>
            </a:r>
          </a:p>
        </p:txBody>
      </p:sp>
    </p:spTree>
    <p:extLst>
      <p:ext uri="{BB962C8B-B14F-4D97-AF65-F5344CB8AC3E}">
        <p14:creationId xmlns:p14="http://schemas.microsoft.com/office/powerpoint/2010/main" val="13702871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normAutofit fontScale="85000" lnSpcReduction="20000"/>
          </a:bodyPr>
          <a:lstStyle/>
          <a:p>
            <a:r>
              <a:rPr lang="zh-CN" altLang="en-US" dirty="0"/>
              <a:t>大数据应用是对海量、种类繁多的数据（包含结构化、非结构化）进行深入挖掘分析，得出结论，帮助企业经营管理决策。可以说，大数据价值最终体现的是为业务服务，因而必须始终围绕业务需求。如果将大数据应用看作单纯的信息化项目，忽略以业务为导向，就可能局限于基础建设，一味强调技术方案（一般的</a:t>
            </a:r>
            <a:r>
              <a:rPr lang="en-US" altLang="zh-CN" dirty="0"/>
              <a:t>IT</a:t>
            </a:r>
            <a:r>
              <a:rPr lang="zh-CN" altLang="en-US" dirty="0"/>
              <a:t>技术人员从他们的角度与背景出发，可能更重视数据中心建设、海量数据存储、数据分析技术方案等问题，而难以提出全面的业务目标与规划），不仅影响项目实施的效率，结果也可能是得到一堆零碎、杂乱的数据，对业务决策产生不了实质性帮助，无法体现大数据的真正价值。这样的认识误区在保险业中并非不存在，有公司就曾在数据挖掘分析项目中，由于缺乏业务条线的参与、支持，产生的报表与结果实用性不足，最后只能废置。与一般的</a:t>
            </a:r>
            <a:r>
              <a:rPr lang="en-US" altLang="zh-CN" dirty="0"/>
              <a:t>IT</a:t>
            </a:r>
            <a:r>
              <a:rPr lang="zh-CN" altLang="en-US" dirty="0"/>
              <a:t>项目相比，大数据以客户分析、经营管理、决策支持为目的，模型更为复杂、涉及面更广、投入更大、周期更长，公司必须保证业务、管理、企划等多个部门的深度参与，打破以往他们在项目中处于从属地位、只充当验收者和使用者的惯例，将他们的位置前移，在项目前期建设中，参与数据源选择、数据质量把控、数据分析建模等多个环节，与技术部门一起成为大数据的设计者与管理者。</a:t>
            </a:r>
          </a:p>
        </p:txBody>
      </p:sp>
    </p:spTree>
    <p:extLst>
      <p:ext uri="{BB962C8B-B14F-4D97-AF65-F5344CB8AC3E}">
        <p14:creationId xmlns:p14="http://schemas.microsoft.com/office/powerpoint/2010/main" val="1450290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展现安徽在全国的</a:t>
            </a:r>
            <a:r>
              <a:rPr lang="en-US" altLang="zh-CN" dirty="0" smtClean="0"/>
              <a:t>GDP</a:t>
            </a:r>
            <a:r>
              <a:rPr lang="zh-CN" altLang="en-US" dirty="0" smtClean="0"/>
              <a:t>、人口、地理等信息</a:t>
            </a:r>
            <a:endParaRPr lang="zh-CN" altLang="en-US" dirty="0"/>
          </a:p>
        </p:txBody>
      </p:sp>
    </p:spTree>
    <p:extLst>
      <p:ext uri="{BB962C8B-B14F-4D97-AF65-F5344CB8AC3E}">
        <p14:creationId xmlns:p14="http://schemas.microsoft.com/office/powerpoint/2010/main" val="2991590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这些数据是怎样来的</a:t>
            </a:r>
            <a:endParaRPr lang="zh-CN" altLang="en-US" dirty="0"/>
          </a:p>
        </p:txBody>
      </p:sp>
    </p:spTree>
    <p:extLst>
      <p:ext uri="{BB962C8B-B14F-4D97-AF65-F5344CB8AC3E}">
        <p14:creationId xmlns:p14="http://schemas.microsoft.com/office/powerpoint/2010/main" val="105559186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1658</TotalTime>
  <Words>4555</Words>
  <Application>Microsoft Office PowerPoint</Application>
  <PresentationFormat>宽屏</PresentationFormat>
  <Paragraphs>603</Paragraphs>
  <Slides>72</Slides>
  <Notes>8</Notes>
  <HiddenSlides>0</HiddenSlides>
  <MMClips>2</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72</vt:i4>
      </vt:variant>
    </vt:vector>
  </HeadingPairs>
  <TitlesOfParts>
    <vt:vector size="87" baseType="lpstr">
      <vt:lpstr>等线</vt:lpstr>
      <vt:lpstr>方正兰亭超细黑简体</vt:lpstr>
      <vt:lpstr>思源黑体 CN ExtraLight</vt:lpstr>
      <vt:lpstr>思源黑体 CN Light</vt:lpstr>
      <vt:lpstr>宋体</vt:lpstr>
      <vt:lpstr>Microsoft YaHei</vt:lpstr>
      <vt:lpstr>Microsoft YaHei</vt:lpstr>
      <vt:lpstr>Arial</vt:lpstr>
      <vt:lpstr>Book Antiqua</vt:lpstr>
      <vt:lpstr>Calibri</vt:lpstr>
      <vt:lpstr>Calibri Light</vt:lpstr>
      <vt:lpstr>Helvetica</vt:lpstr>
      <vt:lpstr>Mangal</vt:lpstr>
      <vt:lpstr>Wingdings</vt:lpstr>
      <vt:lpstr>Office 主题</vt:lpstr>
      <vt:lpstr>变革中的保险科技</vt:lpstr>
      <vt:lpstr>数据</vt:lpstr>
      <vt:lpstr>数据</vt:lpstr>
      <vt:lpstr>数据</vt:lpstr>
      <vt:lpstr>PowerPoint 演示文稿</vt:lpstr>
      <vt:lpstr>数据</vt:lpstr>
      <vt:lpstr>PowerPoint 演示文稿</vt:lpstr>
      <vt:lpstr>PowerPoint 演示文稿</vt:lpstr>
      <vt:lpstr>PowerPoint 演示文稿</vt:lpstr>
      <vt:lpstr>大数据</vt:lpstr>
      <vt:lpstr>大数据</vt:lpstr>
      <vt:lpstr>大数据</vt:lpstr>
      <vt:lpstr>PowerPoint 演示文稿</vt:lpstr>
      <vt:lpstr>大数据</vt:lpstr>
      <vt:lpstr>PowerPoint 演示文稿</vt:lpstr>
      <vt:lpstr>海量的数据规模(Volume)</vt:lpstr>
      <vt:lpstr>快速的数据流转(Velocity)</vt:lpstr>
      <vt:lpstr>多样的数据类型(Variety)</vt:lpstr>
      <vt:lpstr>价值密度低(Value)</vt:lpstr>
      <vt:lpstr>PowerPoint 演示文稿</vt:lpstr>
      <vt:lpstr>PowerPoint 演示文稿</vt:lpstr>
      <vt:lpstr>大数据应用的搜索引擎时代</vt:lpstr>
      <vt:lpstr>大数据应用的数据仓库时代</vt:lpstr>
      <vt:lpstr>大数据应用的数据挖掘时代</vt:lpstr>
      <vt:lpstr>大数据应用的机器学习时代</vt:lpstr>
      <vt:lpstr>新技术的使用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人脸核身解决方案-腾讯优图的领先技术能力，错误率低于0.01%</vt:lpstr>
      <vt:lpstr>人脸核身解决方案-提供三种交互模式供客户选择</vt:lpstr>
      <vt:lpstr>天御反欺诈平台 – 护航保险机构探索互联网金融新业态</vt:lpstr>
      <vt:lpstr>精准营销推介方案</vt:lpstr>
      <vt:lpstr>数字化精准营销方案</vt:lpstr>
      <vt:lpstr>互联网获客- 视频营销场景案例（视频连线自助理赔、理财服务，保险课堂）</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变革中的保险科技</dc:title>
  <dc:creator>Admin</dc:creator>
  <cp:lastModifiedBy>Admin</cp:lastModifiedBy>
  <cp:revision>19</cp:revision>
  <dcterms:created xsi:type="dcterms:W3CDTF">2018-12-09T08:30:31Z</dcterms:created>
  <dcterms:modified xsi:type="dcterms:W3CDTF">2018-12-11T06:24:28Z</dcterms:modified>
</cp:coreProperties>
</file>